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40" r:id="rId1"/>
  </p:sldMasterIdLst>
  <p:notesMasterIdLst>
    <p:notesMasterId r:id="rId37"/>
  </p:notesMasterIdLst>
  <p:handoutMasterIdLst>
    <p:handoutMasterId r:id="rId38"/>
  </p:handoutMasterIdLst>
  <p:sldIdLst>
    <p:sldId id="330" r:id="rId2"/>
    <p:sldId id="416" r:id="rId3"/>
    <p:sldId id="422" r:id="rId4"/>
    <p:sldId id="341" r:id="rId5"/>
    <p:sldId id="393" r:id="rId6"/>
    <p:sldId id="394" r:id="rId7"/>
    <p:sldId id="395" r:id="rId8"/>
    <p:sldId id="396" r:id="rId9"/>
    <p:sldId id="397" r:id="rId10"/>
    <p:sldId id="398" r:id="rId11"/>
    <p:sldId id="389" r:id="rId12"/>
    <p:sldId id="406" r:id="rId13"/>
    <p:sldId id="407" r:id="rId14"/>
    <p:sldId id="408" r:id="rId15"/>
    <p:sldId id="409" r:id="rId16"/>
    <p:sldId id="411" r:id="rId17"/>
    <p:sldId id="410" r:id="rId18"/>
    <p:sldId id="304" r:id="rId19"/>
    <p:sldId id="365" r:id="rId20"/>
    <p:sldId id="319" r:id="rId21"/>
    <p:sldId id="348" r:id="rId22"/>
    <p:sldId id="412" r:id="rId23"/>
    <p:sldId id="367" r:id="rId24"/>
    <p:sldId id="390" r:id="rId25"/>
    <p:sldId id="414" r:id="rId26"/>
    <p:sldId id="308" r:id="rId27"/>
    <p:sldId id="405" r:id="rId28"/>
    <p:sldId id="418" r:id="rId29"/>
    <p:sldId id="419" r:id="rId30"/>
    <p:sldId id="420" r:id="rId31"/>
    <p:sldId id="421" r:id="rId32"/>
    <p:sldId id="415" r:id="rId33"/>
    <p:sldId id="338" r:id="rId34"/>
    <p:sldId id="404" r:id="rId35"/>
    <p:sldId id="364" r:id="rId3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yelet Finkelstein" initials="AF"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a:srgbClr val="FFFF66"/>
    <a:srgbClr val="CCCC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16" autoAdjust="0"/>
    <p:restoredTop sz="86477" autoAdjust="0"/>
  </p:normalViewPr>
  <p:slideViewPr>
    <p:cSldViewPr>
      <p:cViewPr varScale="1">
        <p:scale>
          <a:sx n="109" d="100"/>
          <a:sy n="109" d="100"/>
        </p:scale>
        <p:origin x="-900" y="-90"/>
      </p:cViewPr>
      <p:guideLst>
        <p:guide orient="horz" pos="2160"/>
        <p:guide pos="2880"/>
        <p:guide pos="5328"/>
        <p:guide pos="5472"/>
        <p:guide pos="5475"/>
      </p:guideLst>
    </p:cSldViewPr>
  </p:slideViewPr>
  <p:outlineViewPr>
    <p:cViewPr>
      <p:scale>
        <a:sx n="33" d="100"/>
        <a:sy n="33" d="100"/>
      </p:scale>
      <p:origin x="269" y="13079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1" d="100"/>
          <a:sy n="41" d="100"/>
        </p:scale>
        <p:origin x="-2078" y="-101"/>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2" tIns="46151" rIns="92302" bIns="46151"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2302" tIns="46151" rIns="92302" bIns="46151" rtlCol="0"/>
          <a:lstStyle>
            <a:lvl1pPr algn="r">
              <a:defRPr sz="1200"/>
            </a:lvl1pPr>
          </a:lstStyle>
          <a:p>
            <a:fld id="{607ACC44-7D83-4D3E-9461-E9AA32BF7417}" type="datetimeFigureOut">
              <a:rPr lang="en-US" smtClean="0"/>
              <a:pPr/>
              <a:t>11/27/2014</a:t>
            </a:fld>
            <a:endParaRPr lang="en-US"/>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92302" tIns="46151" rIns="92302" bIns="46151"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302" tIns="46151" rIns="92302" bIns="461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2302" tIns="46151" rIns="92302" bIns="4615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302" tIns="46151" rIns="92302" bIns="46151" rtlCol="0" anchor="b"/>
          <a:lstStyle>
            <a:lvl1pPr algn="r">
              <a:defRPr sz="1200"/>
            </a:lvl1pPr>
          </a:lstStyle>
          <a:p>
            <a:fld id="{3D971BC2-94D0-4D1D-ADF8-78757F3FED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0</a:t>
            </a:fld>
            <a:endParaRPr lang="h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9</a:t>
            </a:fld>
            <a:endParaRPr lang="h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10</a:t>
            </a:fld>
            <a:endParaRPr lang="h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11</a:t>
            </a:fld>
            <a:endParaRPr lang="h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12</a:t>
            </a:fld>
            <a:endParaRPr lang="h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13</a:t>
            </a:fld>
            <a:endParaRPr lang="h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14</a:t>
            </a:fld>
            <a:endParaRPr lang="h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15</a:t>
            </a:fld>
            <a:endParaRPr lang="h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16</a:t>
            </a:fld>
            <a:endParaRPr lang="h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17</a:t>
            </a:fld>
            <a:endParaRPr lang="h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18</a:t>
            </a:fld>
            <a:endParaRPr lang="h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1"/>
            <a:fld id="{0A8C2609-7E51-48C4-A34C-B324AE26FEE9}" type="slidenum">
              <a:rPr/>
              <a:pPr algn="r" rtl="1"/>
              <a:t>1</a:t>
            </a:fld>
            <a:endParaRPr lang="he"/>
          </a:p>
        </p:txBody>
      </p:sp>
      <p:sp>
        <p:nvSpPr>
          <p:cNvPr id="567298" name="Rectangle 2"/>
          <p:cNvSpPr>
            <a:spLocks noGrp="1" noRot="1" noChangeAspect="1" noChangeArrowheads="1" noTextEdit="1"/>
          </p:cNvSpPr>
          <p:nvPr>
            <p:ph type="sldImg"/>
          </p:nvPr>
        </p:nvSpPr>
        <p:spPr>
          <a:xfrm>
            <a:off x="1106488" y="696913"/>
            <a:ext cx="4646612" cy="3486150"/>
          </a:xfrm>
          <a:ln/>
        </p:spPr>
      </p:sp>
      <p:sp>
        <p:nvSpPr>
          <p:cNvPr id="567299" name="Rectangle 3"/>
          <p:cNvSpPr>
            <a:spLocks noGrp="1" noChangeArrowheads="1"/>
          </p:cNvSpPr>
          <p:nvPr>
            <p:ph type="body" idx="1"/>
          </p:nvPr>
        </p:nvSpPr>
        <p:spPr>
          <a:xfrm>
            <a:off x="685800" y="4416069"/>
            <a:ext cx="5486400" cy="4183142"/>
          </a:xfrm>
        </p:spPr>
        <p:txBody>
          <a:bodyPr/>
          <a:lstStyle/>
          <a:p>
            <a:endParaRPr lang="he"/>
          </a:p>
          <a:p>
            <a:endParaRPr lang="h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19</a:t>
            </a:fld>
            <a:endParaRPr lang="h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20</a:t>
            </a:fld>
            <a:endParaRPr lang="h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21</a:t>
            </a:fld>
            <a:endParaRPr lang="h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22</a:t>
            </a:fld>
            <a:endParaRPr lang="h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23</a:t>
            </a:fld>
            <a:endParaRPr lang="h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24</a:t>
            </a:fld>
            <a:endParaRPr lang="h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25</a:t>
            </a:fld>
            <a:endParaRPr lang="h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26</a:t>
            </a:fld>
            <a:endParaRPr lang="h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27</a:t>
            </a:fld>
            <a:endParaRPr lang="h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28</a:t>
            </a:fld>
            <a:endParaRPr lang="h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a:t>
            </a:fld>
            <a:endParaRPr lang="h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29</a:t>
            </a:fld>
            <a:endParaRPr lang="h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30</a:t>
            </a:fld>
            <a:endParaRPr lang="h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31</a:t>
            </a:fld>
            <a:endParaRPr lang="h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32</a:t>
            </a:fld>
            <a:endParaRPr lang="h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33</a:t>
            </a:fld>
            <a:endParaRPr lang="h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34</a:t>
            </a:fld>
            <a:endParaRPr lang="h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a:t>
            </a:fld>
            <a:endParaRPr lang="h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4</a:t>
            </a:fld>
            <a:endParaRPr lang="h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5</a:t>
            </a:fld>
            <a:endParaRPr lang="h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6</a:t>
            </a:fld>
            <a:endParaRPr lang="h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7</a:t>
            </a:fld>
            <a:endParaRPr lang="h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8</a:t>
            </a:fld>
            <a:endParaRPr lang="h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725BB36-B816-464B-ADC5-8737072C785D}" type="datetime1">
              <a:rPr lang="en-US" smtClean="0"/>
              <a:pPr/>
              <a:t>11/27/2014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en-US" smtClean="0"/>
              <a:t>ANCHORING EVALUATION -- SESSION 1</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BC2C511-CD6B-4FE7-AD0B-95468A77C8CF}"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625B5C-0640-4B5C-BD5A-CA6D213C70BF}" type="datetime1">
              <a:rPr lang="en-US" smtClean="0"/>
              <a:pPr/>
              <a:t>11/27/2014</a:t>
            </a:fld>
            <a:endParaRPr lang="en-US"/>
          </a:p>
        </p:txBody>
      </p:sp>
      <p:sp>
        <p:nvSpPr>
          <p:cNvPr id="5" name="Footer Placeholder 4"/>
          <p:cNvSpPr>
            <a:spLocks noGrp="1"/>
          </p:cNvSpPr>
          <p:nvPr>
            <p:ph type="ftr" sz="quarter" idx="11"/>
          </p:nvPr>
        </p:nvSpPr>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B18D3A-D948-403B-BCC0-5D29EC21AD24}" type="datetime1">
              <a:rPr lang="en-US" smtClean="0"/>
              <a:pPr/>
              <a:t>11/27/2014</a:t>
            </a:fld>
            <a:endParaRPr lang="en-US"/>
          </a:p>
        </p:txBody>
      </p:sp>
      <p:sp>
        <p:nvSpPr>
          <p:cNvPr id="5" name="Footer Placeholder 4"/>
          <p:cNvSpPr>
            <a:spLocks noGrp="1"/>
          </p:cNvSpPr>
          <p:nvPr>
            <p:ph type="ftr" sz="quarter" idx="11"/>
          </p:nvPr>
        </p:nvSpPr>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2108D61-99BB-4A48-80CB-76C9D0D9D1E9}" type="datetime1">
              <a:rPr lang="en-US" smtClean="0"/>
              <a:pPr/>
              <a:t>11/27/2014</a:t>
            </a:fld>
            <a:endParaRPr lang="en-US"/>
          </a:p>
        </p:txBody>
      </p:sp>
      <p:sp>
        <p:nvSpPr>
          <p:cNvPr id="5" name="Footer Placeholder 4"/>
          <p:cNvSpPr>
            <a:spLocks noGrp="1"/>
          </p:cNvSpPr>
          <p:nvPr>
            <p:ph type="ftr" sz="quarter" idx="11"/>
          </p:nvPr>
        </p:nvSpPr>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0F2C2BF-3FEC-4A5B-82D1-A034482DF2BD}" type="datetime1">
              <a:rPr lang="en-US" smtClean="0"/>
              <a:pPr/>
              <a:t>11/27/2014</a:t>
            </a:fld>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BC2C511-CD6B-4FE7-AD0B-95468A77C8CF}"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F60DAD8-4AFA-46FA-AA4B-D618055902B2}" type="datetime1">
              <a:rPr lang="en-US" smtClean="0"/>
              <a:pPr/>
              <a:t>11/27/2014</a:t>
            </a:fld>
            <a:endParaRPr lang="en-US"/>
          </a:p>
        </p:txBody>
      </p:sp>
      <p:sp>
        <p:nvSpPr>
          <p:cNvPr id="6" name="Footer Placeholder 5"/>
          <p:cNvSpPr>
            <a:spLocks noGrp="1"/>
          </p:cNvSpPr>
          <p:nvPr>
            <p:ph type="ftr" sz="quarter" idx="11"/>
          </p:nvPr>
        </p:nvSpPr>
        <p:spPr/>
        <p:txBody>
          <a:bodyPr/>
          <a:lstStyle/>
          <a:p>
            <a:r>
              <a:rPr lang="en-US" smtClean="0"/>
              <a:t>ANCHORING EVALUATION -- SESSION 1</a:t>
            </a:r>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DBBFB25-E22D-4B72-948A-9608883FF667}" type="datetime1">
              <a:rPr lang="en-US" smtClean="0"/>
              <a:pPr/>
              <a:t>11/27/2014</a:t>
            </a:fld>
            <a:endParaRPr lang="en-US"/>
          </a:p>
        </p:txBody>
      </p:sp>
      <p:sp>
        <p:nvSpPr>
          <p:cNvPr id="8" name="Footer Placeholder 7"/>
          <p:cNvSpPr>
            <a:spLocks noGrp="1"/>
          </p:cNvSpPr>
          <p:nvPr>
            <p:ph type="ftr" sz="quarter" idx="11"/>
          </p:nvPr>
        </p:nvSpPr>
        <p:spPr/>
        <p:txBody>
          <a:bodyPr/>
          <a:lstStyle/>
          <a:p>
            <a:r>
              <a:rPr lang="en-US" smtClean="0"/>
              <a:t>ANCHORING EVALUATION -- SESSION 1</a:t>
            </a:r>
            <a:endParaRPr lang="en-US"/>
          </a:p>
        </p:txBody>
      </p:sp>
      <p:sp>
        <p:nvSpPr>
          <p:cNvPr id="9" name="Slide Number Placeholder 8"/>
          <p:cNvSpPr>
            <a:spLocks noGrp="1"/>
          </p:cNvSpPr>
          <p:nvPr>
            <p:ph type="sldNum" sz="quarter" idx="12"/>
          </p:nvPr>
        </p:nvSpPr>
        <p:spPr/>
        <p:txBody>
          <a:bodyPr/>
          <a:lstStyle/>
          <a:p>
            <a:fld id="{6BC2C511-CD6B-4FE7-AD0B-95468A77C8CF}"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C50F8B-A116-4BC5-84A4-CA1B49AFA162}" type="datetime1">
              <a:rPr lang="en-US" smtClean="0"/>
              <a:pPr/>
              <a:t>11/27/2014</a:t>
            </a:fld>
            <a:endParaRPr lang="en-US"/>
          </a:p>
        </p:txBody>
      </p:sp>
      <p:sp>
        <p:nvSpPr>
          <p:cNvPr id="4" name="Footer Placeholder 3"/>
          <p:cNvSpPr>
            <a:spLocks noGrp="1"/>
          </p:cNvSpPr>
          <p:nvPr>
            <p:ph type="ftr" sz="quarter" idx="11"/>
          </p:nvPr>
        </p:nvSpPr>
        <p:spPr/>
        <p:txBody>
          <a:bodyPr/>
          <a:lstStyle/>
          <a:p>
            <a:r>
              <a:rPr lang="en-US" smtClean="0"/>
              <a:t>ANCHORING EVALUATION -- SESSION 1</a:t>
            </a:r>
            <a:endParaRPr lang="en-US"/>
          </a:p>
        </p:txBody>
      </p:sp>
      <p:sp>
        <p:nvSpPr>
          <p:cNvPr id="5" name="Slide Number Placeholder 4"/>
          <p:cNvSpPr>
            <a:spLocks noGrp="1"/>
          </p:cNvSpPr>
          <p:nvPr>
            <p:ph type="sldNum" sz="quarter" idx="12"/>
          </p:nvPr>
        </p:nvSpPr>
        <p:spPr/>
        <p:txBody>
          <a:bodyPr/>
          <a:lstStyle/>
          <a:p>
            <a:fld id="{6BC2C511-CD6B-4FE7-AD0B-95468A77C8CF}"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FBD0D-0E66-4182-A1AC-D43000996C63}" type="datetime1">
              <a:rPr lang="en-US" smtClean="0"/>
              <a:pPr/>
              <a:t>11/27/2014</a:t>
            </a:fld>
            <a:endParaRPr lang="en-US"/>
          </a:p>
        </p:txBody>
      </p:sp>
      <p:sp>
        <p:nvSpPr>
          <p:cNvPr id="3" name="Footer Placeholder 2"/>
          <p:cNvSpPr>
            <a:spLocks noGrp="1"/>
          </p:cNvSpPr>
          <p:nvPr>
            <p:ph type="ftr" sz="quarter" idx="11"/>
          </p:nvPr>
        </p:nvSpPr>
        <p:spPr/>
        <p:txBody>
          <a:bodyPr/>
          <a:lstStyle/>
          <a:p>
            <a:r>
              <a:rPr lang="en-US" smtClean="0"/>
              <a:t>ANCHORING EVALUATION -- SESSION 1</a:t>
            </a:r>
            <a:endParaRPr lang="en-US"/>
          </a:p>
        </p:txBody>
      </p:sp>
      <p:sp>
        <p:nvSpPr>
          <p:cNvPr id="4" name="Slide Number Placeholder 3"/>
          <p:cNvSpPr>
            <a:spLocks noGrp="1"/>
          </p:cNvSpPr>
          <p:nvPr>
            <p:ph type="sldNum" sz="quarter" idx="12"/>
          </p:nvPr>
        </p:nvSpPr>
        <p:spPr/>
        <p:txBody>
          <a:bodyPr/>
          <a:lstStyle/>
          <a:p>
            <a:fld id="{277B421F-50D6-4E9C-BC22-10FDB9ADCD79}"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7" name="Isosceles Triangle 5"/>
          <p:cNvSpPr>
            <a:spLocks noChangeAspect="1"/>
          </p:cNvSpPr>
          <p:nvPr userDrawn="1"/>
        </p:nvSpPr>
        <p:spPr>
          <a:xfrm rot="16200000" flipH="1">
            <a:off x="8531218"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9248B5-B117-4A20-8BFD-B5DF808C8C4B}" type="datetime1">
              <a:rPr lang="en-US" smtClean="0"/>
              <a:pPr/>
              <a:t>11/27/2014</a:t>
            </a:fld>
            <a:endParaRPr lang="en-US"/>
          </a:p>
        </p:txBody>
      </p:sp>
      <p:sp>
        <p:nvSpPr>
          <p:cNvPr id="6" name="Footer Placeholder 5"/>
          <p:cNvSpPr>
            <a:spLocks noGrp="1"/>
          </p:cNvSpPr>
          <p:nvPr>
            <p:ph type="ftr" sz="quarter" idx="11"/>
          </p:nvPr>
        </p:nvSpPr>
        <p:spPr/>
        <p:txBody>
          <a:bodyPr/>
          <a:lstStyle/>
          <a:p>
            <a:r>
              <a:rPr lang="en-US" smtClean="0"/>
              <a:t>ANCHORING EVALUATION -- SESSION 1</a:t>
            </a:r>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F4D4DD-1747-4144-A5EC-2542F4EC4EFE}" type="datetime1">
              <a:rPr lang="en-US" smtClean="0"/>
              <a:pPr/>
              <a:t>11/27/2014</a:t>
            </a:fld>
            <a:endParaRPr lang="en-US"/>
          </a:p>
        </p:txBody>
      </p:sp>
      <p:sp>
        <p:nvSpPr>
          <p:cNvPr id="6" name="Footer Placeholder 5"/>
          <p:cNvSpPr>
            <a:spLocks noGrp="1"/>
          </p:cNvSpPr>
          <p:nvPr>
            <p:ph type="ftr" sz="quarter" idx="11"/>
          </p:nvPr>
        </p:nvSpPr>
        <p:spPr/>
        <p:txBody>
          <a:bodyPr/>
          <a:lstStyle/>
          <a:p>
            <a:r>
              <a:rPr lang="en-US" smtClean="0"/>
              <a:t>ANCHORING EVALUATION -- SESSION 1</a:t>
            </a:r>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B95976A-F8E0-42A2-B5DB-C43A29E17B15}" type="datetime1">
              <a:rPr lang="en-US" smtClean="0"/>
              <a:pPr/>
              <a:t>11/27/2014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ANCHORING EVALUATION -- SESSION 1</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BC2C511-CD6B-4FE7-AD0B-95468A77C8CF}"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1" name="Isosceles Triangle 9"/>
          <p:cNvSpPr>
            <a:spLocks noChangeAspect="1"/>
          </p:cNvSpPr>
          <p:nvPr userDrawn="1"/>
        </p:nvSpPr>
        <p:spPr>
          <a:xfrm rot="16200000" flipH="1">
            <a:off x="8531218"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pitchFamily="18" charset="2"/>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pitchFamily="18" charset="2"/>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pitchFamily="18" charset="2"/>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ideo" Target="file:///C:\ABC\ORG%20ECB\HGLHC\TRAINING\SESSION%202\IMG_0060.mov" TargetMode="Externa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urveymonkey.com/s/EvalAnchoringSurvey"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5"/>
          <p:cNvSpPr>
            <a:spLocks noChangeArrowheads="1"/>
          </p:cNvSpPr>
          <p:nvPr/>
        </p:nvSpPr>
        <p:spPr bwMode="auto">
          <a:xfrm>
            <a:off x="762000" y="685801"/>
            <a:ext cx="7924800" cy="3801041"/>
          </a:xfrm>
          <a:prstGeom prst="rect">
            <a:avLst/>
          </a:prstGeom>
          <a:noFill/>
          <a:ln w="9525">
            <a:noFill/>
            <a:miter lim="800000"/>
            <a:headEnd/>
            <a:tailEnd/>
          </a:ln>
        </p:spPr>
        <p:txBody>
          <a:bodyPr wrap="square">
            <a:spAutoFit/>
          </a:bodyPr>
          <a:lstStyle/>
          <a:p>
            <a:pPr algn="r" rtl="1" eaLnBrk="1" hangingPunct="1"/>
            <a:r>
              <a:rPr lang="he-IL" sz="4000" b="1" i="0" u="none" baseline="0" smtClean="0">
                <a:latin typeface="Arial" pitchFamily="34" charset="0"/>
                <a:cs typeface="Arial" pitchFamily="34" charset="0"/>
              </a:rPr>
              <a:t>כיצד תדע מתי התכניות שלך אכן משיגות את מטרתן?</a:t>
            </a:r>
            <a:endParaRPr lang="he-IL" sz="4000" b="1" smtClean="0">
              <a:latin typeface="Arial" pitchFamily="34" charset="0"/>
              <a:cs typeface="Arial" pitchFamily="34" charset="0"/>
            </a:endParaRPr>
          </a:p>
          <a:p>
            <a:pPr algn="r" rtl="1" eaLnBrk="1" hangingPunct="1"/>
            <a:r>
              <a:rPr lang="he-IL" sz="4000" b="0" i="0" u="none" baseline="0" smtClean="0">
                <a:latin typeface="Arial" pitchFamily="34" charset="0"/>
                <a:cs typeface="Arial" pitchFamily="34" charset="0"/>
              </a:rPr>
              <a:t> </a:t>
            </a:r>
          </a:p>
          <a:p>
            <a:pPr algn="r" rtl="1" eaLnBrk="1" hangingPunct="1">
              <a:spcBef>
                <a:spcPts val="600"/>
              </a:spcBef>
            </a:pPr>
            <a:r>
              <a:rPr lang="he-IL" sz="4000" b="0" i="0" u="none" baseline="0" smtClean="0">
                <a:latin typeface="Arial" pitchFamily="34" charset="0"/>
                <a:cs typeface="Arial" pitchFamily="34" charset="0"/>
              </a:rPr>
              <a:t>    </a:t>
            </a:r>
            <a:endParaRPr lang="he-IL" sz="4000" b="1" smtClean="0">
              <a:latin typeface="Arial" pitchFamily="34" charset="0"/>
              <a:cs typeface="Arial" pitchFamily="34" charset="0"/>
            </a:endParaRPr>
          </a:p>
          <a:p>
            <a:pPr algn="r" rtl="1" eaLnBrk="1" hangingPunct="1"/>
            <a:endParaRPr lang="he-IL" sz="4000" b="1" smtClean="0">
              <a:solidFill>
                <a:srgbClr val="FF0000"/>
              </a:solidFill>
              <a:latin typeface="Arial" pitchFamily="34" charset="0"/>
              <a:cs typeface="Arial" pitchFamily="34" charset="0"/>
            </a:endParaRPr>
          </a:p>
          <a:p>
            <a:pPr algn="r" rtl="1" eaLnBrk="1" hangingPunct="1"/>
            <a:endParaRPr lang="he-IL" sz="3600" b="1">
              <a:solidFill>
                <a:srgbClr val="FF0000"/>
              </a:solidFill>
              <a:latin typeface="Arial" pitchFamily="34" charset="0"/>
              <a:cs typeface="Arial" pitchFamily="34" charset="0"/>
            </a:endParaRPr>
          </a:p>
        </p:txBody>
      </p:sp>
      <p:sp>
        <p:nvSpPr>
          <p:cNvPr id="30" name="Rectangle 7"/>
          <p:cNvSpPr>
            <a:spLocks noChangeArrowheads="1"/>
          </p:cNvSpPr>
          <p:nvPr/>
        </p:nvSpPr>
        <p:spPr bwMode="auto">
          <a:xfrm>
            <a:off x="-228600" y="2362200"/>
            <a:ext cx="5638800" cy="2225225"/>
          </a:xfrm>
          <a:prstGeom prst="rect">
            <a:avLst/>
          </a:prstGeom>
          <a:noFill/>
          <a:ln w="9525">
            <a:noFill/>
            <a:miter lim="800000"/>
            <a:headEnd/>
            <a:tailEnd/>
          </a:ln>
        </p:spPr>
        <p:txBody>
          <a:bodyPr wrap="square">
            <a:spAutoFit/>
          </a:bodyPr>
          <a:lstStyle/>
          <a:p>
            <a:pPr algn="r" rtl="1" eaLnBrk="1" hangingPunct="1">
              <a:spcAft>
                <a:spcPct val="15000"/>
              </a:spcAft>
            </a:pPr>
            <a:r>
              <a:rPr lang="he-IL" sz="2200" b="0" i="0" u="none" baseline="0" smtClean="0">
                <a:latin typeface="Arial" pitchFamily="34" charset="0"/>
                <a:cs typeface="Arial" pitchFamily="34" charset="0"/>
              </a:rPr>
              <a:t>יסודות בהערכה למנהלי תכניות</a:t>
            </a:r>
            <a:endParaRPr lang="he-IL" sz="2200" smtClean="0">
              <a:latin typeface="Arial" pitchFamily="34" charset="0"/>
              <a:cs typeface="Arial" pitchFamily="34" charset="0"/>
            </a:endParaRPr>
          </a:p>
          <a:p>
            <a:pPr algn="r" rtl="1" eaLnBrk="1" hangingPunct="1">
              <a:spcAft>
                <a:spcPct val="15000"/>
              </a:spcAft>
            </a:pPr>
            <a:endParaRPr lang="he-IL" sz="2200" smtClean="0">
              <a:latin typeface="Arial" pitchFamily="34" charset="0"/>
              <a:cs typeface="Arial" pitchFamily="34" charset="0"/>
            </a:endParaRPr>
          </a:p>
          <a:p>
            <a:pPr algn="ctr" rtl="1"/>
            <a:r>
              <a:rPr lang="he-IL" sz="2200" b="1" i="0" u="none" baseline="0" smtClean="0">
                <a:latin typeface="Arial" pitchFamily="34" charset="0"/>
                <a:cs typeface="Arial" pitchFamily="34" charset="0"/>
              </a:rPr>
              <a:t>מפגש 2: איסוף נתונים</a:t>
            </a:r>
            <a:endParaRPr lang="he-IL" sz="2200" b="1" smtClean="0">
              <a:latin typeface="Arial" pitchFamily="34" charset="0"/>
              <a:cs typeface="Arial" pitchFamily="34" charset="0"/>
            </a:endParaRPr>
          </a:p>
          <a:p>
            <a:endParaRPr lang="he-IL" sz="2200" b="1" smtClean="0">
              <a:latin typeface="Arial" pitchFamily="34" charset="0"/>
              <a:cs typeface="Arial" pitchFamily="34" charset="0"/>
            </a:endParaRPr>
          </a:p>
          <a:p>
            <a:pPr algn="ctr" rtl="1"/>
            <a:r>
              <a:rPr lang="he-IL" sz="2200" b="1" i="0" u="none" baseline="0" smtClean="0">
                <a:latin typeface="Arial" pitchFamily="34" charset="0"/>
                <a:cs typeface="Arial" pitchFamily="34" charset="0"/>
              </a:rPr>
              <a:t>אניטה מ' בייקר, </a:t>
            </a:r>
            <a:r>
              <a:rPr lang="en-US" sz="2200" b="1" i="0" u="none" baseline="0" smtClean="0">
                <a:latin typeface="Arial" pitchFamily="34" charset="0"/>
                <a:cs typeface="Arial" pitchFamily="34" charset="0"/>
              </a:rPr>
              <a:t>Ed.D.</a:t>
            </a:r>
            <a:endParaRPr lang="en-US" sz="2200" b="1" smtClean="0">
              <a:latin typeface="Arial" pitchFamily="34" charset="0"/>
              <a:cs typeface="Arial" pitchFamily="34" charset="0"/>
            </a:endParaRPr>
          </a:p>
          <a:p>
            <a:pPr algn="ctr" rtl="1"/>
            <a:r>
              <a:rPr lang="he-IL" sz="2200" b="1" i="1" u="none" baseline="0" smtClean="0">
                <a:latin typeface="Arial" pitchFamily="34" charset="0"/>
                <a:cs typeface="Arial" pitchFamily="34" charset="0"/>
              </a:rPr>
              <a:t>שירותי הערכה</a:t>
            </a:r>
            <a:endParaRPr lang="he-IL" sz="2200" b="1" i="1">
              <a:latin typeface="Arial" pitchFamily="34" charset="0"/>
              <a:cs typeface="Arial" pitchFamily="34" charset="0"/>
            </a:endParaRPr>
          </a:p>
        </p:txBody>
      </p:sp>
      <p:pic>
        <p:nvPicPr>
          <p:cNvPr id="9" name="Picture 27" descr="C:\Program Files (x86)\Microsoft Office\MEDIA\CAGCAT10\j0293844.wmf"/>
          <p:cNvPicPr>
            <a:picLocks noChangeAspect="1" noChangeArrowheads="1"/>
          </p:cNvPicPr>
          <p:nvPr/>
        </p:nvPicPr>
        <p:blipFill>
          <a:blip r:embed="rId3" cstate="print"/>
          <a:srcRect/>
          <a:stretch>
            <a:fillRect/>
          </a:stretch>
        </p:blipFill>
        <p:spPr bwMode="auto">
          <a:xfrm>
            <a:off x="5334000" y="2362200"/>
            <a:ext cx="3124200" cy="3886200"/>
          </a:xfrm>
          <a:prstGeom prst="rect">
            <a:avLst/>
          </a:prstGeom>
          <a:noFill/>
        </p:spPr>
      </p:pic>
      <p:pic>
        <p:nvPicPr>
          <p:cNvPr id="10" name="Picture 2" descr="ablogo"/>
          <p:cNvPicPr>
            <a:picLocks noChangeAspect="1" noChangeArrowheads="1"/>
          </p:cNvPicPr>
          <p:nvPr/>
        </p:nvPicPr>
        <p:blipFill>
          <a:blip r:embed="rId4" cstate="print">
            <a:grayscl/>
            <a:biLevel thresh="50000"/>
          </a:blip>
          <a:srcRect l="5714" t="11450" r="71428" b="-3053"/>
          <a:stretch>
            <a:fillRect/>
          </a:stretch>
        </p:blipFill>
        <p:spPr bwMode="auto">
          <a:xfrm>
            <a:off x="4572000" y="5257800"/>
            <a:ext cx="609600" cy="533400"/>
          </a:xfrm>
          <a:prstGeom prst="rect">
            <a:avLst/>
          </a:prstGeom>
          <a:noFill/>
          <a:ln w="9525">
            <a:noFill/>
            <a:miter lim="800000"/>
            <a:headEnd/>
            <a:tailEnd/>
          </a:ln>
        </p:spPr>
      </p:pic>
      <p:sp>
        <p:nvSpPr>
          <p:cNvPr id="11" name="TextBox 10"/>
          <p:cNvSpPr txBox="1"/>
          <p:nvPr/>
        </p:nvSpPr>
        <p:spPr>
          <a:xfrm>
            <a:off x="1524000" y="5334000"/>
            <a:ext cx="2971800" cy="1015663"/>
          </a:xfrm>
          <a:prstGeom prst="rect">
            <a:avLst/>
          </a:prstGeom>
          <a:noFill/>
        </p:spPr>
        <p:txBody>
          <a:bodyPr wrap="square" rtlCol="0">
            <a:spAutoFit/>
          </a:bodyPr>
          <a:lstStyle/>
          <a:p>
            <a:pPr algn="r" rtl="1"/>
            <a:r>
              <a:rPr lang="he-IL" sz="1200" b="0" i="0" u="none" baseline="0" smtClean="0">
                <a:latin typeface="Arial" pitchFamily="34" charset="0"/>
                <a:cs typeface="Arial" pitchFamily="34" charset="0"/>
              </a:rPr>
              <a:t>Hartford Foundation for Public Giving </a:t>
            </a:r>
            <a:br>
              <a:rPr lang="he-IL" sz="1200" b="0" i="0" u="none" baseline="0" smtClean="0">
                <a:latin typeface="Arial" pitchFamily="34" charset="0"/>
                <a:cs typeface="Arial" pitchFamily="34" charset="0"/>
              </a:rPr>
            </a:br>
            <a:r>
              <a:rPr lang="he-IL" sz="1200" b="0" i="0" u="none" baseline="0" smtClean="0">
                <a:latin typeface="Arial" pitchFamily="34" charset="0"/>
                <a:cs typeface="Arial" pitchFamily="34" charset="0"/>
              </a:rPr>
              <a:t>(קרן הרטפורד לנתינה ציבורית), </a:t>
            </a:r>
            <a:endParaRPr lang="he-IL" sz="1200" smtClean="0">
              <a:latin typeface="Arial" pitchFamily="34" charset="0"/>
              <a:cs typeface="Arial" pitchFamily="34" charset="0"/>
            </a:endParaRPr>
          </a:p>
          <a:p>
            <a:pPr algn="r" rtl="1"/>
            <a:r>
              <a:rPr lang="he-IL" sz="1200" b="0" i="0" u="none" baseline="0" smtClean="0">
                <a:latin typeface="Arial" pitchFamily="34" charset="0"/>
                <a:cs typeface="Arial" pitchFamily="34" charset="0"/>
              </a:rPr>
              <a:t>תכנית לתמיכה בארגונים ללא כוונת רווח: BEC</a:t>
            </a:r>
            <a:endParaRPr lang="he-IL" sz="1200" smtClean="0">
              <a:latin typeface="Arial" pitchFamily="34" charset="0"/>
              <a:cs typeface="Arial" pitchFamily="34" charset="0"/>
            </a:endParaRPr>
          </a:p>
          <a:p>
            <a:endParaRPr lang="he-IL" sz="1200" smtClean="0">
              <a:latin typeface="Arial" pitchFamily="34" charset="0"/>
              <a:cs typeface="Arial" pitchFamily="34" charset="0"/>
            </a:endParaRPr>
          </a:p>
          <a:p>
            <a:pPr algn="r" rtl="1"/>
            <a:r>
              <a:rPr lang="he-IL" sz="1200" b="0" i="0" u="none" baseline="0" smtClean="0">
                <a:latin typeface="Arial" pitchFamily="34" charset="0"/>
                <a:cs typeface="Arial" pitchFamily="34" charset="0"/>
              </a:rPr>
              <a:t>קרן ברונר</a:t>
            </a:r>
            <a:endParaRPr lang="he-IL" sz="12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he-IL" b="0" i="0" u="none" baseline="0" smtClean="0">
                <a:latin typeface="Arial" pitchFamily="34" charset="0"/>
                <a:cs typeface="Arial" pitchFamily="34" charset="0"/>
              </a:rPr>
              <a:t>מה עליך לעשות כדי לבצע הערכה?</a:t>
            </a:r>
            <a:endParaRPr lang="he-IL">
              <a:latin typeface="Arial" pitchFamily="34" charset="0"/>
              <a:cs typeface="Arial" pitchFamily="34" charset="0"/>
            </a:endParaRPr>
          </a:p>
        </p:txBody>
      </p:sp>
      <p:sp>
        <p:nvSpPr>
          <p:cNvPr id="3" name="Content Placeholder 2"/>
          <p:cNvSpPr>
            <a:spLocks noGrp="1"/>
          </p:cNvSpPr>
          <p:nvPr>
            <p:ph sz="quarter" idx="1"/>
          </p:nvPr>
        </p:nvSpPr>
        <p:spPr>
          <a:xfrm>
            <a:off x="0" y="1447800"/>
            <a:ext cx="8763000" cy="4937760"/>
          </a:xfrm>
        </p:spPr>
        <p:txBody>
          <a:bodyPr>
            <a:normAutofit/>
          </a:bodyPr>
          <a:lstStyle/>
          <a:p>
            <a:pPr algn="r" rtl="1"/>
            <a:r>
              <a:rPr lang="he-IL" sz="2800" b="0" i="0" u="none" baseline="0" smtClean="0">
                <a:latin typeface="Arial" pitchFamily="34" charset="0"/>
                <a:cs typeface="Arial" pitchFamily="34" charset="0"/>
              </a:rPr>
              <a:t>לנסח שאלות עיקריות</a:t>
            </a:r>
            <a:endParaRPr lang="he-IL" sz="2800" smtClean="0">
              <a:latin typeface="Arial" pitchFamily="34" charset="0"/>
              <a:cs typeface="Arial" pitchFamily="34" charset="0"/>
            </a:endParaRPr>
          </a:p>
          <a:p>
            <a:pPr marL="273050" indent="7938" algn="r" rtl="1">
              <a:spcBef>
                <a:spcPts val="1800"/>
              </a:spcBef>
            </a:pPr>
            <a:r>
              <a:rPr lang="he-IL" sz="2800" b="0" i="0" u="none" baseline="0" smtClean="0">
                <a:latin typeface="Arial" pitchFamily="34" charset="0"/>
                <a:cs typeface="Arial" pitchFamily="34" charset="0"/>
              </a:rPr>
              <a:t> להגדיר גישה (להכין מערך הערכה)</a:t>
            </a:r>
            <a:endParaRPr lang="he-IL" sz="2800" smtClean="0">
              <a:latin typeface="Arial" pitchFamily="34" charset="0"/>
              <a:cs typeface="Arial" pitchFamily="34" charset="0"/>
            </a:endParaRPr>
          </a:p>
          <a:p>
            <a:pPr marL="858838" indent="55563" algn="r" rtl="1">
              <a:spcBef>
                <a:spcPts val="1800"/>
              </a:spcBef>
            </a:pPr>
            <a:r>
              <a:rPr lang="he-IL" sz="2800" b="0" i="0" u="none" baseline="0" smtClean="0">
                <a:latin typeface="Arial" pitchFamily="34" charset="0"/>
                <a:cs typeface="Arial" pitchFamily="34" charset="0"/>
              </a:rPr>
              <a:t> להשתמש בלוגיקה של הערכה</a:t>
            </a:r>
            <a:endParaRPr lang="he-IL" sz="2800" smtClean="0">
              <a:latin typeface="Arial" pitchFamily="34" charset="0"/>
              <a:cs typeface="Arial" pitchFamily="34" charset="0"/>
            </a:endParaRPr>
          </a:p>
          <a:p>
            <a:pPr marL="1554163" indent="330200" algn="r" rtl="1">
              <a:spcBef>
                <a:spcPts val="1800"/>
              </a:spcBef>
            </a:pPr>
            <a:r>
              <a:rPr lang="he-IL" sz="2800" b="0" i="0" u="none" baseline="0" smtClean="0">
                <a:latin typeface="Arial" pitchFamily="34" charset="0"/>
                <a:cs typeface="Arial" pitchFamily="34" charset="0"/>
              </a:rPr>
              <a:t>לאסוף נתונים ולנתח אותם</a:t>
            </a:r>
            <a:endParaRPr lang="he-IL" sz="2800" smtClean="0">
              <a:latin typeface="Arial" pitchFamily="34" charset="0"/>
              <a:cs typeface="Arial" pitchFamily="34" charset="0"/>
            </a:endParaRPr>
          </a:p>
          <a:p>
            <a:pPr marL="1997075" indent="407988" algn="r" rtl="1">
              <a:spcBef>
                <a:spcPts val="1800"/>
              </a:spcBef>
              <a:tabLst>
                <a:tab pos="2066925" algn="r"/>
              </a:tabLst>
            </a:pPr>
            <a:r>
              <a:rPr lang="he-IL" sz="2800" b="0" i="0" u="none" baseline="0" smtClean="0">
                <a:latin typeface="Arial" pitchFamily="34" charset="0"/>
                <a:cs typeface="Arial" pitchFamily="34" charset="0"/>
              </a:rPr>
              <a:t>לסכם את הממצאים ולחלוק אותם עם אחרים </a:t>
            </a:r>
          </a:p>
          <a:p>
            <a:endParaRPr lang="he-IL" sz="2800">
              <a:latin typeface="Arial" pitchFamily="34" charset="0"/>
              <a:cs typeface="Arial" pitchFamily="34" charset="0"/>
            </a:endParaRPr>
          </a:p>
        </p:txBody>
      </p:sp>
      <p:sp>
        <p:nvSpPr>
          <p:cNvPr id="6" name="Slide Number Placeholder 5"/>
          <p:cNvSpPr>
            <a:spLocks noGrp="1"/>
          </p:cNvSpPr>
          <p:nvPr>
            <p:ph type="sldNum" sz="quarter" idx="12"/>
          </p:nvPr>
        </p:nvSpPr>
        <p:spPr>
          <a:xfrm>
            <a:off x="6467475" y="6356350"/>
            <a:ext cx="1981200" cy="365760"/>
          </a:xfrm>
        </p:spPr>
        <p:txBody>
          <a:bodyPr/>
          <a:lstStyle/>
          <a:p>
            <a:pPr algn="r" rtl="1"/>
            <a:r>
              <a:rPr lang="he-IL" b="0" i="0" u="none" baseline="0" smtClean="0">
                <a:latin typeface="Arial" pitchFamily="34" charset="0"/>
                <a:cs typeface="Arial" pitchFamily="34" charset="0"/>
              </a:rPr>
              <a:t>vii</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r" rtl="1"/>
            <a:r>
              <a:rPr lang="he-IL" b="0" i="0" u="none" baseline="0" smtClean="0">
                <a:latin typeface="Arial" pitchFamily="34" charset="0"/>
                <a:cs typeface="Arial" pitchFamily="34" charset="0"/>
              </a:rPr>
              <a:t>כיצד נאספים נתוני ההערכה?</a:t>
            </a:r>
            <a:endParaRPr lang="he-IL">
              <a:latin typeface="Arial" pitchFamily="34" charset="0"/>
              <a:cs typeface="Arial" pitchFamily="34" charset="0"/>
            </a:endParaRPr>
          </a:p>
        </p:txBody>
      </p:sp>
      <p:sp>
        <p:nvSpPr>
          <p:cNvPr id="3" name="Content Placeholder 2"/>
          <p:cNvSpPr>
            <a:spLocks noGrp="1"/>
          </p:cNvSpPr>
          <p:nvPr>
            <p:ph sz="quarter" idx="1"/>
          </p:nvPr>
        </p:nvSpPr>
        <p:spPr>
          <a:xfrm>
            <a:off x="4645152" y="1295400"/>
            <a:ext cx="4041648" cy="4937760"/>
          </a:xfrm>
        </p:spPr>
        <p:txBody>
          <a:bodyPr>
            <a:normAutofit/>
          </a:bodyPr>
          <a:lstStyle/>
          <a:p>
            <a:endParaRPr lang="he-IL" sz="3600" smtClean="0">
              <a:latin typeface="Arial" pitchFamily="34" charset="0"/>
              <a:cs typeface="Arial" pitchFamily="34" charset="0"/>
            </a:endParaRPr>
          </a:p>
          <a:p>
            <a:pPr algn="r" rtl="1"/>
            <a:r>
              <a:rPr lang="he-IL" sz="3600" b="0" i="0" u="none" baseline="0" smtClean="0">
                <a:latin typeface="Arial" pitchFamily="34" charset="0"/>
                <a:cs typeface="Arial" pitchFamily="34" charset="0"/>
              </a:rPr>
              <a:t>ראיונות</a:t>
            </a:r>
            <a:endParaRPr lang="he-IL" sz="3600" smtClean="0">
              <a:latin typeface="Arial" pitchFamily="34" charset="0"/>
              <a:cs typeface="Arial" pitchFamily="34" charset="0"/>
            </a:endParaRPr>
          </a:p>
          <a:p>
            <a:pPr algn="r" rtl="1">
              <a:spcBef>
                <a:spcPts val="2400"/>
              </a:spcBef>
            </a:pPr>
            <a:r>
              <a:rPr lang="he-IL" sz="3600" b="0" i="0" u="none" baseline="0" smtClean="0">
                <a:latin typeface="Arial" pitchFamily="34" charset="0"/>
                <a:cs typeface="Arial" pitchFamily="34" charset="0"/>
              </a:rPr>
              <a:t>סקרים</a:t>
            </a:r>
            <a:endParaRPr lang="he-IL" sz="3600" smtClean="0">
              <a:latin typeface="Arial" pitchFamily="34" charset="0"/>
              <a:cs typeface="Arial" pitchFamily="34" charset="0"/>
            </a:endParaRPr>
          </a:p>
          <a:p>
            <a:pPr algn="r" rtl="1">
              <a:spcBef>
                <a:spcPts val="2400"/>
              </a:spcBef>
            </a:pPr>
            <a:r>
              <a:rPr lang="he-IL" sz="3600" b="0" i="0" u="none" baseline="0" smtClean="0">
                <a:latin typeface="Arial" pitchFamily="34" charset="0"/>
                <a:cs typeface="Arial" pitchFamily="34" charset="0"/>
              </a:rPr>
              <a:t>תצפיות</a:t>
            </a:r>
            <a:endParaRPr lang="he-IL" sz="3600" smtClean="0">
              <a:latin typeface="Arial" pitchFamily="34" charset="0"/>
              <a:cs typeface="Arial" pitchFamily="34" charset="0"/>
            </a:endParaRPr>
          </a:p>
          <a:p>
            <a:pPr algn="r" rtl="1">
              <a:spcBef>
                <a:spcPts val="2400"/>
              </a:spcBef>
            </a:pPr>
            <a:r>
              <a:rPr lang="he-IL" sz="3600" b="0" i="0" u="none" baseline="0" smtClean="0">
                <a:latin typeface="Arial" pitchFamily="34" charset="0"/>
                <a:cs typeface="Arial" pitchFamily="34" charset="0"/>
              </a:rPr>
              <a:t>סקירת רשומות</a:t>
            </a:r>
            <a:endParaRPr lang="he-IL" sz="3600">
              <a:latin typeface="Arial" pitchFamily="34" charset="0"/>
              <a:cs typeface="Arial" pitchFamily="34" charset="0"/>
            </a:endParaRPr>
          </a:p>
        </p:txBody>
      </p:sp>
      <p:sp>
        <p:nvSpPr>
          <p:cNvPr id="4" name="Content Placeholder 3"/>
          <p:cNvSpPr>
            <a:spLocks noGrp="1"/>
          </p:cNvSpPr>
          <p:nvPr>
            <p:ph sz="quarter" idx="2"/>
          </p:nvPr>
        </p:nvSpPr>
        <p:spPr>
          <a:xfrm>
            <a:off x="317754" y="1447800"/>
            <a:ext cx="4787646" cy="4706112"/>
          </a:xfrm>
        </p:spPr>
        <p:txBody>
          <a:bodyPr>
            <a:normAutofit/>
          </a:bodyPr>
          <a:lstStyle/>
          <a:p>
            <a:pPr marL="457200" algn="r" rtl="1">
              <a:spcBef>
                <a:spcPts val="1800"/>
              </a:spcBef>
            </a:pPr>
            <a:endParaRPr lang="he-IL" sz="2800" smtClean="0">
              <a:latin typeface="Arial" pitchFamily="34" charset="0"/>
              <a:cs typeface="Arial" pitchFamily="34" charset="0"/>
            </a:endParaRPr>
          </a:p>
          <a:p>
            <a:pPr marL="457200" algn="r" rtl="1">
              <a:spcBef>
                <a:spcPts val="1800"/>
              </a:spcBef>
            </a:pPr>
            <a:r>
              <a:rPr lang="he-IL" sz="2800" b="0" i="0" u="none" baseline="0" smtClean="0">
                <a:latin typeface="Arial" pitchFamily="34" charset="0"/>
                <a:cs typeface="Arial" pitchFamily="34" charset="0"/>
              </a:rPr>
              <a:t>לכל השיטות יש מגבלות ויתרונות</a:t>
            </a:r>
            <a:endParaRPr lang="he-IL" sz="2800" smtClean="0">
              <a:latin typeface="Arial" pitchFamily="34" charset="0"/>
              <a:cs typeface="Arial" pitchFamily="34" charset="0"/>
            </a:endParaRPr>
          </a:p>
          <a:p>
            <a:pPr marL="457200" algn="r" rtl="1">
              <a:spcBef>
                <a:spcPts val="1800"/>
              </a:spcBef>
            </a:pPr>
            <a:r>
              <a:rPr lang="he-IL" sz="2800" b="0" i="0" u="none" baseline="0" smtClean="0">
                <a:latin typeface="Arial" pitchFamily="34" charset="0"/>
                <a:cs typeface="Arial" pitchFamily="34" charset="0"/>
              </a:rPr>
              <a:t>הן דורשות הכנה מוקדמת: </a:t>
            </a:r>
            <a:endParaRPr lang="he-IL" sz="2800" smtClean="0">
              <a:latin typeface="Arial" pitchFamily="34" charset="0"/>
              <a:cs typeface="Arial" pitchFamily="34" charset="0"/>
            </a:endParaRPr>
          </a:p>
          <a:p>
            <a:pPr marL="969963" lvl="1" indent="-280988" algn="r" rtl="1"/>
            <a:r>
              <a:rPr lang="he-IL" sz="2800" b="0" i="0" u="none" baseline="0" smtClean="0">
                <a:latin typeface="Arial" pitchFamily="34" charset="0"/>
                <a:cs typeface="Arial" pitchFamily="34" charset="0"/>
              </a:rPr>
              <a:t>פיתוח ובחינה של כלים</a:t>
            </a:r>
            <a:endParaRPr lang="he-IL" sz="2800" smtClean="0">
              <a:latin typeface="Arial" pitchFamily="34" charset="0"/>
              <a:cs typeface="Arial" pitchFamily="34" charset="0"/>
            </a:endParaRPr>
          </a:p>
          <a:p>
            <a:pPr marL="969963" lvl="1" indent="-280988" algn="r" rtl="1"/>
            <a:r>
              <a:rPr lang="he-IL" sz="2800" b="0" i="0" u="none" baseline="0" smtClean="0">
                <a:latin typeface="Arial" pitchFamily="34" charset="0"/>
                <a:cs typeface="Arial" pitchFamily="34" charset="0"/>
              </a:rPr>
              <a:t>פיתוח תכנית הפצה</a:t>
            </a:r>
            <a:endParaRPr lang="he-IL" sz="2800" smtClean="0">
              <a:latin typeface="Arial" pitchFamily="34" charset="0"/>
              <a:cs typeface="Arial" pitchFamily="34" charset="0"/>
            </a:endParaRPr>
          </a:p>
          <a:p>
            <a:pPr marL="969963" lvl="1" indent="-280988" algn="r" rtl="1"/>
            <a:r>
              <a:rPr lang="he-IL" sz="2800" b="0" i="0" u="none" baseline="0" smtClean="0">
                <a:latin typeface="Arial" pitchFamily="34" charset="0"/>
                <a:cs typeface="Arial" pitchFamily="34" charset="0"/>
              </a:rPr>
              <a:t>פיתוח תכנית עיבוד וניתוח</a:t>
            </a:r>
            <a:endParaRPr lang="he-IL" sz="2800" smtClean="0">
              <a:latin typeface="Arial" pitchFamily="34" charset="0"/>
              <a:cs typeface="Arial" pitchFamily="34" charset="0"/>
            </a:endParaRPr>
          </a:p>
          <a:p>
            <a:pPr lvl="1" algn="r" rtl="1"/>
            <a:endParaRPr lang="he-IL" smtClean="0">
              <a:latin typeface="Arial" pitchFamily="34" charset="0"/>
              <a:cs typeface="Arial" pitchFamily="34" charset="0"/>
            </a:endParaRPr>
          </a:p>
          <a:p>
            <a:pPr lvl="1" algn="r" rtl="1"/>
            <a:endParaRPr lang="he-IL">
              <a:latin typeface="Arial" pitchFamily="34" charset="0"/>
              <a:cs typeface="Arial" pitchFamily="34" charset="0"/>
            </a:endParaRPr>
          </a:p>
        </p:txBody>
      </p:sp>
      <p:sp>
        <p:nvSpPr>
          <p:cNvPr id="8" name="Slide Number Placeholder 7"/>
          <p:cNvSpPr>
            <a:spLocks noGrp="1"/>
          </p:cNvSpPr>
          <p:nvPr>
            <p:ph type="sldNum" sz="quarter" idx="12"/>
          </p:nvPr>
        </p:nvSpPr>
        <p:spPr>
          <a:xfrm>
            <a:off x="6451600" y="6356350"/>
            <a:ext cx="1981200" cy="365760"/>
          </a:xfrm>
        </p:spPr>
        <p:txBody>
          <a:bodyPr/>
          <a:lstStyle/>
          <a:p>
            <a:pPr algn="r" rtl="1"/>
            <a:r>
              <a:rPr lang="he-IL" b="0" i="0" u="none" baseline="0" smtClean="0">
                <a:latin typeface="Arial" pitchFamily="34" charset="0"/>
                <a:cs typeface="Arial" pitchFamily="34" charset="0"/>
              </a:rPr>
              <a:t>1</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he" b="0" i="0" u="none" baseline="0" dirty="0">
                <a:latin typeface="Arial" pitchFamily="34" charset="0"/>
                <a:cs typeface="Arial" pitchFamily="34" charset="0"/>
              </a:rPr>
              <a:t>כיצד נאספים נתוני ההערכה?</a:t>
            </a:r>
            <a:endParaRPr lang="he" dirty="0">
              <a:latin typeface="Arial" pitchFamily="34" charset="0"/>
              <a:cs typeface="Arial" pitchFamily="34" charset="0"/>
            </a:endParaRPr>
          </a:p>
        </p:txBody>
      </p:sp>
      <p:sp>
        <p:nvSpPr>
          <p:cNvPr id="8"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1</a:t>
            </a:r>
            <a:endParaRPr lang="he" dirty="0">
              <a:latin typeface="Arial" pitchFamily="34" charset="0"/>
              <a:cs typeface="Arial" pitchFamily="34" charset="0"/>
            </a:endParaRPr>
          </a:p>
        </p:txBody>
      </p:sp>
      <p:sp>
        <p:nvSpPr>
          <p:cNvPr id="9" name="Content Placeholder 2"/>
          <p:cNvSpPr>
            <a:spLocks noGrp="1"/>
          </p:cNvSpPr>
          <p:nvPr>
            <p:ph sz="quarter" idx="1"/>
          </p:nvPr>
        </p:nvSpPr>
        <p:spPr>
          <a:xfrm>
            <a:off x="4645152" y="1295400"/>
            <a:ext cx="4041648" cy="4937760"/>
          </a:xfrm>
        </p:spPr>
        <p:txBody>
          <a:bodyPr>
            <a:normAutofit/>
          </a:bodyPr>
          <a:lstStyle/>
          <a:p>
            <a:endParaRPr lang="he-IL" sz="3600" smtClean="0">
              <a:latin typeface="Arial" pitchFamily="34" charset="0"/>
              <a:cs typeface="Arial" pitchFamily="34" charset="0"/>
            </a:endParaRPr>
          </a:p>
          <a:p>
            <a:pPr algn="r" rtl="1"/>
            <a:r>
              <a:rPr lang="he-IL" sz="3600" b="1" i="0" u="none" baseline="0" smtClean="0">
                <a:solidFill>
                  <a:srgbClr val="0000FF"/>
                </a:solidFill>
                <a:latin typeface="Arial" pitchFamily="34" charset="0"/>
                <a:cs typeface="Arial" pitchFamily="34" charset="0"/>
              </a:rPr>
              <a:t>ראיונות</a:t>
            </a:r>
            <a:endParaRPr lang="he-IL" sz="3600" b="1" smtClean="0">
              <a:solidFill>
                <a:srgbClr val="0000FF"/>
              </a:solidFill>
              <a:latin typeface="Arial" pitchFamily="34" charset="0"/>
              <a:cs typeface="Arial" pitchFamily="34" charset="0"/>
            </a:endParaRPr>
          </a:p>
          <a:p>
            <a:pPr algn="r" rtl="1">
              <a:spcBef>
                <a:spcPts val="2400"/>
              </a:spcBef>
            </a:pPr>
            <a:r>
              <a:rPr lang="he-IL" sz="3600" b="0" i="0" u="none" baseline="0" smtClean="0">
                <a:latin typeface="Arial" pitchFamily="34" charset="0"/>
                <a:cs typeface="Arial" pitchFamily="34" charset="0"/>
              </a:rPr>
              <a:t>סקרים</a:t>
            </a:r>
            <a:endParaRPr lang="he-IL" sz="3600" smtClean="0">
              <a:latin typeface="Arial" pitchFamily="34" charset="0"/>
              <a:cs typeface="Arial" pitchFamily="34" charset="0"/>
            </a:endParaRPr>
          </a:p>
          <a:p>
            <a:pPr algn="r" rtl="1">
              <a:spcBef>
                <a:spcPts val="2400"/>
              </a:spcBef>
            </a:pPr>
            <a:r>
              <a:rPr lang="he-IL" sz="3600" b="0" i="0" u="none" baseline="0" smtClean="0">
                <a:latin typeface="Arial" pitchFamily="34" charset="0"/>
                <a:cs typeface="Arial" pitchFamily="34" charset="0"/>
              </a:rPr>
              <a:t>תצפיות</a:t>
            </a:r>
            <a:endParaRPr lang="he-IL" sz="3600" smtClean="0">
              <a:latin typeface="Arial" pitchFamily="34" charset="0"/>
              <a:cs typeface="Arial" pitchFamily="34" charset="0"/>
            </a:endParaRPr>
          </a:p>
          <a:p>
            <a:pPr algn="r" rtl="1">
              <a:spcBef>
                <a:spcPts val="2400"/>
              </a:spcBef>
            </a:pPr>
            <a:r>
              <a:rPr lang="he-IL" sz="3600" b="0" i="0" u="none" baseline="0" smtClean="0">
                <a:latin typeface="Arial" pitchFamily="34" charset="0"/>
                <a:cs typeface="Arial" pitchFamily="34" charset="0"/>
              </a:rPr>
              <a:t>סקירת רשומות</a:t>
            </a:r>
            <a:endParaRPr lang="he-IL" sz="3600">
              <a:latin typeface="Arial" pitchFamily="34" charset="0"/>
              <a:cs typeface="Arial" pitchFamily="34" charset="0"/>
            </a:endParaRPr>
          </a:p>
        </p:txBody>
      </p:sp>
      <p:sp>
        <p:nvSpPr>
          <p:cNvPr id="10" name="Content Placeholder 3"/>
          <p:cNvSpPr>
            <a:spLocks noGrp="1"/>
          </p:cNvSpPr>
          <p:nvPr>
            <p:ph sz="quarter" idx="2"/>
          </p:nvPr>
        </p:nvSpPr>
        <p:spPr>
          <a:xfrm>
            <a:off x="317754" y="1447800"/>
            <a:ext cx="4787646" cy="4706112"/>
          </a:xfrm>
        </p:spPr>
        <p:txBody>
          <a:bodyPr>
            <a:normAutofit/>
          </a:bodyPr>
          <a:lstStyle/>
          <a:p>
            <a:pPr marL="457200" algn="r" rtl="1">
              <a:spcBef>
                <a:spcPts val="1800"/>
              </a:spcBef>
            </a:pPr>
            <a:endParaRPr lang="he-IL" sz="2800" smtClean="0">
              <a:latin typeface="Arial" pitchFamily="34" charset="0"/>
              <a:cs typeface="Arial" pitchFamily="34" charset="0"/>
            </a:endParaRPr>
          </a:p>
          <a:p>
            <a:pPr marL="457200" algn="r" rtl="1">
              <a:spcBef>
                <a:spcPts val="1800"/>
              </a:spcBef>
            </a:pPr>
            <a:r>
              <a:rPr lang="he-IL" sz="2800" b="0" i="0" u="none" baseline="0" smtClean="0">
                <a:latin typeface="Arial" pitchFamily="34" charset="0"/>
                <a:cs typeface="Arial" pitchFamily="34" charset="0"/>
              </a:rPr>
              <a:t>לכל השיטות יש מגבלות ויתרונות</a:t>
            </a:r>
            <a:endParaRPr lang="he-IL" sz="2800" smtClean="0">
              <a:latin typeface="Arial" pitchFamily="34" charset="0"/>
              <a:cs typeface="Arial" pitchFamily="34" charset="0"/>
            </a:endParaRPr>
          </a:p>
          <a:p>
            <a:pPr marL="457200" algn="r" rtl="1">
              <a:spcBef>
                <a:spcPts val="1800"/>
              </a:spcBef>
            </a:pPr>
            <a:r>
              <a:rPr lang="he-IL" sz="2800" b="0" i="0" u="none" baseline="0" smtClean="0">
                <a:latin typeface="Arial" pitchFamily="34" charset="0"/>
                <a:cs typeface="Arial" pitchFamily="34" charset="0"/>
              </a:rPr>
              <a:t>הן דורשות הכנה מוקדמת: </a:t>
            </a:r>
            <a:endParaRPr lang="he-IL" sz="2800" smtClean="0">
              <a:latin typeface="Arial" pitchFamily="34" charset="0"/>
              <a:cs typeface="Arial" pitchFamily="34" charset="0"/>
            </a:endParaRPr>
          </a:p>
          <a:p>
            <a:pPr marL="969963" lvl="1" indent="-280988" algn="r" rtl="1"/>
            <a:r>
              <a:rPr lang="he-IL" sz="2800" b="0" i="0" u="none" baseline="0" smtClean="0">
                <a:latin typeface="Arial" pitchFamily="34" charset="0"/>
                <a:cs typeface="Arial" pitchFamily="34" charset="0"/>
              </a:rPr>
              <a:t>פיתוח ובחינה של כלים</a:t>
            </a:r>
            <a:endParaRPr lang="he-IL" sz="2800" smtClean="0">
              <a:latin typeface="Arial" pitchFamily="34" charset="0"/>
              <a:cs typeface="Arial" pitchFamily="34" charset="0"/>
            </a:endParaRPr>
          </a:p>
          <a:p>
            <a:pPr marL="969963" lvl="1" indent="-280988" algn="r" rtl="1"/>
            <a:r>
              <a:rPr lang="he-IL" sz="2800" b="0" i="0" u="none" baseline="0" smtClean="0">
                <a:latin typeface="Arial" pitchFamily="34" charset="0"/>
                <a:cs typeface="Arial" pitchFamily="34" charset="0"/>
              </a:rPr>
              <a:t>פיתוח תכנית הפצה</a:t>
            </a:r>
            <a:endParaRPr lang="he-IL" sz="2800" smtClean="0">
              <a:latin typeface="Arial" pitchFamily="34" charset="0"/>
              <a:cs typeface="Arial" pitchFamily="34" charset="0"/>
            </a:endParaRPr>
          </a:p>
          <a:p>
            <a:pPr marL="969963" lvl="1" indent="-280988" algn="r" rtl="1"/>
            <a:r>
              <a:rPr lang="he-IL" sz="2800" b="0" i="0" u="none" baseline="0" smtClean="0">
                <a:latin typeface="Arial" pitchFamily="34" charset="0"/>
                <a:cs typeface="Arial" pitchFamily="34" charset="0"/>
              </a:rPr>
              <a:t>פיתוח תכנית עיבוד וניתוח</a:t>
            </a:r>
            <a:endParaRPr lang="he-IL" sz="2800" smtClean="0">
              <a:latin typeface="Arial" pitchFamily="34" charset="0"/>
              <a:cs typeface="Arial" pitchFamily="34" charset="0"/>
            </a:endParaRPr>
          </a:p>
          <a:p>
            <a:pPr lvl="1" algn="r" rtl="1"/>
            <a:endParaRPr lang="he-IL" smtClean="0">
              <a:latin typeface="Arial" pitchFamily="34" charset="0"/>
              <a:cs typeface="Arial" pitchFamily="34" charset="0"/>
            </a:endParaRPr>
          </a:p>
          <a:p>
            <a:pPr lvl="1" algn="r" rtl="1"/>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1" i="0" u="none" baseline="0" dirty="0">
                <a:latin typeface="Arial" pitchFamily="34" charset="0"/>
                <a:cs typeface="Arial" pitchFamily="34" charset="0"/>
              </a:rPr>
              <a:t>ראיונות</a:t>
            </a:r>
            <a:r>
              <a:rPr lang="he" b="0" i="0" u="none" baseline="0" dirty="0">
                <a:latin typeface="Arial" pitchFamily="34" charset="0"/>
                <a:cs typeface="Arial" pitchFamily="34" charset="0"/>
              </a:rPr>
              <a:t>:</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457200" y="1219200"/>
            <a:ext cx="8229600" cy="5257800"/>
          </a:xfrm>
        </p:spPr>
        <p:txBody>
          <a:bodyPr>
            <a:normAutofit/>
          </a:bodyPr>
          <a:lstStyle/>
          <a:p>
            <a:pPr algn="r" rtl="1">
              <a:spcBef>
                <a:spcPts val="1800"/>
              </a:spcBef>
            </a:pPr>
            <a:r>
              <a:rPr lang="he" b="0" i="0" u="none" baseline="0" dirty="0">
                <a:latin typeface="Arial" pitchFamily="34" charset="0"/>
                <a:cs typeface="Arial" pitchFamily="34" charset="0"/>
              </a:rPr>
              <a:t>שיחה חד-צדדית שהשאלות בה קבועות ברובן מראש, אבל פתוחות.</a:t>
            </a:r>
            <a:endParaRPr lang="he" dirty="0" smtClean="0">
              <a:latin typeface="Arial" pitchFamily="34" charset="0"/>
              <a:cs typeface="Arial" pitchFamily="34" charset="0"/>
            </a:endParaRPr>
          </a:p>
          <a:p>
            <a:pPr algn="r" rtl="1">
              <a:spcBef>
                <a:spcPts val="3000"/>
              </a:spcBef>
            </a:pPr>
            <a:r>
              <a:rPr lang="he" b="0" i="0" u="none" baseline="0" dirty="0">
                <a:latin typeface="Arial" pitchFamily="34" charset="0"/>
                <a:cs typeface="Arial" pitchFamily="34" charset="0"/>
              </a:rPr>
              <a:t>המרואיין עונה במונחים משלו.</a:t>
            </a:r>
            <a:endParaRPr lang="he" dirty="0" smtClean="0">
              <a:latin typeface="Arial" pitchFamily="34" charset="0"/>
              <a:cs typeface="Arial" pitchFamily="34" charset="0"/>
            </a:endParaRPr>
          </a:p>
          <a:p>
            <a:pPr algn="r" rtl="1">
              <a:spcBef>
                <a:spcPts val="4200"/>
              </a:spcBef>
            </a:pPr>
            <a:r>
              <a:rPr lang="he" b="0" i="0" u="none" baseline="0" dirty="0">
                <a:latin typeface="Arial" pitchFamily="34" charset="0"/>
                <a:cs typeface="Arial" pitchFamily="34" charset="0"/>
              </a:rPr>
              <a:t>אפשר לערוך אותם</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פנים אל פנים</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בטלפון</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אחד-על-אחד או בקבוצות</a:t>
            </a:r>
            <a:endParaRPr lang="he" dirty="0" smtClean="0">
              <a:latin typeface="Arial" pitchFamily="34" charset="0"/>
              <a:cs typeface="Arial" pitchFamily="34" charset="0"/>
            </a:endParaRPr>
          </a:p>
          <a:p>
            <a:pPr algn="r" rtl="1">
              <a:spcBef>
                <a:spcPts val="3000"/>
              </a:spcBef>
            </a:pPr>
            <a:r>
              <a:rPr lang="he" b="0" i="0" u="none" baseline="0">
                <a:latin typeface="Arial" pitchFamily="34" charset="0"/>
                <a:cs typeface="Arial" pitchFamily="34" charset="0"/>
              </a:rPr>
              <a:t>הכלים </a:t>
            </a:r>
            <a:r>
              <a:rPr lang="he" b="0" i="0" u="none" baseline="0" smtClean="0">
                <a:latin typeface="Arial" pitchFamily="34" charset="0"/>
                <a:cs typeface="Arial" pitchFamily="34" charset="0"/>
              </a:rPr>
              <a:t>נקראים – פרוטוקולים </a:t>
            </a:r>
            <a:r>
              <a:rPr lang="he" b="0" i="0" u="none" baseline="0" dirty="0">
                <a:latin typeface="Arial" pitchFamily="34" charset="0"/>
                <a:cs typeface="Arial" pitchFamily="34" charset="0"/>
              </a:rPr>
              <a:t>או מתווי ראיונות או מדריכי ראיונות</a:t>
            </a:r>
            <a:endParaRPr lang="he" dirty="0">
              <a:latin typeface="Arial" pitchFamily="34" charset="0"/>
              <a:cs typeface="Arial" pitchFamily="34" charset="0"/>
            </a:endParaRPr>
          </a:p>
        </p:txBody>
      </p:sp>
      <p:sp>
        <p:nvSpPr>
          <p:cNvPr id="4" name="TextBox 3"/>
          <p:cNvSpPr txBox="1"/>
          <p:nvPr/>
        </p:nvSpPr>
        <p:spPr>
          <a:xfrm flipH="1">
            <a:off x="381000" y="2057400"/>
            <a:ext cx="3962400" cy="2322969"/>
          </a:xfrm>
          <a:prstGeom prst="rect">
            <a:avLst/>
          </a:prstGeom>
          <a:noFill/>
        </p:spPr>
        <p:txBody>
          <a:bodyPr wrap="square" rtlCol="0">
            <a:spAutoFit/>
          </a:bodyPr>
          <a:lstStyle/>
          <a:p>
            <a:pPr algn="ctr" rtl="1"/>
            <a:r>
              <a:rPr lang="he" sz="2000" b="1" i="0" u="none" baseline="0" dirty="0">
                <a:solidFill>
                  <a:srgbClr val="FF0000"/>
                </a:solidFill>
                <a:latin typeface="Arial" pitchFamily="34" charset="0"/>
                <a:cs typeface="Arial" pitchFamily="34" charset="0"/>
              </a:rPr>
              <a:t>השתמש בראיונות כדי:</a:t>
            </a:r>
            <a:endParaRPr lang="he" sz="2000" b="1" dirty="0" smtClean="0">
              <a:solidFill>
                <a:srgbClr val="FF0000"/>
              </a:solidFill>
              <a:latin typeface="Arial" pitchFamily="34" charset="0"/>
              <a:cs typeface="Arial" pitchFamily="34" charset="0"/>
            </a:endParaRPr>
          </a:p>
          <a:p>
            <a:pPr algn="r" rtl="1"/>
            <a:r>
              <a:rPr lang="he" sz="2000" b="0" i="0" u="none" baseline="0" dirty="0">
                <a:latin typeface="Arial" pitchFamily="34" charset="0"/>
                <a:cs typeface="Arial" pitchFamily="34" charset="0"/>
              </a:rPr>
              <a:t>לבחון עמדות ותפיסות</a:t>
            </a:r>
            <a:endParaRPr lang="he" sz="2000"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לאסוף </a:t>
            </a:r>
            <a:r>
              <a:rPr lang="he-IL" sz="2000" b="0" i="0" u="none" baseline="0" dirty="0" smtClean="0">
                <a:solidFill>
                  <a:srgbClr val="0033CC"/>
                </a:solidFill>
                <a:latin typeface="Arial" pitchFamily="34" charset="0"/>
                <a:cs typeface="Arial" pitchFamily="34" charset="0"/>
              </a:rPr>
              <a:t>חוות דעת</a:t>
            </a:r>
            <a:r>
              <a:rPr lang="he" sz="2000" b="0" i="0" u="none" baseline="0" dirty="0" smtClean="0">
                <a:solidFill>
                  <a:srgbClr val="0033CC"/>
                </a:solidFill>
                <a:latin typeface="Arial" pitchFamily="34" charset="0"/>
                <a:cs typeface="Arial" pitchFamily="34" charset="0"/>
              </a:rPr>
              <a:t> </a:t>
            </a:r>
            <a:r>
              <a:rPr lang="he" sz="2000" b="0" i="0" u="none" baseline="0" dirty="0">
                <a:solidFill>
                  <a:srgbClr val="0033CC"/>
                </a:solidFill>
                <a:latin typeface="Arial" pitchFamily="34" charset="0"/>
                <a:cs typeface="Arial" pitchFamily="34" charset="0"/>
              </a:rPr>
              <a:t>בדיווח עצמי של שינויים בתגובה על תכנית</a:t>
            </a:r>
            <a:endParaRPr lang="he" sz="2000" dirty="0" smtClean="0">
              <a:solidFill>
                <a:srgbClr val="0033CC"/>
              </a:solidFill>
              <a:latin typeface="Arial" pitchFamily="34" charset="0"/>
              <a:cs typeface="Arial" pitchFamily="34" charset="0"/>
            </a:endParaRPr>
          </a:p>
          <a:p>
            <a:pPr algn="r" rtl="1"/>
            <a:r>
              <a:rPr lang="he" sz="2000" b="0" i="0" u="none" baseline="0" dirty="0">
                <a:latin typeface="Arial" pitchFamily="34" charset="0"/>
                <a:cs typeface="Arial" pitchFamily="34" charset="0"/>
              </a:rPr>
              <a:t>לאסוף </a:t>
            </a:r>
            <a:r>
              <a:rPr lang="he-IL" sz="2000" b="0" i="0" u="none" baseline="0" dirty="0" smtClean="0">
                <a:latin typeface="Arial" pitchFamily="34" charset="0"/>
                <a:cs typeface="Arial" pitchFamily="34" charset="0"/>
              </a:rPr>
              <a:t>חוות דעת </a:t>
            </a:r>
            <a:r>
              <a:rPr lang="he" sz="2000" b="0" i="0" u="none" baseline="0" dirty="0" smtClean="0">
                <a:latin typeface="Arial" pitchFamily="34" charset="0"/>
                <a:cs typeface="Arial" pitchFamily="34" charset="0"/>
              </a:rPr>
              <a:t>של </a:t>
            </a:r>
            <a:r>
              <a:rPr lang="he" sz="2000" b="0" i="0" u="none" baseline="0" dirty="0">
                <a:latin typeface="Arial" pitchFamily="34" charset="0"/>
                <a:cs typeface="Arial" pitchFamily="34" charset="0"/>
              </a:rPr>
              <a:t>תכניות</a:t>
            </a:r>
            <a:endParaRPr lang="he" sz="2000"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לתעד יישום תכניות</a:t>
            </a:r>
            <a:endParaRPr lang="he" sz="2000" dirty="0" smtClean="0">
              <a:solidFill>
                <a:srgbClr val="0033CC"/>
              </a:solidFill>
              <a:latin typeface="Arial" pitchFamily="34" charset="0"/>
              <a:cs typeface="Arial" pitchFamily="34" charset="0"/>
            </a:endParaRPr>
          </a:p>
          <a:p>
            <a:pPr algn="r" rtl="1"/>
            <a:r>
              <a:rPr lang="he" sz="2000" b="0" i="0" u="none" baseline="0" dirty="0">
                <a:latin typeface="Arial" pitchFamily="34" charset="0"/>
                <a:cs typeface="Arial" pitchFamily="34" charset="0"/>
              </a:rPr>
              <a:t>לקבוע שינויים לאורך זמן</a:t>
            </a:r>
            <a:r>
              <a:rPr lang="he" sz="2000" b="0" i="0" u="none" baseline="0" dirty="0">
                <a:solidFill>
                  <a:srgbClr val="0033CC"/>
                </a:solidFill>
                <a:latin typeface="Arial" pitchFamily="34" charset="0"/>
                <a:cs typeface="Arial" pitchFamily="34" charset="0"/>
              </a:rPr>
              <a:t>. </a:t>
            </a:r>
            <a:endParaRPr lang="he" sz="2000" dirty="0">
              <a:solidFill>
                <a:srgbClr val="0033CC"/>
              </a:solidFill>
              <a:latin typeface="Arial" pitchFamily="34" charset="0"/>
              <a:cs typeface="Arial" pitchFamily="34" charset="0"/>
            </a:endParaRPr>
          </a:p>
        </p:txBody>
      </p:sp>
      <p:sp>
        <p:nvSpPr>
          <p:cNvPr id="7" name="Slide Number Placeholder 6"/>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2</a:t>
            </a:r>
            <a:endParaRPr lang="he"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0" i="0" u="none" baseline="0" dirty="0">
                <a:latin typeface="Arial" pitchFamily="34" charset="0"/>
                <a:cs typeface="Arial" pitchFamily="34" charset="0"/>
              </a:rPr>
              <a:t>מה זו חשיבה </a:t>
            </a:r>
            <a:r>
              <a:rPr lang="he" b="0" i="0" u="none" baseline="0" dirty="0" smtClean="0">
                <a:latin typeface="Arial" pitchFamily="34" charset="0"/>
                <a:cs typeface="Arial" pitchFamily="34" charset="0"/>
              </a:rPr>
              <a:t>הערכתית?</a:t>
            </a:r>
            <a:endParaRPr lang="he"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85000" lnSpcReduction="10000"/>
          </a:bodyPr>
          <a:lstStyle/>
          <a:p>
            <a:pPr marL="0" indent="0" algn="r" rtl="1">
              <a:lnSpc>
                <a:spcPct val="120000"/>
              </a:lnSpc>
              <a:buNone/>
            </a:pPr>
            <a:r>
              <a:rPr lang="he" sz="3800" b="0" i="0" u="none" baseline="0" dirty="0">
                <a:solidFill>
                  <a:srgbClr val="0033CC"/>
                </a:solidFill>
                <a:latin typeface="Arial" pitchFamily="34" charset="0"/>
                <a:cs typeface="Arial" pitchFamily="34" charset="0"/>
              </a:rPr>
              <a:t>סוג של פרקטיקה רפלקטיבית המשלב שימוש בנתונים שנאספו באופן שיטתי כדי לשמש את הארגון בקבלת החלטות מושכלות ובפעולות אחרות. </a:t>
            </a:r>
            <a:endParaRPr lang="he" sz="3800" dirty="0" smtClean="0">
              <a:solidFill>
                <a:srgbClr val="0033CC"/>
              </a:solidFill>
              <a:latin typeface="Arial" pitchFamily="34" charset="0"/>
              <a:cs typeface="Arial" pitchFamily="34" charset="0"/>
            </a:endParaRPr>
          </a:p>
          <a:p>
            <a:pPr marL="571500" indent="-571500" algn="r" rtl="1">
              <a:lnSpc>
                <a:spcPct val="90000"/>
              </a:lnSpc>
              <a:spcBef>
                <a:spcPct val="55000"/>
              </a:spcBef>
              <a:buClr>
                <a:srgbClr val="000066"/>
              </a:buClr>
              <a:buFont typeface="Wingdings" pitchFamily="2" charset="2"/>
              <a:buChar char="ü"/>
            </a:pPr>
            <a:r>
              <a:rPr lang="he" sz="3200" b="0" i="0" u="none" baseline="0" dirty="0">
                <a:latin typeface="Arial" pitchFamily="34" charset="0"/>
                <a:cs typeface="Arial" pitchFamily="34" charset="0"/>
              </a:rPr>
              <a:t>הצגת שאלות מהותיות</a:t>
            </a:r>
            <a:endParaRPr lang="he" sz="3200" dirty="0" smtClean="0">
              <a:latin typeface="Arial" pitchFamily="34" charset="0"/>
              <a:cs typeface="Arial" pitchFamily="34" charset="0"/>
            </a:endParaRPr>
          </a:p>
          <a:p>
            <a:pPr marL="571500" indent="-571500" algn="r" rtl="1">
              <a:lnSpc>
                <a:spcPct val="90000"/>
              </a:lnSpc>
              <a:spcBef>
                <a:spcPct val="55000"/>
              </a:spcBef>
              <a:buClr>
                <a:srgbClr val="000066"/>
              </a:buClr>
              <a:buFont typeface="Wingdings" pitchFamily="2" charset="2"/>
              <a:buChar char="ü"/>
            </a:pPr>
            <a:r>
              <a:rPr lang="he" sz="3200" b="0" i="0" u="none" baseline="0" dirty="0">
                <a:latin typeface="Arial" pitchFamily="34" charset="0"/>
                <a:cs typeface="Arial" pitchFamily="34" charset="0"/>
                <a:sym typeface="Wingdings 3" pitchFamily="18" charset="2"/>
              </a:rPr>
              <a:t>קביעת הנתונים הדרושים למתן תשובות על השאלות</a:t>
            </a:r>
            <a:endParaRPr lang="he" sz="3200" dirty="0" smtClean="0">
              <a:latin typeface="Arial" pitchFamily="34" charset="0"/>
              <a:cs typeface="Arial" pitchFamily="34" charset="0"/>
              <a:sym typeface="Wingdings 3" pitchFamily="18" charset="2"/>
            </a:endParaRPr>
          </a:p>
          <a:p>
            <a:pPr marL="571500" indent="-571500" algn="r" rtl="1">
              <a:lnSpc>
                <a:spcPct val="90000"/>
              </a:lnSpc>
              <a:spcBef>
                <a:spcPct val="55000"/>
              </a:spcBef>
              <a:buClr>
                <a:srgbClr val="000066"/>
              </a:buClr>
              <a:buFont typeface="Wingdings" pitchFamily="2" charset="2"/>
              <a:buChar char="ü"/>
            </a:pPr>
            <a:r>
              <a:rPr lang="he" sz="3200" b="0" i="0" u="none" baseline="0" dirty="0">
                <a:latin typeface="Arial" pitchFamily="34" charset="0"/>
                <a:cs typeface="Arial" pitchFamily="34" charset="0"/>
                <a:sym typeface="Wingdings 3" pitchFamily="18" charset="2"/>
              </a:rPr>
              <a:t>איסוף נתונים מתאימים בדרכים שיטתיות</a:t>
            </a:r>
            <a:endParaRPr lang="he" sz="3200" dirty="0" smtClean="0">
              <a:latin typeface="Arial" pitchFamily="34" charset="0"/>
              <a:cs typeface="Arial" pitchFamily="34" charset="0"/>
              <a:sym typeface="Wingdings 3" pitchFamily="18" charset="2"/>
            </a:endParaRPr>
          </a:p>
          <a:p>
            <a:pPr marL="571500" indent="-571500" algn="r" rtl="1">
              <a:lnSpc>
                <a:spcPct val="90000"/>
              </a:lnSpc>
              <a:spcBef>
                <a:spcPct val="55000"/>
              </a:spcBef>
              <a:buClr>
                <a:srgbClr val="000066"/>
              </a:buClr>
              <a:buFont typeface="Wingdings" pitchFamily="2" charset="2"/>
              <a:buChar char="ü"/>
            </a:pPr>
            <a:r>
              <a:rPr lang="he" sz="3200" b="0" i="0" u="none" baseline="0" dirty="0">
                <a:latin typeface="Arial" pitchFamily="34" charset="0"/>
                <a:cs typeface="Arial" pitchFamily="34" charset="0"/>
                <a:sym typeface="Wingdings 3" pitchFamily="18" charset="2"/>
              </a:rPr>
              <a:t>ניתוח נתונים ושיתוף בתוצאות</a:t>
            </a:r>
            <a:endParaRPr lang="he" sz="3200" dirty="0" smtClean="0">
              <a:latin typeface="Arial" pitchFamily="34" charset="0"/>
              <a:cs typeface="Arial" pitchFamily="34" charset="0"/>
              <a:sym typeface="Wingdings 3" pitchFamily="18" charset="2"/>
            </a:endParaRPr>
          </a:p>
          <a:p>
            <a:pPr marL="571500" indent="-571500" algn="r" rtl="1">
              <a:lnSpc>
                <a:spcPct val="90000"/>
              </a:lnSpc>
              <a:spcBef>
                <a:spcPct val="55000"/>
              </a:spcBef>
              <a:buClr>
                <a:srgbClr val="000066"/>
              </a:buClr>
              <a:buFont typeface="Wingdings" pitchFamily="2" charset="2"/>
              <a:buChar char="ü"/>
            </a:pPr>
            <a:r>
              <a:rPr lang="he" sz="3200" b="0" i="0" u="none" baseline="0" dirty="0">
                <a:latin typeface="Arial" pitchFamily="34" charset="0"/>
                <a:cs typeface="Arial" pitchFamily="34" charset="0"/>
                <a:sym typeface="Wingdings 3" pitchFamily="18" charset="2"/>
              </a:rPr>
              <a:t>פיתוח אסטרטגיות פעולה על פי הממצאים</a:t>
            </a:r>
            <a:endParaRPr lang="he" dirty="0">
              <a:latin typeface="Arial" pitchFamily="34" charset="0"/>
              <a:cs typeface="Arial" pitchFamily="34" charset="0"/>
            </a:endParaRPr>
          </a:p>
        </p:txBody>
      </p:sp>
      <p:sp>
        <p:nvSpPr>
          <p:cNvPr id="4"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3</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0" i="0" u="none" baseline="0" dirty="0">
                <a:latin typeface="Arial" pitchFamily="34" charset="0"/>
                <a:cs typeface="Arial" pitchFamily="34" charset="0"/>
              </a:rPr>
              <a:t>סביבות התומכות בהערכה </a:t>
            </a:r>
            <a:endParaRPr lang="he" dirty="0">
              <a:latin typeface="Arial" pitchFamily="34" charset="0"/>
              <a:cs typeface="Arial" pitchFamily="34" charset="0"/>
            </a:endParaRPr>
          </a:p>
        </p:txBody>
      </p:sp>
      <p:sp>
        <p:nvSpPr>
          <p:cNvPr id="3" name="Content Placeholder 2"/>
          <p:cNvSpPr>
            <a:spLocks noGrp="1"/>
          </p:cNvSpPr>
          <p:nvPr>
            <p:ph sz="quarter" idx="1"/>
          </p:nvPr>
        </p:nvSpPr>
        <p:spPr/>
        <p:txBody>
          <a:bodyPr>
            <a:noAutofit/>
          </a:bodyPr>
          <a:lstStyle/>
          <a:p>
            <a:pPr marL="520700" lvl="1" indent="-520700" algn="r" rtl="1">
              <a:spcBef>
                <a:spcPts val="600"/>
              </a:spcBef>
              <a:buClrTx/>
              <a:buFont typeface="Wingdings 3" pitchFamily="18" charset="2"/>
              <a:buChar char=""/>
            </a:pPr>
            <a:r>
              <a:rPr lang="he" sz="3200" b="0" i="0" u="none" baseline="0" dirty="0">
                <a:latin typeface="Arial" pitchFamily="34" charset="0"/>
                <a:cs typeface="Arial" pitchFamily="34" charset="0"/>
              </a:rPr>
              <a:t>תרבות ארגונית ותהליכים הדרושים לתרגום מידע לפעולה. </a:t>
            </a:r>
            <a:endParaRPr lang="he" sz="3200" dirty="0" smtClean="0">
              <a:latin typeface="Arial" pitchFamily="34" charset="0"/>
              <a:cs typeface="Arial" pitchFamily="34" charset="0"/>
            </a:endParaRPr>
          </a:p>
          <a:p>
            <a:pPr marL="1069340" lvl="3" indent="-520700" algn="r" rtl="1">
              <a:spcBef>
                <a:spcPts val="600"/>
              </a:spcBef>
              <a:buClrTx/>
              <a:buFont typeface="Wingdings 3" pitchFamily="18" charset="2"/>
              <a:buChar char=""/>
            </a:pPr>
            <a:r>
              <a:rPr lang="he" sz="2400" b="0" i="0" u="none" baseline="0" dirty="0">
                <a:latin typeface="Arial" pitchFamily="34" charset="0"/>
                <a:cs typeface="Arial" pitchFamily="34" charset="0"/>
              </a:rPr>
              <a:t>תהליכים </a:t>
            </a:r>
            <a:r>
              <a:rPr lang="he" sz="2400" b="0" i="0" u="none" baseline="0" dirty="0" smtClean="0">
                <a:latin typeface="Arial" pitchFamily="34" charset="0"/>
                <a:cs typeface="Arial" pitchFamily="34" charset="0"/>
              </a:rPr>
              <a:t>לה</a:t>
            </a:r>
            <a:r>
              <a:rPr lang="he-IL" sz="2400" b="0" i="0" u="none" baseline="0" dirty="0" err="1" smtClean="0">
                <a:latin typeface="Arial" pitchFamily="34" charset="0"/>
                <a:cs typeface="Arial" pitchFamily="34" charset="0"/>
              </a:rPr>
              <a:t>פיכ</a:t>
            </a:r>
            <a:r>
              <a:rPr lang="he" sz="2400" b="0" i="0" u="none" baseline="0" dirty="0" smtClean="0">
                <a:latin typeface="Arial" pitchFamily="34" charset="0"/>
                <a:cs typeface="Arial" pitchFamily="34" charset="0"/>
              </a:rPr>
              <a:t>ת נתונים </a:t>
            </a:r>
            <a:r>
              <a:rPr lang="he" sz="2400" b="0" i="0" u="none" baseline="0" dirty="0">
                <a:latin typeface="Arial" pitchFamily="34" charset="0"/>
                <a:cs typeface="Arial" pitchFamily="34" charset="0"/>
              </a:rPr>
              <a:t>לממצאים לצעדי פעולה. </a:t>
            </a:r>
            <a:endParaRPr lang="he" sz="2400" dirty="0" smtClean="0">
              <a:latin typeface="Arial" pitchFamily="34" charset="0"/>
              <a:cs typeface="Arial" pitchFamily="34" charset="0"/>
            </a:endParaRPr>
          </a:p>
          <a:p>
            <a:pPr marL="1069340" lvl="3" indent="-520700" algn="r" rtl="1">
              <a:spcBef>
                <a:spcPts val="600"/>
              </a:spcBef>
              <a:buClrTx/>
              <a:buFont typeface="Wingdings 3" pitchFamily="18" charset="2"/>
              <a:buChar char=""/>
            </a:pPr>
            <a:r>
              <a:rPr lang="he" sz="2400" b="0" i="0" u="none" baseline="0" dirty="0">
                <a:latin typeface="Arial" pitchFamily="34" charset="0"/>
                <a:cs typeface="Arial" pitchFamily="34" charset="0"/>
              </a:rPr>
              <a:t>תרבות שיש בה תגמול על למידה</a:t>
            </a:r>
            <a:endParaRPr lang="he" sz="2400" dirty="0" smtClean="0">
              <a:latin typeface="Arial" pitchFamily="34" charset="0"/>
              <a:cs typeface="Arial" pitchFamily="34" charset="0"/>
            </a:endParaRPr>
          </a:p>
          <a:p>
            <a:pPr marL="1069340" lvl="3" indent="-520700" algn="r" rtl="1">
              <a:spcBef>
                <a:spcPts val="600"/>
              </a:spcBef>
              <a:buClrTx/>
              <a:buFont typeface="Wingdings 3" pitchFamily="18" charset="2"/>
              <a:buChar char=""/>
            </a:pPr>
            <a:r>
              <a:rPr lang="he" sz="2400" b="0" i="0" u="none" baseline="0" dirty="0">
                <a:latin typeface="Arial" pitchFamily="34" charset="0"/>
                <a:cs typeface="Arial" pitchFamily="34" charset="0"/>
              </a:rPr>
              <a:t>צוות עובדים שעומדים לרשותו הזמן והמשאבים הדרושים להערכה</a:t>
            </a:r>
            <a:endParaRPr lang="he" sz="2400" dirty="0" smtClean="0">
              <a:latin typeface="Arial" pitchFamily="34" charset="0"/>
              <a:cs typeface="Arial" pitchFamily="34" charset="0"/>
            </a:endParaRPr>
          </a:p>
          <a:p>
            <a:pPr marL="520700" lvl="1" indent="-520700" algn="r" rtl="1">
              <a:spcBef>
                <a:spcPts val="600"/>
              </a:spcBef>
              <a:buClrTx/>
              <a:buFont typeface="Wingdings 3" pitchFamily="18" charset="2"/>
              <a:buChar char=""/>
            </a:pPr>
            <a:r>
              <a:rPr lang="he" sz="3200" b="0" i="0" u="none" baseline="0" dirty="0">
                <a:latin typeface="Arial" pitchFamily="34" charset="0"/>
                <a:cs typeface="Arial" pitchFamily="34" charset="0"/>
              </a:rPr>
              <a:t>מעורבות ישירה של מקבלי החלטות </a:t>
            </a:r>
            <a:r>
              <a:rPr lang="he-IL" sz="3200" b="0" i="0" u="none" baseline="0" dirty="0" smtClean="0">
                <a:latin typeface="Arial" pitchFamily="34" charset="0"/>
                <a:cs typeface="Arial" pitchFamily="34" charset="0"/>
              </a:rPr>
              <a:t>מובילים</a:t>
            </a:r>
            <a:endParaRPr lang="he" sz="3200" dirty="0" smtClean="0">
              <a:latin typeface="Arial" pitchFamily="34" charset="0"/>
              <a:cs typeface="Arial" pitchFamily="34" charset="0"/>
            </a:endParaRPr>
          </a:p>
          <a:p>
            <a:pPr marL="520700" lvl="1" indent="-520700" algn="r" rtl="1">
              <a:spcBef>
                <a:spcPts val="600"/>
              </a:spcBef>
              <a:buClrTx/>
              <a:buFont typeface="Wingdings 3" pitchFamily="18" charset="2"/>
              <a:buChar char=""/>
            </a:pPr>
            <a:r>
              <a:rPr lang="he" sz="3200" b="0" i="0" u="none" baseline="0" dirty="0">
                <a:latin typeface="Arial" pitchFamily="34" charset="0"/>
                <a:cs typeface="Arial" pitchFamily="34" charset="0"/>
              </a:rPr>
              <a:t>הערכה </a:t>
            </a:r>
            <a:r>
              <a:rPr lang="he-IL" sz="3200" b="0" i="0" u="none" baseline="0" dirty="0" smtClean="0">
                <a:latin typeface="Arial" pitchFamily="34" charset="0"/>
                <a:cs typeface="Arial" pitchFamily="34" charset="0"/>
              </a:rPr>
              <a:t>פשוטה, מובנת</a:t>
            </a:r>
            <a:r>
              <a:rPr lang="he" sz="3200" b="0" i="0" u="none" baseline="0" dirty="0" smtClean="0">
                <a:latin typeface="Arial" pitchFamily="34" charset="0"/>
                <a:cs typeface="Arial" pitchFamily="34" charset="0"/>
              </a:rPr>
              <a:t> </a:t>
            </a:r>
            <a:r>
              <a:rPr lang="he-IL" sz="3200" b="0" i="0" u="none" baseline="0" dirty="0" smtClean="0">
                <a:latin typeface="Arial" pitchFamily="34" charset="0"/>
                <a:cs typeface="Arial" pitchFamily="34" charset="0"/>
              </a:rPr>
              <a:t>ו</a:t>
            </a:r>
            <a:r>
              <a:rPr lang="he" sz="3200" b="0" i="0" u="none" baseline="0" dirty="0" smtClean="0">
                <a:latin typeface="Arial" pitchFamily="34" charset="0"/>
                <a:cs typeface="Arial" pitchFamily="34" charset="0"/>
              </a:rPr>
              <a:t>ניתנת </a:t>
            </a:r>
            <a:r>
              <a:rPr lang="he" sz="3200" b="0" i="0" u="none" baseline="0" dirty="0">
                <a:latin typeface="Arial" pitchFamily="34" charset="0"/>
                <a:cs typeface="Arial" pitchFamily="34" charset="0"/>
              </a:rPr>
              <a:t>לביצוע</a:t>
            </a:r>
            <a:endParaRPr lang="he" sz="3200" dirty="0" smtClean="0">
              <a:latin typeface="Arial" pitchFamily="34" charset="0"/>
              <a:cs typeface="Arial" pitchFamily="34" charset="0"/>
            </a:endParaRPr>
          </a:p>
          <a:p>
            <a:pPr marL="520700" lvl="1" indent="-520700" algn="r" rtl="1">
              <a:spcBef>
                <a:spcPts val="600"/>
              </a:spcBef>
              <a:buClrTx/>
              <a:buFont typeface="Wingdings 3" pitchFamily="18" charset="2"/>
              <a:buChar char=""/>
            </a:pPr>
            <a:r>
              <a:rPr lang="he-IL" sz="3200" dirty="0" smtClean="0">
                <a:latin typeface="Arial" pitchFamily="34" charset="0"/>
                <a:cs typeface="Arial" pitchFamily="34" charset="0"/>
              </a:rPr>
              <a:t>תוצאות מתוקשרות בצורה משכנעת וממוקדת</a:t>
            </a:r>
            <a:endParaRPr lang="he" sz="3200" b="0" i="0" u="none" baseline="0" dirty="0">
              <a:latin typeface="Arial" pitchFamily="34" charset="0"/>
              <a:cs typeface="Arial" pitchFamily="34" charset="0"/>
            </a:endParaRPr>
          </a:p>
        </p:txBody>
      </p:sp>
      <p:sp>
        <p:nvSpPr>
          <p:cNvPr id="4"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4</a:t>
            </a:r>
            <a:endParaRPr lang="he"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85800" y="228600"/>
            <a:ext cx="6781800" cy="6477000"/>
          </a:xfrm>
          <a:prstGeom prst="rect">
            <a:avLst/>
          </a:prstGeom>
          <a:noFill/>
        </p:spPr>
      </p:pic>
      <p:sp>
        <p:nvSpPr>
          <p:cNvPr id="3" name="TextBox 2"/>
          <p:cNvSpPr txBox="1"/>
          <p:nvPr/>
        </p:nvSpPr>
        <p:spPr>
          <a:xfrm>
            <a:off x="6705600" y="5638800"/>
            <a:ext cx="1752600" cy="461665"/>
          </a:xfrm>
          <a:prstGeom prst="rect">
            <a:avLst/>
          </a:prstGeom>
          <a:noFill/>
        </p:spPr>
        <p:txBody>
          <a:bodyPr wrap="square" rtlCol="0">
            <a:spAutoFit/>
          </a:bodyPr>
          <a:lstStyle/>
          <a:p>
            <a:pPr algn="r" rtl="1"/>
            <a:r>
              <a:rPr lang="he" sz="1200" b="0" i="0" u="none" baseline="0">
                <a:latin typeface="Arial" pitchFamily="34" charset="0"/>
                <a:cs typeface="Arial" pitchFamily="34" charset="0"/>
              </a:rPr>
              <a:t>פעילות ראיונות: ממוקדת בחשיבה הערכתית</a:t>
            </a:r>
            <a:endParaRPr lang="he"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r" rtl="1"/>
            <a:r>
              <a:rPr lang="he" b="0" i="0" u="none" baseline="0" dirty="0">
                <a:latin typeface="Arial" pitchFamily="34" charset="0"/>
                <a:cs typeface="Arial" pitchFamily="34" charset="0"/>
              </a:rPr>
              <a:t>כיצד נאספים נתוני ההערכה?</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4645152" y="1295400"/>
            <a:ext cx="4041648" cy="5090160"/>
          </a:xfrm>
        </p:spPr>
        <p:txBody>
          <a:bodyPr>
            <a:normAutofit/>
          </a:bodyPr>
          <a:lstStyle/>
          <a:p>
            <a:endParaRPr lang="he" sz="3600" dirty="0" smtClean="0">
              <a:latin typeface="Arial" pitchFamily="34" charset="0"/>
              <a:cs typeface="Arial" pitchFamily="34" charset="0"/>
            </a:endParaRPr>
          </a:p>
          <a:p>
            <a:pPr algn="r" rtl="1"/>
            <a:r>
              <a:rPr lang="he" sz="3600" b="1" i="0" u="none" baseline="0" dirty="0">
                <a:latin typeface="Arial" pitchFamily="34" charset="0"/>
                <a:cs typeface="Arial" pitchFamily="34" charset="0"/>
              </a:rPr>
              <a:t>ראיונות</a:t>
            </a:r>
            <a:endParaRPr lang="he" sz="3600" b="1" dirty="0" smtClean="0">
              <a:latin typeface="Arial" pitchFamily="34" charset="0"/>
              <a:cs typeface="Arial" pitchFamily="34" charset="0"/>
            </a:endParaRPr>
          </a:p>
          <a:p>
            <a:pPr algn="r" rtl="1">
              <a:spcBef>
                <a:spcPts val="2400"/>
              </a:spcBef>
            </a:pPr>
            <a:r>
              <a:rPr lang="he" sz="3600" b="1" i="0" u="none" baseline="0" dirty="0">
                <a:solidFill>
                  <a:srgbClr val="0000FF"/>
                </a:solidFill>
                <a:latin typeface="Arial" pitchFamily="34" charset="0"/>
                <a:cs typeface="Arial" pitchFamily="34" charset="0"/>
              </a:rPr>
              <a:t>סקרים</a:t>
            </a:r>
            <a:endParaRPr lang="he" sz="3600" b="1" dirty="0" smtClean="0">
              <a:solidFill>
                <a:srgbClr val="0000FF"/>
              </a:solidFill>
              <a:latin typeface="Arial" pitchFamily="34" charset="0"/>
              <a:cs typeface="Arial" pitchFamily="34" charset="0"/>
            </a:endParaRPr>
          </a:p>
          <a:p>
            <a:pPr algn="r" rtl="1">
              <a:spcBef>
                <a:spcPts val="2400"/>
              </a:spcBef>
            </a:pPr>
            <a:r>
              <a:rPr lang="he" sz="3600" b="0" i="0" u="none" baseline="0" dirty="0">
                <a:latin typeface="Arial" pitchFamily="34" charset="0"/>
                <a:cs typeface="Arial" pitchFamily="34" charset="0"/>
              </a:rPr>
              <a:t>תצפיות</a:t>
            </a:r>
            <a:endParaRPr lang="he" sz="3600" dirty="0" smtClean="0">
              <a:latin typeface="Arial" pitchFamily="34" charset="0"/>
              <a:cs typeface="Arial" pitchFamily="34" charset="0"/>
            </a:endParaRPr>
          </a:p>
          <a:p>
            <a:pPr algn="r" rtl="1">
              <a:spcBef>
                <a:spcPts val="2400"/>
              </a:spcBef>
            </a:pPr>
            <a:r>
              <a:rPr lang="he" sz="3600" b="0" i="0" u="none" baseline="0" dirty="0">
                <a:latin typeface="Arial" pitchFamily="34" charset="0"/>
                <a:cs typeface="Arial" pitchFamily="34" charset="0"/>
              </a:rPr>
              <a:t>סקירת רשומות</a:t>
            </a:r>
            <a:endParaRPr lang="he" sz="3600" dirty="0">
              <a:latin typeface="Arial" pitchFamily="34" charset="0"/>
              <a:cs typeface="Arial" pitchFamily="34" charset="0"/>
            </a:endParaRPr>
          </a:p>
        </p:txBody>
      </p:sp>
      <p:sp>
        <p:nvSpPr>
          <p:cNvPr id="4" name="Content Placeholder 3"/>
          <p:cNvSpPr>
            <a:spLocks noGrp="1"/>
          </p:cNvSpPr>
          <p:nvPr>
            <p:ph sz="quarter" idx="2"/>
          </p:nvPr>
        </p:nvSpPr>
        <p:spPr>
          <a:xfrm>
            <a:off x="317754" y="1216152"/>
            <a:ext cx="4787646" cy="4937760"/>
          </a:xfrm>
        </p:spPr>
        <p:txBody>
          <a:bodyPr>
            <a:normAutofit/>
          </a:bodyPr>
          <a:lstStyle/>
          <a:p>
            <a:pPr marL="457200" algn="r" rtl="1">
              <a:spcBef>
                <a:spcPts val="1800"/>
              </a:spcBef>
            </a:pPr>
            <a:endParaRPr lang="he" sz="2800" dirty="0" smtClean="0">
              <a:latin typeface="Arial" pitchFamily="34" charset="0"/>
              <a:cs typeface="Arial" pitchFamily="34" charset="0"/>
            </a:endParaRPr>
          </a:p>
          <a:p>
            <a:pPr marL="457200" algn="r" rtl="1">
              <a:spcBef>
                <a:spcPts val="1800"/>
              </a:spcBef>
            </a:pPr>
            <a:r>
              <a:rPr lang="he" sz="2800" b="0" i="0" u="none" baseline="0" dirty="0">
                <a:latin typeface="Arial" pitchFamily="34" charset="0"/>
                <a:cs typeface="Arial" pitchFamily="34" charset="0"/>
              </a:rPr>
              <a:t>לכל השיטות יש מגבלות ויתרונות</a:t>
            </a:r>
            <a:endParaRPr lang="he" sz="2800" dirty="0" smtClean="0">
              <a:latin typeface="Arial" pitchFamily="34" charset="0"/>
              <a:cs typeface="Arial" pitchFamily="34" charset="0"/>
            </a:endParaRPr>
          </a:p>
          <a:p>
            <a:pPr marL="457200" algn="r" rtl="1">
              <a:spcBef>
                <a:spcPts val="1800"/>
              </a:spcBef>
            </a:pPr>
            <a:r>
              <a:rPr lang="he" sz="2800" b="0" i="0" u="none" baseline="0" dirty="0">
                <a:latin typeface="Arial" pitchFamily="34" charset="0"/>
                <a:cs typeface="Arial" pitchFamily="34" charset="0"/>
              </a:rPr>
              <a:t>הן דורשות הכנה מוקדמת: </a:t>
            </a:r>
            <a:endParaRPr lang="he" sz="2800" dirty="0" smtClean="0">
              <a:latin typeface="Arial" pitchFamily="34" charset="0"/>
              <a:cs typeface="Arial" pitchFamily="34" charset="0"/>
            </a:endParaRPr>
          </a:p>
          <a:p>
            <a:pPr marL="969963" lvl="1" indent="-280988" algn="r" rtl="1"/>
            <a:r>
              <a:rPr lang="he" sz="2800" b="0" i="0" u="none" baseline="0" dirty="0">
                <a:latin typeface="Arial" pitchFamily="34" charset="0"/>
                <a:cs typeface="Arial" pitchFamily="34" charset="0"/>
              </a:rPr>
              <a:t>פיתוח ובחינה של </a:t>
            </a:r>
            <a:r>
              <a:rPr lang="he-IL" sz="2800" b="0" i="0" u="none" baseline="0" dirty="0" smtClean="0">
                <a:latin typeface="Arial" pitchFamily="34" charset="0"/>
                <a:cs typeface="Arial" pitchFamily="34" charset="0"/>
              </a:rPr>
              <a:t>כל</a:t>
            </a:r>
            <a:r>
              <a:rPr lang="he" sz="2800" b="0" i="0" u="none" baseline="0" dirty="0" smtClean="0">
                <a:latin typeface="Arial" pitchFamily="34" charset="0"/>
                <a:cs typeface="Arial" pitchFamily="34" charset="0"/>
              </a:rPr>
              <a:t>ים</a:t>
            </a:r>
            <a:endParaRPr lang="he" sz="2800" dirty="0" smtClean="0">
              <a:latin typeface="Arial" pitchFamily="34" charset="0"/>
              <a:cs typeface="Arial" pitchFamily="34" charset="0"/>
            </a:endParaRPr>
          </a:p>
          <a:p>
            <a:pPr marL="969963" lvl="1" indent="-280988" algn="r" rtl="1"/>
            <a:r>
              <a:rPr lang="he-IL" sz="2800" b="0" i="0" u="none" baseline="0" dirty="0" smtClean="0">
                <a:latin typeface="Arial" pitchFamily="34" charset="0"/>
                <a:cs typeface="Arial" pitchFamily="34" charset="0"/>
              </a:rPr>
              <a:t>פיתוח תכנית הפצה</a:t>
            </a:r>
            <a:endParaRPr lang="he" sz="2800" dirty="0" smtClean="0">
              <a:latin typeface="Arial" pitchFamily="34" charset="0"/>
              <a:cs typeface="Arial" pitchFamily="34" charset="0"/>
            </a:endParaRPr>
          </a:p>
          <a:p>
            <a:pPr marL="969963" lvl="1" indent="-280988" algn="r" rtl="1"/>
            <a:r>
              <a:rPr lang="he-IL" sz="2800" b="0" i="0" u="none" baseline="0" dirty="0" smtClean="0">
                <a:latin typeface="Arial" pitchFamily="34" charset="0"/>
                <a:cs typeface="Arial" pitchFamily="34" charset="0"/>
              </a:rPr>
              <a:t>פיתוח תכנית עיבוד וניתוח</a:t>
            </a:r>
            <a:endParaRPr lang="he" sz="2800" dirty="0" smtClean="0">
              <a:latin typeface="Arial" pitchFamily="34" charset="0"/>
              <a:cs typeface="Arial" pitchFamily="34" charset="0"/>
            </a:endParaRPr>
          </a:p>
          <a:p>
            <a:pPr lvl="1" algn="r" rtl="1"/>
            <a:endParaRPr lang="he" dirty="0" smtClean="0">
              <a:latin typeface="Arial" pitchFamily="34" charset="0"/>
              <a:cs typeface="Arial" pitchFamily="34" charset="0"/>
            </a:endParaRPr>
          </a:p>
          <a:p>
            <a:pPr lvl="1" algn="r" rtl="1"/>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r" rtl="1"/>
            <a:r>
              <a:rPr lang="he" b="1" i="0" u="none" baseline="0" dirty="0">
                <a:latin typeface="Arial" pitchFamily="34" charset="0"/>
                <a:cs typeface="Arial" pitchFamily="34" charset="0"/>
              </a:rPr>
              <a:t>סקרים</a:t>
            </a:r>
            <a:r>
              <a:rPr lang="he" b="0" i="0" u="none" baseline="0" dirty="0">
                <a:latin typeface="Arial" pitchFamily="34" charset="0"/>
                <a:cs typeface="Arial" pitchFamily="34" charset="0"/>
              </a:rPr>
              <a:t>:</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381000" y="1066800"/>
            <a:ext cx="8305800" cy="5029200"/>
          </a:xfrm>
        </p:spPr>
        <p:txBody>
          <a:bodyPr>
            <a:normAutofit/>
          </a:bodyPr>
          <a:lstStyle/>
          <a:p>
            <a:pPr algn="r" rtl="1">
              <a:spcBef>
                <a:spcPts val="1800"/>
              </a:spcBef>
            </a:pPr>
            <a:r>
              <a:rPr lang="he" b="0" i="0" u="none" baseline="0" dirty="0">
                <a:latin typeface="Arial" pitchFamily="34" charset="0"/>
                <a:cs typeface="Arial" pitchFamily="34" charset="0"/>
              </a:rPr>
              <a:t>סדרת פריטים עם אפשרות בחירה בין תשובות קבועות </a:t>
            </a:r>
            <a:r>
              <a:rPr lang="he" b="0" i="0" u="none" baseline="0" dirty="0" smtClean="0">
                <a:latin typeface="Arial" pitchFamily="34" charset="0"/>
                <a:cs typeface="Arial" pitchFamily="34" charset="0"/>
              </a:rPr>
              <a:t>מראש</a:t>
            </a:r>
            <a:endParaRPr lang="en-US" b="0" i="0" u="none" baseline="0" dirty="0" smtClean="0">
              <a:latin typeface="Arial" pitchFamily="34" charset="0"/>
              <a:cs typeface="Arial" pitchFamily="34" charset="0"/>
            </a:endParaRPr>
          </a:p>
          <a:p>
            <a:pPr algn="r" rtl="1">
              <a:spcBef>
                <a:spcPts val="1800"/>
              </a:spcBef>
            </a:pPr>
            <a:r>
              <a:rPr lang="he" b="0" i="0" u="none" baseline="0" dirty="0" smtClean="0">
                <a:latin typeface="Arial" pitchFamily="34" charset="0"/>
                <a:cs typeface="Arial" pitchFamily="34" charset="0"/>
              </a:rPr>
              <a:t>הזנת </a:t>
            </a:r>
            <a:r>
              <a:rPr lang="he" b="0" i="0" u="none" baseline="0" dirty="0">
                <a:latin typeface="Arial" pitchFamily="34" charset="0"/>
                <a:cs typeface="Arial" pitchFamily="34" charset="0"/>
              </a:rPr>
              <a:t>התשובות לשאלות יכולה להתבצע על-ידי עורך הסקר או על-ידי </a:t>
            </a:r>
            <a:r>
              <a:rPr lang="he" b="0" i="0" u="none" baseline="0" dirty="0" smtClean="0">
                <a:latin typeface="Arial" pitchFamily="34" charset="0"/>
                <a:cs typeface="Arial" pitchFamily="34" charset="0"/>
              </a:rPr>
              <a:t>המשיבים</a:t>
            </a:r>
            <a:r>
              <a:rPr lang="en-US" b="0" i="0" u="none" baseline="0" dirty="0" smtClean="0">
                <a:latin typeface="Arial" pitchFamily="34" charset="0"/>
                <a:cs typeface="Arial" pitchFamily="34" charset="0"/>
              </a:rPr>
              <a:t> </a:t>
            </a:r>
            <a:br>
              <a:rPr lang="en-US" b="0" i="0" u="none" baseline="0" dirty="0" smtClean="0">
                <a:latin typeface="Arial" pitchFamily="34" charset="0"/>
                <a:cs typeface="Arial" pitchFamily="34" charset="0"/>
              </a:rPr>
            </a:br>
            <a:r>
              <a:rPr lang="he" b="0" i="0" u="none" baseline="0" dirty="0" smtClean="0">
                <a:latin typeface="Arial" pitchFamily="34" charset="0"/>
                <a:cs typeface="Arial" pitchFamily="34" charset="0"/>
              </a:rPr>
              <a:t>אפשר </a:t>
            </a:r>
            <a:r>
              <a:rPr lang="he" b="0" i="0" u="none" baseline="0" dirty="0">
                <a:latin typeface="Arial" pitchFamily="34" charset="0"/>
                <a:cs typeface="Arial" pitchFamily="34" charset="0"/>
              </a:rPr>
              <a:t>לערוך אותם</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"בעיפרון על נייר"</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בטלפון, באינטרנט (סקר אלקטרוני)</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שימוש בגישות חלופיות</a:t>
            </a:r>
            <a:endParaRPr lang="he" dirty="0" smtClean="0">
              <a:latin typeface="Arial" pitchFamily="34" charset="0"/>
              <a:cs typeface="Arial" pitchFamily="34" charset="0"/>
            </a:endParaRPr>
          </a:p>
          <a:p>
            <a:pPr algn="r" rtl="1">
              <a:spcBef>
                <a:spcPts val="1200"/>
              </a:spcBef>
            </a:pPr>
            <a:r>
              <a:rPr lang="he" b="0" i="0" u="none" baseline="0" dirty="0" smtClean="0">
                <a:latin typeface="Arial" pitchFamily="34" charset="0"/>
                <a:cs typeface="Arial" pitchFamily="34" charset="0"/>
              </a:rPr>
              <a:t>הכלים נקראים</a:t>
            </a:r>
            <a:r>
              <a:rPr lang="en-US" b="0" i="0" u="none" dirty="0" smtClean="0">
                <a:latin typeface="Arial" pitchFamily="34" charset="0"/>
                <a:cs typeface="Arial" pitchFamily="34" charset="0"/>
              </a:rPr>
              <a:t> </a:t>
            </a:r>
            <a:r>
              <a:rPr lang="he" b="0" i="0" u="none" baseline="0" dirty="0" smtClean="0">
                <a:latin typeface="Arial" pitchFamily="34" charset="0"/>
                <a:cs typeface="Arial" pitchFamily="34" charset="0"/>
              </a:rPr>
              <a:t>סקרים</a:t>
            </a:r>
            <a:r>
              <a:rPr lang="he" b="0" i="0" u="none" baseline="0">
                <a:latin typeface="Arial" pitchFamily="34" charset="0"/>
                <a:cs typeface="Arial" pitchFamily="34" charset="0"/>
              </a:rPr>
              <a:t>, </a:t>
            </a:r>
            <a:r>
              <a:rPr lang="en-US" b="0" i="0" u="none" baseline="0" smtClean="0">
                <a:latin typeface="Arial" pitchFamily="34" charset="0"/>
                <a:cs typeface="Arial" pitchFamily="34" charset="0"/>
              </a:rPr>
              <a:t/>
            </a:r>
            <a:br>
              <a:rPr lang="en-US" b="0" i="0" u="none" baseline="0" smtClean="0">
                <a:latin typeface="Arial" pitchFamily="34" charset="0"/>
                <a:cs typeface="Arial" pitchFamily="34" charset="0"/>
              </a:rPr>
            </a:br>
            <a:r>
              <a:rPr lang="he-IL" b="0" i="0" u="none" baseline="0" smtClean="0">
                <a:latin typeface="Arial" pitchFamily="34" charset="0"/>
                <a:cs typeface="Arial" pitchFamily="34" charset="0"/>
              </a:rPr>
              <a:t>משובים</a:t>
            </a:r>
            <a:r>
              <a:rPr lang="he" b="0" i="0" u="none" baseline="0" dirty="0" smtClean="0">
                <a:latin typeface="Arial" pitchFamily="34" charset="0"/>
                <a:cs typeface="Arial" pitchFamily="34" charset="0"/>
              </a:rPr>
              <a:t>, </a:t>
            </a:r>
            <a:r>
              <a:rPr lang="he" b="0" i="0" u="none" baseline="0" dirty="0">
                <a:latin typeface="Arial" pitchFamily="34" charset="0"/>
                <a:cs typeface="Arial" pitchFamily="34" charset="0"/>
              </a:rPr>
              <a:t>שאלונים</a:t>
            </a:r>
            <a:endParaRPr lang="he" dirty="0" smtClean="0">
              <a:latin typeface="Arial" pitchFamily="34" charset="0"/>
              <a:cs typeface="Arial" pitchFamily="34" charset="0"/>
            </a:endParaRPr>
          </a:p>
          <a:p>
            <a:endParaRPr lang="he" dirty="0">
              <a:latin typeface="Arial" pitchFamily="34" charset="0"/>
              <a:cs typeface="Arial" pitchFamily="34" charset="0"/>
            </a:endParaRPr>
          </a:p>
        </p:txBody>
      </p:sp>
      <p:sp>
        <p:nvSpPr>
          <p:cNvPr id="4" name="TextBox 3"/>
          <p:cNvSpPr txBox="1"/>
          <p:nvPr/>
        </p:nvSpPr>
        <p:spPr>
          <a:xfrm>
            <a:off x="304800" y="2514600"/>
            <a:ext cx="3200400" cy="2554545"/>
          </a:xfrm>
          <a:prstGeom prst="rect">
            <a:avLst/>
          </a:prstGeom>
          <a:noFill/>
        </p:spPr>
        <p:txBody>
          <a:bodyPr wrap="square" rtlCol="0">
            <a:spAutoFit/>
          </a:bodyPr>
          <a:lstStyle/>
          <a:p>
            <a:pPr algn="ctr" rtl="1"/>
            <a:r>
              <a:rPr lang="he" sz="2000" b="1" i="0" u="none" baseline="0" dirty="0">
                <a:solidFill>
                  <a:srgbClr val="FF0000"/>
                </a:solidFill>
                <a:latin typeface="Arial" pitchFamily="34" charset="0"/>
                <a:cs typeface="Arial" pitchFamily="34" charset="0"/>
              </a:rPr>
              <a:t>השתמש בסקרים כדי:</a:t>
            </a:r>
            <a:endParaRPr lang="he" sz="2000" b="1" dirty="0" smtClean="0">
              <a:solidFill>
                <a:srgbClr val="FF0000"/>
              </a:solidFill>
              <a:latin typeface="Arial" pitchFamily="34" charset="0"/>
              <a:cs typeface="Arial" pitchFamily="34" charset="0"/>
            </a:endParaRPr>
          </a:p>
          <a:p>
            <a:pPr algn="r" rtl="1"/>
            <a:r>
              <a:rPr lang="he" sz="2000" b="0" i="0" u="none" baseline="0" dirty="0">
                <a:latin typeface="Arial" pitchFamily="34" charset="0"/>
                <a:cs typeface="Arial" pitchFamily="34" charset="0"/>
              </a:rPr>
              <a:t>לבחון עמדות ותפיסות</a:t>
            </a:r>
            <a:endParaRPr lang="he" sz="2000"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לאסוף </a:t>
            </a:r>
            <a:r>
              <a:rPr lang="he-IL" sz="2000" b="0" i="0" u="none" baseline="0" dirty="0" smtClean="0">
                <a:solidFill>
                  <a:srgbClr val="0033CC"/>
                </a:solidFill>
                <a:latin typeface="Arial" pitchFamily="34" charset="0"/>
                <a:cs typeface="Arial" pitchFamily="34" charset="0"/>
              </a:rPr>
              <a:t>חוות דעת </a:t>
            </a:r>
            <a:r>
              <a:rPr lang="he" sz="2000" b="0" i="0" u="none" baseline="0" dirty="0" smtClean="0">
                <a:solidFill>
                  <a:srgbClr val="0033CC"/>
                </a:solidFill>
                <a:latin typeface="Arial" pitchFamily="34" charset="0"/>
                <a:cs typeface="Arial" pitchFamily="34" charset="0"/>
              </a:rPr>
              <a:t>בדיווח </a:t>
            </a:r>
            <a:r>
              <a:rPr lang="he" sz="2000" b="0" i="0" u="none" baseline="0" dirty="0">
                <a:solidFill>
                  <a:srgbClr val="0033CC"/>
                </a:solidFill>
                <a:latin typeface="Arial" pitchFamily="34" charset="0"/>
                <a:cs typeface="Arial" pitchFamily="34" charset="0"/>
              </a:rPr>
              <a:t>עצמי של שינויים בתגובה על תכנית</a:t>
            </a:r>
            <a:endParaRPr lang="he" sz="2000" dirty="0" smtClean="0">
              <a:solidFill>
                <a:srgbClr val="0033CC"/>
              </a:solidFill>
              <a:latin typeface="Arial" pitchFamily="34" charset="0"/>
              <a:cs typeface="Arial" pitchFamily="34" charset="0"/>
            </a:endParaRPr>
          </a:p>
          <a:p>
            <a:pPr algn="r" rtl="1"/>
            <a:r>
              <a:rPr lang="he" sz="2000" b="0" i="0" u="none" baseline="0" dirty="0">
                <a:latin typeface="Arial" pitchFamily="34" charset="0"/>
                <a:cs typeface="Arial" pitchFamily="34" charset="0"/>
              </a:rPr>
              <a:t>לאסוף </a:t>
            </a:r>
            <a:r>
              <a:rPr lang="he-IL" sz="2000" b="0" i="0" u="none" baseline="0" dirty="0" smtClean="0">
                <a:latin typeface="Arial" pitchFamily="34" charset="0"/>
                <a:cs typeface="Arial" pitchFamily="34" charset="0"/>
              </a:rPr>
              <a:t>חוות דעת </a:t>
            </a:r>
            <a:r>
              <a:rPr lang="he" sz="2000" b="0" i="0" u="none" baseline="0" dirty="0" smtClean="0">
                <a:latin typeface="Arial" pitchFamily="34" charset="0"/>
                <a:cs typeface="Arial" pitchFamily="34" charset="0"/>
              </a:rPr>
              <a:t>של </a:t>
            </a:r>
            <a:r>
              <a:rPr lang="he" sz="2000" b="0" i="0" u="none" baseline="0" dirty="0">
                <a:latin typeface="Arial" pitchFamily="34" charset="0"/>
                <a:cs typeface="Arial" pitchFamily="34" charset="0"/>
              </a:rPr>
              <a:t>תכניות</a:t>
            </a:r>
            <a:endParaRPr lang="he" sz="2000"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לאסוף דיווחים התנהגותיים</a:t>
            </a:r>
            <a:endParaRPr lang="he" sz="2000" dirty="0" smtClean="0">
              <a:solidFill>
                <a:srgbClr val="0033CC"/>
              </a:solidFill>
              <a:latin typeface="Arial" pitchFamily="34" charset="0"/>
              <a:cs typeface="Arial" pitchFamily="34" charset="0"/>
            </a:endParaRPr>
          </a:p>
          <a:p>
            <a:pPr algn="r" rtl="1"/>
            <a:r>
              <a:rPr lang="he" sz="2000" b="0" i="0" u="none" baseline="0" dirty="0" smtClean="0">
                <a:latin typeface="Arial" pitchFamily="34" charset="0"/>
                <a:cs typeface="Arial" pitchFamily="34" charset="0"/>
              </a:rPr>
              <a:t>לבחון </a:t>
            </a:r>
            <a:r>
              <a:rPr lang="he" sz="2000" b="0" i="0" u="none" baseline="0" dirty="0">
                <a:latin typeface="Arial" pitchFamily="34" charset="0"/>
                <a:cs typeface="Arial" pitchFamily="34" charset="0"/>
              </a:rPr>
              <a:t>ידע</a:t>
            </a:r>
            <a:endParaRPr lang="he" sz="2000"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לקבוע שינויים לאורך זמן. </a:t>
            </a:r>
            <a:endParaRPr lang="he" sz="2000" dirty="0">
              <a:solidFill>
                <a:srgbClr val="0033CC"/>
              </a:solidFill>
              <a:latin typeface="Arial" pitchFamily="34" charset="0"/>
              <a:cs typeface="Arial" pitchFamily="34" charset="0"/>
            </a:endParaRPr>
          </a:p>
        </p:txBody>
      </p:sp>
      <p:sp>
        <p:nvSpPr>
          <p:cNvPr id="5" name="Donut 4"/>
          <p:cNvSpPr/>
          <p:nvPr/>
        </p:nvSpPr>
        <p:spPr>
          <a:xfrm>
            <a:off x="2057400" y="52578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sp>
        <p:nvSpPr>
          <p:cNvPr id="6" name="TextBox 5"/>
          <p:cNvSpPr txBox="1"/>
          <p:nvPr/>
        </p:nvSpPr>
        <p:spPr>
          <a:xfrm>
            <a:off x="2133600" y="5486400"/>
            <a:ext cx="914400" cy="646331"/>
          </a:xfrm>
          <a:prstGeom prst="rect">
            <a:avLst/>
          </a:prstGeom>
          <a:noFill/>
        </p:spPr>
        <p:txBody>
          <a:bodyPr wrap="square" rtlCol="0">
            <a:spAutoFit/>
          </a:bodyPr>
          <a:lstStyle/>
          <a:p>
            <a:pPr algn="r" rtl="1"/>
            <a:r>
              <a:rPr lang="he" b="0" i="0" u="none" baseline="0">
                <a:latin typeface="Arial" pitchFamily="34" charset="0"/>
                <a:cs typeface="Arial" pitchFamily="34" charset="0"/>
              </a:rPr>
              <a:t> לפני</a:t>
            </a:r>
            <a:endParaRPr lang="he" dirty="0" smtClean="0">
              <a:latin typeface="Arial" pitchFamily="34" charset="0"/>
              <a:cs typeface="Arial" pitchFamily="34" charset="0"/>
            </a:endParaRPr>
          </a:p>
          <a:p>
            <a:pPr algn="r" rtl="1"/>
            <a:r>
              <a:rPr lang="he" b="0" i="0" u="none" baseline="0">
                <a:latin typeface="Arial" pitchFamily="34" charset="0"/>
                <a:cs typeface="Arial" pitchFamily="34" charset="0"/>
              </a:rPr>
              <a:t> אחרי</a:t>
            </a:r>
            <a:endParaRPr lang="he" dirty="0">
              <a:latin typeface="Arial" pitchFamily="34" charset="0"/>
              <a:cs typeface="Arial" pitchFamily="34" charset="0"/>
            </a:endParaRPr>
          </a:p>
        </p:txBody>
      </p:sp>
      <p:cxnSp>
        <p:nvCxnSpPr>
          <p:cNvPr id="8" name="Straight Connector 7"/>
          <p:cNvCxnSpPr>
            <a:stCxn id="5" idx="5"/>
          </p:cNvCxnSpPr>
          <p:nvPr/>
        </p:nvCxnSpPr>
        <p:spPr>
          <a:xfrm flipH="1" flipV="1">
            <a:off x="2209801" y="5486401"/>
            <a:ext cx="953292" cy="747011"/>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62000" y="5867400"/>
            <a:ext cx="1143000" cy="584775"/>
          </a:xfrm>
          <a:prstGeom prst="rect">
            <a:avLst/>
          </a:prstGeom>
          <a:noFill/>
        </p:spPr>
        <p:txBody>
          <a:bodyPr wrap="square" rtlCol="0">
            <a:spAutoFit/>
          </a:bodyPr>
          <a:lstStyle/>
          <a:p>
            <a:pPr algn="ctr" rtl="1"/>
            <a:r>
              <a:rPr lang="he" sz="1600" b="1" i="0" u="none" baseline="0" dirty="0">
                <a:latin typeface="Arial" pitchFamily="34" charset="0"/>
                <a:cs typeface="Arial" pitchFamily="34" charset="0"/>
              </a:rPr>
              <a:t>טענות</a:t>
            </a:r>
            <a:endParaRPr lang="he" sz="1600" b="1" dirty="0" smtClean="0">
              <a:latin typeface="Arial" pitchFamily="34" charset="0"/>
              <a:cs typeface="Arial" pitchFamily="34" charset="0"/>
            </a:endParaRPr>
          </a:p>
          <a:p>
            <a:pPr algn="ctr" rtl="1"/>
            <a:r>
              <a:rPr lang="he" sz="1600" b="1" i="0" u="none" baseline="0" dirty="0">
                <a:latin typeface="Arial" pitchFamily="34" charset="0"/>
                <a:cs typeface="Arial" pitchFamily="34" charset="0"/>
              </a:rPr>
              <a:t>יסוד</a:t>
            </a:r>
            <a:endParaRPr lang="he" sz="1600" b="1" dirty="0">
              <a:latin typeface="Arial" pitchFamily="34" charset="0"/>
              <a:cs typeface="Arial" pitchFamily="34" charset="0"/>
            </a:endParaRPr>
          </a:p>
        </p:txBody>
      </p:sp>
      <p:sp>
        <p:nvSpPr>
          <p:cNvPr id="10" name="Donut 9"/>
          <p:cNvSpPr/>
          <p:nvPr/>
        </p:nvSpPr>
        <p:spPr>
          <a:xfrm>
            <a:off x="685800" y="56388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cxnSp>
        <p:nvCxnSpPr>
          <p:cNvPr id="11" name="Straight Connector 10"/>
          <p:cNvCxnSpPr/>
          <p:nvPr/>
        </p:nvCxnSpPr>
        <p:spPr>
          <a:xfrm rot="10800000">
            <a:off x="914400" y="5943600"/>
            <a:ext cx="838199" cy="68579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5</a:t>
            </a:r>
            <a:endParaRPr lang="he"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9" grpId="0"/>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762000" y="1828800"/>
          <a:ext cx="7620000" cy="4067809"/>
        </p:xfrm>
        <a:graphic>
          <a:graphicData uri="http://schemas.openxmlformats.org/drawingml/2006/table">
            <a:tbl>
              <a:tblPr rtl="1"/>
              <a:tblGrid>
                <a:gridCol w="4840136"/>
                <a:gridCol w="1277234"/>
                <a:gridCol w="1502630"/>
              </a:tblGrid>
              <a:tr h="445417">
                <a:tc>
                  <a:txBody>
                    <a:bodyPr/>
                    <a:lstStyle/>
                    <a:p>
                      <a:pPr marL="0" marR="0" algn="r" rtl="1">
                        <a:lnSpc>
                          <a:spcPct val="115000"/>
                        </a:lnSpc>
                        <a:spcBef>
                          <a:spcPts val="0"/>
                        </a:spcBef>
                        <a:spcAft>
                          <a:spcPts val="0"/>
                        </a:spcAft>
                        <a:tabLst>
                          <a:tab pos="2743200" algn="ctr"/>
                          <a:tab pos="5486400" algn="r"/>
                        </a:tabLst>
                      </a:pP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rtl="1">
                        <a:lnSpc>
                          <a:spcPct val="115000"/>
                        </a:lnSpc>
                        <a:spcBef>
                          <a:spcPts val="0"/>
                        </a:spcBef>
                        <a:spcAft>
                          <a:spcPts val="0"/>
                        </a:spcAft>
                        <a:tabLst>
                          <a:tab pos="2743200" algn="ctr"/>
                          <a:tab pos="5486400" algn="r"/>
                        </a:tabLst>
                      </a:pPr>
                      <a:r>
                        <a:rPr lang="he" sz="1200" b="1" i="0" u="none" baseline="0" dirty="0">
                          <a:latin typeface="Arial" pitchFamily="34" charset="0"/>
                          <a:ea typeface="Arial Unicode MS" pitchFamily="34" charset="-128"/>
                          <a:cs typeface="Arial" pitchFamily="34" charset="0"/>
                        </a:rPr>
                        <a:t>כיתה ט'</a:t>
                      </a:r>
                      <a:endParaRPr lang="he" sz="1200" dirty="0">
                        <a:latin typeface="Arial" pitchFamily="34" charset="0"/>
                        <a:ea typeface="Arial Unicode MS" pitchFamily="34" charset="-128"/>
                        <a:cs typeface="Arial" pitchFamily="34" charset="0"/>
                      </a:endParaRPr>
                    </a:p>
                    <a:p>
                      <a:pPr marL="0" marR="0" algn="ctr" rtl="0">
                        <a:lnSpc>
                          <a:spcPct val="115000"/>
                        </a:lnSpc>
                        <a:spcBef>
                          <a:spcPts val="0"/>
                        </a:spcBef>
                        <a:spcAft>
                          <a:spcPts val="0"/>
                        </a:spcAft>
                        <a:tabLst>
                          <a:tab pos="2743200" algn="ctr"/>
                          <a:tab pos="5486400" algn="r"/>
                        </a:tabLst>
                      </a:pPr>
                      <a:r>
                        <a:rPr lang="en-US" sz="1200" b="1" i="0" u="none" baseline="0" noProof="0" smtClean="0">
                          <a:latin typeface="Arial" pitchFamily="34" charset="0"/>
                          <a:ea typeface="Arial Unicode MS" pitchFamily="34" charset="-128"/>
                          <a:cs typeface="Arial" pitchFamily="34" charset="0"/>
                        </a:rPr>
                        <a:t>n=71</a:t>
                      </a:r>
                      <a:endParaRPr lang="en-US" sz="1200" noProof="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rtl="0">
                        <a:lnSpc>
                          <a:spcPct val="115000"/>
                        </a:lnSpc>
                        <a:spcBef>
                          <a:spcPts val="0"/>
                        </a:spcBef>
                        <a:spcAft>
                          <a:spcPts val="0"/>
                        </a:spcAft>
                        <a:tabLst>
                          <a:tab pos="2743200" algn="ctr"/>
                          <a:tab pos="5486400" algn="r"/>
                        </a:tabLst>
                      </a:pPr>
                      <a:r>
                        <a:rPr lang="he" sz="1200" b="1" i="0" u="none" baseline="0" dirty="0">
                          <a:latin typeface="Arial" pitchFamily="34" charset="0"/>
                          <a:ea typeface="Arial Unicode MS" pitchFamily="34" charset="-128"/>
                          <a:cs typeface="Arial" pitchFamily="34" charset="0"/>
                        </a:rPr>
                        <a:t>כיתות י'/י"א</a:t>
                      </a:r>
                      <a:endParaRPr lang="he" sz="1200" dirty="0">
                        <a:latin typeface="Arial" pitchFamily="34" charset="0"/>
                        <a:ea typeface="Arial Unicode MS" pitchFamily="34" charset="-128"/>
                        <a:cs typeface="Arial" pitchFamily="34" charset="0"/>
                      </a:endParaRPr>
                    </a:p>
                    <a:p>
                      <a:pPr marL="0" marR="0" algn="ctr" rtl="0">
                        <a:lnSpc>
                          <a:spcPct val="115000"/>
                        </a:lnSpc>
                        <a:spcBef>
                          <a:spcPts val="0"/>
                        </a:spcBef>
                        <a:spcAft>
                          <a:spcPts val="0"/>
                        </a:spcAft>
                        <a:tabLst>
                          <a:tab pos="2743200" algn="ctr"/>
                          <a:tab pos="5486400" algn="r"/>
                        </a:tabLst>
                      </a:pPr>
                      <a:r>
                        <a:rPr lang="en-US" sz="1200" b="1" i="0" u="none" baseline="0" noProof="0" smtClean="0">
                          <a:latin typeface="Arial" pitchFamily="34" charset="0"/>
                          <a:ea typeface="Arial Unicode MS" pitchFamily="34" charset="-128"/>
                          <a:cs typeface="Arial" pitchFamily="34" charset="0"/>
                        </a:rPr>
                        <a:t>n=97</a:t>
                      </a:r>
                      <a:endParaRPr lang="en-US" sz="1200" noProof="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402488">
                <a:tc>
                  <a:txBody>
                    <a:bodyPr/>
                    <a:lstStyle/>
                    <a:p>
                      <a:pPr marL="285750" marR="0" indent="-285750" algn="r" rtl="1">
                        <a:lnSpc>
                          <a:spcPct val="115000"/>
                        </a:lnSpc>
                        <a:spcBef>
                          <a:spcPts val="0"/>
                        </a:spcBef>
                        <a:spcAft>
                          <a:spcPts val="0"/>
                        </a:spcAft>
                      </a:pPr>
                      <a:r>
                        <a:rPr lang="he" sz="1400" b="0" i="0" u="none" baseline="0">
                          <a:latin typeface="Arial" pitchFamily="34" charset="0"/>
                          <a:ea typeface="Arial Unicode MS" pitchFamily="34" charset="-128"/>
                          <a:cs typeface="Arial" pitchFamily="34" charset="0"/>
                        </a:rPr>
                        <a:t>לעבוד בשיתוף פעולה עם אחרים </a:t>
                      </a:r>
                      <a:endParaRPr lang="he" sz="14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90%   </a:t>
                      </a:r>
                      <a:r>
                        <a:rPr lang="he" sz="1200" b="0" i="0" u="none" baseline="0" dirty="0">
                          <a:solidFill>
                            <a:srgbClr val="0000FF"/>
                          </a:solidFill>
                          <a:latin typeface="Arial" pitchFamily="34" charset="0"/>
                          <a:ea typeface="Arial Unicode MS" pitchFamily="34" charset="-128"/>
                          <a:cs typeface="Arial" pitchFamily="34" charset="0"/>
                        </a:rPr>
                        <a:t>(41%)</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95%   </a:t>
                      </a:r>
                      <a:r>
                        <a:rPr lang="he" sz="1200" b="0" i="0" u="none" baseline="0" dirty="0">
                          <a:solidFill>
                            <a:srgbClr val="0000FF"/>
                          </a:solidFill>
                          <a:latin typeface="Arial" pitchFamily="34" charset="0"/>
                          <a:ea typeface="Arial Unicode MS" pitchFamily="34" charset="-128"/>
                          <a:cs typeface="Arial" pitchFamily="34" charset="0"/>
                        </a:rPr>
                        <a:t>(58%)</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Arial Unicode MS" pitchFamily="34" charset="-128"/>
                          <a:cs typeface="Arial" pitchFamily="34" charset="0"/>
                        </a:rPr>
                        <a:t>לנסות דברים חדשים</a:t>
                      </a:r>
                      <a:endParaRPr lang="he" sz="140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a:latin typeface="Arial" pitchFamily="34" charset="0"/>
                          <a:ea typeface="Arial Unicode MS" pitchFamily="34" charset="-128"/>
                          <a:cs typeface="Arial" pitchFamily="34" charset="0"/>
                        </a:rPr>
                        <a:t>85%   </a:t>
                      </a:r>
                      <a:r>
                        <a:rPr lang="he" sz="1200" b="0" i="0" u="none" baseline="0">
                          <a:solidFill>
                            <a:srgbClr val="0000FF"/>
                          </a:solidFill>
                          <a:latin typeface="Arial" pitchFamily="34" charset="0"/>
                          <a:ea typeface="Arial Unicode MS" pitchFamily="34" charset="-128"/>
                          <a:cs typeface="Arial" pitchFamily="34" charset="0"/>
                        </a:rPr>
                        <a:t>(37%)</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96%   </a:t>
                      </a:r>
                      <a:r>
                        <a:rPr lang="he" sz="1200" b="0" i="0" u="none" baseline="0" dirty="0">
                          <a:solidFill>
                            <a:srgbClr val="0000FF"/>
                          </a:solidFill>
                          <a:latin typeface="Arial" pitchFamily="34" charset="0"/>
                          <a:ea typeface="Arial Unicode MS" pitchFamily="34" charset="-128"/>
                          <a:cs typeface="Arial" pitchFamily="34" charset="0"/>
                        </a:rPr>
                        <a:t>(58%)</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Arial Unicode MS" pitchFamily="34" charset="-128"/>
                          <a:cs typeface="Arial" pitchFamily="34" charset="0"/>
                        </a:rPr>
                        <a:t>להאזין באופן פעיל</a:t>
                      </a:r>
                      <a:endParaRPr lang="he" sz="14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84%   </a:t>
                      </a:r>
                      <a:r>
                        <a:rPr lang="he" sz="1200" b="0" i="0" u="none" baseline="0" dirty="0">
                          <a:solidFill>
                            <a:srgbClr val="0000FF"/>
                          </a:solidFill>
                          <a:latin typeface="Arial" pitchFamily="34" charset="0"/>
                          <a:ea typeface="Arial Unicode MS" pitchFamily="34" charset="-128"/>
                          <a:cs typeface="Arial" pitchFamily="34" charset="0"/>
                        </a:rPr>
                        <a:t>(37%)</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89%   </a:t>
                      </a:r>
                      <a:r>
                        <a:rPr lang="he" sz="1200" b="0" i="0" u="none" baseline="0" dirty="0">
                          <a:solidFill>
                            <a:srgbClr val="0000FF"/>
                          </a:solidFill>
                          <a:latin typeface="Arial" pitchFamily="34" charset="0"/>
                          <a:ea typeface="Arial Unicode MS" pitchFamily="34" charset="-128"/>
                          <a:cs typeface="Arial" pitchFamily="34" charset="0"/>
                        </a:rPr>
                        <a:t>(55%)</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gn="r" rtl="1">
                        <a:lnSpc>
                          <a:spcPct val="115000"/>
                        </a:lnSpc>
                        <a:spcBef>
                          <a:spcPts val="0"/>
                        </a:spcBef>
                        <a:spcAft>
                          <a:spcPts val="0"/>
                        </a:spcAft>
                      </a:pPr>
                      <a:r>
                        <a:rPr lang="he" sz="1400" b="0" i="0" u="none" baseline="0" dirty="0">
                          <a:latin typeface="Arial" pitchFamily="34" charset="0"/>
                          <a:ea typeface="Arial Unicode MS" pitchFamily="34" charset="-128"/>
                          <a:cs typeface="Arial" pitchFamily="34" charset="0"/>
                        </a:rPr>
                        <a:t>להשתתף בפרויקט מתחילתו ועד סופו</a:t>
                      </a:r>
                      <a:endParaRPr lang="he" sz="14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a:latin typeface="Arial" pitchFamily="34" charset="0"/>
                          <a:ea typeface="Arial Unicode MS" pitchFamily="34" charset="-128"/>
                          <a:cs typeface="Arial" pitchFamily="34" charset="0"/>
                        </a:rPr>
                        <a:t>79%   </a:t>
                      </a:r>
                      <a:r>
                        <a:rPr lang="he" sz="1200" b="0" i="0" u="none" baseline="0">
                          <a:solidFill>
                            <a:srgbClr val="0000FF"/>
                          </a:solidFill>
                          <a:latin typeface="Arial" pitchFamily="34" charset="0"/>
                          <a:ea typeface="Arial Unicode MS" pitchFamily="34" charset="-128"/>
                          <a:cs typeface="Arial" pitchFamily="34" charset="0"/>
                        </a:rPr>
                        <a:t>(32%)</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81%   </a:t>
                      </a:r>
                      <a:r>
                        <a:rPr lang="he" sz="1200" b="0" i="0" u="none" baseline="0" dirty="0">
                          <a:solidFill>
                            <a:srgbClr val="0000FF"/>
                          </a:solidFill>
                          <a:latin typeface="Arial" pitchFamily="34" charset="0"/>
                          <a:ea typeface="Arial Unicode MS" pitchFamily="34" charset="-128"/>
                          <a:cs typeface="Arial" pitchFamily="34" charset="0"/>
                        </a:rPr>
                        <a:t>(39%)</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gn="r" rtl="1">
                        <a:lnSpc>
                          <a:spcPct val="115000"/>
                        </a:lnSpc>
                        <a:spcBef>
                          <a:spcPts val="0"/>
                        </a:spcBef>
                        <a:spcAft>
                          <a:spcPts val="0"/>
                        </a:spcAft>
                      </a:pPr>
                      <a:r>
                        <a:rPr lang="he" sz="1400" b="0" i="0" u="none" baseline="0" dirty="0">
                          <a:latin typeface="Arial" pitchFamily="34" charset="0"/>
                          <a:ea typeface="Arial Unicode MS" pitchFamily="34" charset="-128"/>
                          <a:cs typeface="Arial" pitchFamily="34" charset="0"/>
                        </a:rPr>
                        <a:t>ללמוד להעריך נקודות ראות של אחרים</a:t>
                      </a:r>
                      <a:endParaRPr lang="he" sz="14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71%   </a:t>
                      </a:r>
                      <a:r>
                        <a:rPr lang="he" sz="1200" b="0" i="0" u="none" baseline="0" dirty="0">
                          <a:solidFill>
                            <a:srgbClr val="0000FF"/>
                          </a:solidFill>
                          <a:latin typeface="Arial" pitchFamily="34" charset="0"/>
                          <a:ea typeface="Arial Unicode MS" pitchFamily="34" charset="-128"/>
                          <a:cs typeface="Arial" pitchFamily="34" charset="0"/>
                        </a:rPr>
                        <a:t>(33%)</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78%   </a:t>
                      </a:r>
                      <a:r>
                        <a:rPr lang="he" sz="1200" b="0" i="0" u="none" baseline="0" dirty="0">
                          <a:solidFill>
                            <a:srgbClr val="0000FF"/>
                          </a:solidFill>
                          <a:latin typeface="Arial" pitchFamily="34" charset="0"/>
                          <a:ea typeface="Arial Unicode MS" pitchFamily="34" charset="-128"/>
                          <a:cs typeface="Arial" pitchFamily="34" charset="0"/>
                        </a:rPr>
                        <a:t>(29%)</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228600" marR="0" indent="-228600" algn="r" rtl="1">
                        <a:lnSpc>
                          <a:spcPct val="115000"/>
                        </a:lnSpc>
                        <a:spcBef>
                          <a:spcPts val="0"/>
                        </a:spcBef>
                        <a:spcAft>
                          <a:spcPts val="0"/>
                        </a:spcAft>
                      </a:pPr>
                      <a:r>
                        <a:rPr lang="he" sz="1400" b="0" i="0" u="none" baseline="0">
                          <a:latin typeface="Arial" pitchFamily="34" charset="0"/>
                          <a:ea typeface="Arial Unicode MS" pitchFamily="34" charset="-128"/>
                          <a:cs typeface="Arial" pitchFamily="34" charset="0"/>
                        </a:rPr>
                        <a:t>להיות בטוחים יותר בעצמם מול אחרים</a:t>
                      </a:r>
                      <a:endParaRPr lang="he" sz="14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a:latin typeface="Arial" pitchFamily="34" charset="0"/>
                          <a:ea typeface="Arial Unicode MS" pitchFamily="34" charset="-128"/>
                          <a:cs typeface="Arial" pitchFamily="34" charset="0"/>
                        </a:rPr>
                        <a:t>68%   </a:t>
                      </a:r>
                      <a:r>
                        <a:rPr lang="he" sz="1200" b="0" i="0" u="none" baseline="0">
                          <a:solidFill>
                            <a:srgbClr val="0000FF"/>
                          </a:solidFill>
                          <a:latin typeface="Arial" pitchFamily="34" charset="0"/>
                          <a:ea typeface="Arial Unicode MS" pitchFamily="34" charset="-128"/>
                          <a:cs typeface="Arial" pitchFamily="34" charset="0"/>
                        </a:rPr>
                        <a:t>(35%)</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82%   </a:t>
                      </a:r>
                      <a:r>
                        <a:rPr lang="he" sz="1200" b="0" i="0" u="none" baseline="0" dirty="0">
                          <a:solidFill>
                            <a:srgbClr val="0000FF"/>
                          </a:solidFill>
                          <a:latin typeface="Arial" pitchFamily="34" charset="0"/>
                          <a:ea typeface="Arial Unicode MS" pitchFamily="34" charset="-128"/>
                          <a:cs typeface="Arial" pitchFamily="34" charset="0"/>
                        </a:rPr>
                        <a:t>(46%)</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Arial Unicode MS" pitchFamily="34" charset="-128"/>
                          <a:cs typeface="Arial" pitchFamily="34" charset="0"/>
                        </a:rPr>
                        <a:t>להשתמש באוצר מילים מורחב</a:t>
                      </a:r>
                      <a:endParaRPr lang="he" sz="140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a:latin typeface="Arial" pitchFamily="34" charset="0"/>
                          <a:ea typeface="Arial Unicode MS" pitchFamily="34" charset="-128"/>
                          <a:cs typeface="Arial" pitchFamily="34" charset="0"/>
                        </a:rPr>
                        <a:t>67%   </a:t>
                      </a:r>
                      <a:r>
                        <a:rPr lang="he" sz="1200" b="0" i="0" u="none" baseline="0">
                          <a:solidFill>
                            <a:srgbClr val="0000FF"/>
                          </a:solidFill>
                          <a:latin typeface="Arial" pitchFamily="34" charset="0"/>
                          <a:ea typeface="Arial Unicode MS" pitchFamily="34" charset="-128"/>
                          <a:cs typeface="Arial" pitchFamily="34" charset="0"/>
                        </a:rPr>
                        <a:t>(21%)</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72%   </a:t>
                      </a:r>
                      <a:r>
                        <a:rPr lang="he" sz="1200" b="0" i="0" u="none" baseline="0" dirty="0">
                          <a:solidFill>
                            <a:srgbClr val="0000FF"/>
                          </a:solidFill>
                          <a:latin typeface="Arial" pitchFamily="34" charset="0"/>
                          <a:ea typeface="Arial Unicode MS" pitchFamily="34" charset="-128"/>
                          <a:cs typeface="Arial" pitchFamily="34" charset="0"/>
                        </a:rPr>
                        <a:t>(28%)</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Arial Unicode MS" pitchFamily="34" charset="-128"/>
                          <a:cs typeface="Arial" pitchFamily="34" charset="0"/>
                        </a:rPr>
                        <a:t>עם שינון בעל-פה </a:t>
                      </a:r>
                      <a:endParaRPr lang="he" sz="14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a:latin typeface="Arial" pitchFamily="34" charset="0"/>
                          <a:ea typeface="Arial Unicode MS" pitchFamily="34" charset="-128"/>
                          <a:cs typeface="Arial" pitchFamily="34" charset="0"/>
                        </a:rPr>
                        <a:t>63%   </a:t>
                      </a:r>
                      <a:r>
                        <a:rPr lang="he" sz="1200" b="0" i="0" u="none" baseline="0">
                          <a:solidFill>
                            <a:srgbClr val="0000FF"/>
                          </a:solidFill>
                          <a:latin typeface="Arial" pitchFamily="34" charset="0"/>
                          <a:ea typeface="Arial Unicode MS" pitchFamily="34" charset="-128"/>
                          <a:cs typeface="Arial" pitchFamily="34" charset="0"/>
                        </a:rPr>
                        <a:t>(29%)</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78%   </a:t>
                      </a:r>
                      <a:r>
                        <a:rPr lang="he" sz="1200" b="0" i="0" u="none" baseline="0" dirty="0">
                          <a:solidFill>
                            <a:srgbClr val="0000FF"/>
                          </a:solidFill>
                          <a:latin typeface="Arial" pitchFamily="34" charset="0"/>
                          <a:ea typeface="Arial Unicode MS" pitchFamily="34" charset="-128"/>
                          <a:cs typeface="Arial" pitchFamily="34" charset="0"/>
                        </a:rPr>
                        <a:t>(40%)</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gn="r" rtl="1">
                        <a:lnSpc>
                          <a:spcPct val="115000"/>
                        </a:lnSpc>
                        <a:spcBef>
                          <a:spcPts val="0"/>
                        </a:spcBef>
                        <a:spcAft>
                          <a:spcPts val="0"/>
                        </a:spcAft>
                      </a:pPr>
                      <a:r>
                        <a:rPr lang="he" sz="1400" b="0" i="0" u="none" baseline="0" dirty="0">
                          <a:latin typeface="Arial" pitchFamily="34" charset="0"/>
                          <a:ea typeface="Arial Unicode MS" pitchFamily="34" charset="-128"/>
                          <a:cs typeface="Arial" pitchFamily="34" charset="0"/>
                        </a:rPr>
                        <a:t>לבטא את עצמם במילים</a:t>
                      </a:r>
                      <a:endParaRPr lang="he" sz="14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a:latin typeface="Arial" pitchFamily="34" charset="0"/>
                          <a:ea typeface="Arial Unicode MS" pitchFamily="34" charset="-128"/>
                          <a:cs typeface="Arial" pitchFamily="34" charset="0"/>
                        </a:rPr>
                        <a:t>63%   </a:t>
                      </a:r>
                      <a:r>
                        <a:rPr lang="he" sz="1200" b="0" i="0" u="none" baseline="0">
                          <a:solidFill>
                            <a:srgbClr val="0000FF"/>
                          </a:solidFill>
                          <a:latin typeface="Arial" pitchFamily="34" charset="0"/>
                          <a:ea typeface="Arial Unicode MS" pitchFamily="34" charset="-128"/>
                          <a:cs typeface="Arial" pitchFamily="34" charset="0"/>
                        </a:rPr>
                        <a:t>(16%)</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200" b="0" i="0" u="none" baseline="0" dirty="0">
                          <a:latin typeface="Arial" pitchFamily="34" charset="0"/>
                          <a:ea typeface="Arial Unicode MS" pitchFamily="34" charset="-128"/>
                          <a:cs typeface="Arial" pitchFamily="34" charset="0"/>
                        </a:rPr>
                        <a:t>83%   </a:t>
                      </a:r>
                      <a:r>
                        <a:rPr lang="he" sz="1200" b="0" i="0" u="none" baseline="0" dirty="0">
                          <a:solidFill>
                            <a:srgbClr val="0000FF"/>
                          </a:solidFill>
                          <a:latin typeface="Arial" pitchFamily="34" charset="0"/>
                          <a:ea typeface="Arial Unicode MS" pitchFamily="34" charset="-128"/>
                          <a:cs typeface="Arial" pitchFamily="34" charset="0"/>
                        </a:rPr>
                        <a:t>(35%)</a:t>
                      </a:r>
                      <a:endParaRPr lang="he" sz="1200" dirty="0">
                        <a:latin typeface="Arial" pitchFamily="34" charset="0"/>
                        <a:ea typeface="Arial Unicode MS" pitchFamily="34" charset="-128"/>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
        <p:nvSpPr>
          <p:cNvPr id="1025" name="Rectangle 1"/>
          <p:cNvSpPr>
            <a:spLocks noChangeArrowheads="1"/>
          </p:cNvSpPr>
          <p:nvPr/>
        </p:nvSpPr>
        <p:spPr bwMode="auto">
          <a:xfrm>
            <a:off x="762000" y="1403122"/>
            <a:ext cx="76962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טבלה </a:t>
            </a:r>
            <a:r>
              <a:rPr kumimoji="0" lang="he"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4א</a:t>
            </a:r>
            <a:r>
              <a:rPr kumimoji="0" lang="he"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 אחוז המשיבים שהשתתפותם בשיעורי תיאטרון ובמופע האביב עזרה* להם בדרכים האלה</a:t>
            </a:r>
            <a:endParaRPr kumimoji="0" lang="he"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a:xfrm>
            <a:off x="6464300" y="6356350"/>
            <a:ext cx="1981200" cy="365760"/>
          </a:xfrm>
        </p:spPr>
        <p:txBody>
          <a:bodyPr/>
          <a:lstStyle/>
          <a:p>
            <a:pPr algn="r" rtl="1"/>
            <a:r>
              <a:rPr lang="he" b="0" i="0" u="none" baseline="0">
                <a:latin typeface="Arial" pitchFamily="34" charset="0"/>
                <a:cs typeface="Arial" pitchFamily="34" charset="0"/>
              </a:rPr>
              <a:t>6</a:t>
            </a:r>
            <a:endParaRPr lang="he" dirty="0">
              <a:latin typeface="Arial" pitchFamily="34" charset="0"/>
              <a:cs typeface="Arial" pitchFamily="34" charset="0"/>
            </a:endParaRPr>
          </a:p>
        </p:txBody>
      </p:sp>
      <p:sp>
        <p:nvSpPr>
          <p:cNvPr id="6" name="TextBox 5"/>
          <p:cNvSpPr txBox="1"/>
          <p:nvPr/>
        </p:nvSpPr>
        <p:spPr>
          <a:xfrm>
            <a:off x="685800" y="5867400"/>
            <a:ext cx="7772400" cy="461665"/>
          </a:xfrm>
          <a:prstGeom prst="rect">
            <a:avLst/>
          </a:prstGeom>
          <a:noFill/>
        </p:spPr>
        <p:txBody>
          <a:bodyPr wrap="square" rtlCol="0">
            <a:spAutoFit/>
          </a:bodyPr>
          <a:lstStyle/>
          <a:p>
            <a:pPr algn="r" rtl="1"/>
            <a:r>
              <a:rPr lang="he" sz="1200" b="0" i="0" u="none" baseline="0" dirty="0">
                <a:latin typeface="Arial" pitchFamily="34" charset="0"/>
                <a:cs typeface="Arial" pitchFamily="34" charset="0"/>
              </a:rPr>
              <a:t>*כולל % המשתתפים שציינו שנעזרו במידת מה ובמידה </a:t>
            </a:r>
            <a:r>
              <a:rPr lang="he" sz="1200" b="0" i="0" u="none" baseline="0" dirty="0">
                <a:solidFill>
                  <a:srgbClr val="0000FF"/>
                </a:solidFill>
                <a:latin typeface="Arial" pitchFamily="34" charset="0"/>
                <a:cs typeface="Arial" pitchFamily="34" charset="0"/>
              </a:rPr>
              <a:t>מרובה. </a:t>
            </a:r>
            <a:r>
              <a:rPr lang="he" sz="1200" b="0" i="0" u="none" baseline="0" dirty="0">
                <a:solidFill>
                  <a:sysClr val="windowText" lastClr="000000"/>
                </a:solidFill>
                <a:latin typeface="Arial" pitchFamily="34" charset="0"/>
                <a:cs typeface="Arial" pitchFamily="34" charset="0"/>
              </a:rPr>
              <a:t>הצללה בצבע ורוד מציינת תחומים שיותר מ-75% מהמשיבים ציינו שהתכנית הייתה להם לעזר בהם.</a:t>
            </a:r>
            <a:endParaRPr lang="he" sz="1200" dirty="0">
              <a:solidFill>
                <a:srgbClr val="0000FF"/>
              </a:solidFill>
              <a:latin typeface="Arial" pitchFamily="34" charset="0"/>
              <a:cs typeface="Arial" pitchFamily="34" charset="0"/>
            </a:endParaRPr>
          </a:p>
        </p:txBody>
      </p:sp>
      <p:sp>
        <p:nvSpPr>
          <p:cNvPr id="10" name="Title 1"/>
          <p:cNvSpPr>
            <a:spLocks noGrp="1"/>
          </p:cNvSpPr>
          <p:nvPr>
            <p:ph type="title"/>
          </p:nvPr>
        </p:nvSpPr>
        <p:spPr>
          <a:xfrm>
            <a:off x="457200" y="381000"/>
            <a:ext cx="8229600" cy="762000"/>
          </a:xfrm>
        </p:spPr>
        <p:txBody>
          <a:bodyPr>
            <a:normAutofit fontScale="90000"/>
          </a:bodyPr>
          <a:lstStyle/>
          <a:p>
            <a:pPr algn="r" rtl="1"/>
            <a:r>
              <a:rPr lang="he-IL" b="1" smtClean="0">
                <a:latin typeface="Arial" pitchFamily="34" charset="0"/>
                <a:cs typeface="Arial" pitchFamily="34" charset="0"/>
              </a:rPr>
              <a:t>דוגמה לתוצאות סקר: </a:t>
            </a:r>
            <a:r>
              <a:rPr lang="en-US" b="1" smtClean="0">
                <a:latin typeface="Arial" pitchFamily="34" charset="0"/>
                <a:cs typeface="Arial" pitchFamily="34" charset="0"/>
              </a:rPr>
              <a:t/>
            </a:r>
            <a:br>
              <a:rPr lang="en-US" b="1" smtClean="0">
                <a:latin typeface="Arial" pitchFamily="34" charset="0"/>
                <a:cs typeface="Arial" pitchFamily="34" charset="0"/>
              </a:rPr>
            </a:br>
            <a:r>
              <a:rPr lang="he-IL" b="1" smtClean="0">
                <a:latin typeface="Arial" pitchFamily="34" charset="0"/>
                <a:cs typeface="Arial" pitchFamily="34" charset="0"/>
              </a:rPr>
              <a:t>משוב על תכנית לאחר שעות הלימודים</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66274" name="Rectangle 2"/>
          <p:cNvSpPr>
            <a:spLocks noGrp="1" noChangeArrowheads="1"/>
          </p:cNvSpPr>
          <p:nvPr>
            <p:ph type="body" idx="1"/>
          </p:nvPr>
        </p:nvSpPr>
        <p:spPr>
          <a:xfrm>
            <a:off x="457200" y="642937"/>
            <a:ext cx="8077200" cy="5377161"/>
          </a:xfrm>
        </p:spPr>
        <p:txBody>
          <a:bodyPr/>
          <a:lstStyle/>
          <a:p>
            <a:pPr marL="635000" indent="-520700" algn="ctr" rtl="1">
              <a:buFontTx/>
              <a:buNone/>
            </a:pPr>
            <a:r>
              <a:rPr lang="he-IL" sz="2800" b="0" i="1" u="none" baseline="0" smtClean="0">
                <a:latin typeface="Arial" pitchFamily="34" charset="0"/>
                <a:cs typeface="Arial" pitchFamily="34" charset="0"/>
              </a:rPr>
              <a:t>חומרים אלה מיועדים לתועלתו של כל ארגון </a:t>
            </a:r>
            <a:r>
              <a:rPr lang="he-IL" sz="2800" i="1" smtClean="0">
                <a:latin typeface="Arial" pitchFamily="34" charset="0"/>
                <a:cs typeface="Arial" pitchFamily="34" charset="0"/>
              </a:rPr>
              <a:t>חברתי</a:t>
            </a:r>
            <a:r>
              <a:rPr lang="he-IL" sz="2800" b="0" i="1" u="none" baseline="0" smtClean="0">
                <a:latin typeface="Arial" pitchFamily="34" charset="0"/>
                <a:cs typeface="Arial" pitchFamily="34" charset="0"/>
              </a:rPr>
              <a:t>. אפשר להשתמש בהם בחלקם או בשלמותם בתנאי שיצוין שמקורם בקרן ברונר.</a:t>
            </a:r>
            <a:endParaRPr lang="he-IL" sz="2800" i="1" smtClean="0">
              <a:latin typeface="Arial" pitchFamily="34" charset="0"/>
              <a:cs typeface="Arial" pitchFamily="34" charset="0"/>
            </a:endParaRPr>
          </a:p>
          <a:p>
            <a:pPr marL="635000" indent="-520700" algn="ctr" rtl="1">
              <a:buFontTx/>
              <a:buNone/>
            </a:pPr>
            <a:endParaRPr lang="he-IL" sz="2800" i="1" smtClean="0">
              <a:latin typeface="Arial" pitchFamily="34" charset="0"/>
              <a:cs typeface="Arial" pitchFamily="34" charset="0"/>
            </a:endParaRPr>
          </a:p>
          <a:p>
            <a:pPr marL="635000" indent="-520700" algn="ctr" rtl="1">
              <a:buFontTx/>
              <a:buNone/>
            </a:pPr>
            <a:r>
              <a:rPr lang="he-IL" sz="2800" b="0" i="1" u="none" baseline="0" smtClean="0">
                <a:latin typeface="Arial" pitchFamily="34" charset="0"/>
                <a:cs typeface="Arial" pitchFamily="34" charset="0"/>
              </a:rPr>
              <a:t>אין למכור או להפיץ אותם בשלמותם או בחלקם </a:t>
            </a:r>
            <a:r>
              <a:rPr lang="en-US" sz="2800" b="0" i="1" u="none" baseline="0" smtClean="0">
                <a:latin typeface="Arial" pitchFamily="34" charset="0"/>
                <a:cs typeface="Arial" pitchFamily="34" charset="0"/>
              </a:rPr>
              <a:t/>
            </a:r>
            <a:br>
              <a:rPr lang="en-US" sz="2800" b="0" i="1" u="none" baseline="0" smtClean="0">
                <a:latin typeface="Arial" pitchFamily="34" charset="0"/>
                <a:cs typeface="Arial" pitchFamily="34" charset="0"/>
              </a:rPr>
            </a:br>
            <a:r>
              <a:rPr lang="he-IL" sz="2800" b="0" i="1" u="none" baseline="0" smtClean="0">
                <a:latin typeface="Arial" pitchFamily="34" charset="0"/>
                <a:cs typeface="Arial" pitchFamily="34" charset="0"/>
              </a:rPr>
              <a:t>למטרות רווח.</a:t>
            </a:r>
            <a:endParaRPr lang="he-IL" sz="2800" b="1" smtClean="0">
              <a:latin typeface="Arial" pitchFamily="34" charset="0"/>
              <a:cs typeface="Arial" pitchFamily="34" charset="0"/>
            </a:endParaRPr>
          </a:p>
          <a:p>
            <a:pPr marL="635000" indent="-520700" algn="ctr" rtl="1">
              <a:buFontTx/>
              <a:buNone/>
            </a:pPr>
            <a:endParaRPr lang="he-IL" sz="2800" b="1" smtClean="0">
              <a:latin typeface="Arial" pitchFamily="34" charset="0"/>
              <a:cs typeface="Arial" pitchFamily="34" charset="0"/>
            </a:endParaRPr>
          </a:p>
          <a:p>
            <a:pPr marL="635000" indent="-520700" algn="ctr" rtl="1">
              <a:buFontTx/>
              <a:buNone/>
            </a:pPr>
            <a:r>
              <a:rPr lang="he-IL" sz="2800" b="1" i="0" u="none" baseline="0" smtClean="0">
                <a:latin typeface="Arial" pitchFamily="34" charset="0"/>
                <a:cs typeface="Arial" pitchFamily="34" charset="0"/>
              </a:rPr>
              <a:t>כל הזכויות שמורות </a:t>
            </a:r>
            <a:r>
              <a:rPr lang="en-US" sz="2800" b="1" i="0" u="none" baseline="0" smtClean="0">
                <a:latin typeface="Arial" pitchFamily="34" charset="0"/>
                <a:cs typeface="Arial" pitchFamily="34" charset="0"/>
              </a:rPr>
              <a:t>©2012</a:t>
            </a:r>
            <a:r>
              <a:rPr lang="he-IL" sz="2800" b="1" i="0" u="none" baseline="0" smtClean="0">
                <a:latin typeface="Arial" pitchFamily="34" charset="0"/>
                <a:cs typeface="Arial" pitchFamily="34" charset="0"/>
              </a:rPr>
              <a:t>, קרן ברונר</a:t>
            </a:r>
            <a:endParaRPr lang="he-IL" sz="2800" smtClean="0">
              <a:latin typeface="Arial" pitchFamily="34" charset="0"/>
              <a:cs typeface="Arial" pitchFamily="34" charset="0"/>
            </a:endParaRPr>
          </a:p>
          <a:p>
            <a:pPr marL="635000" indent="-520700" algn="r" rtl="1">
              <a:buClr>
                <a:srgbClr val="FF0000"/>
              </a:buClr>
              <a:buFontTx/>
              <a:buNone/>
            </a:pPr>
            <a:endParaRPr lang="he-IL" sz="2000" smtClean="0">
              <a:latin typeface="Arial" pitchFamily="34" charset="0"/>
              <a:cs typeface="Arial" pitchFamily="34" charset="0"/>
            </a:endParaRPr>
          </a:p>
          <a:p>
            <a:pPr marL="635000" indent="-520700" algn="r" rtl="1">
              <a:buClr>
                <a:srgbClr val="FF0000"/>
              </a:buClr>
              <a:buFontTx/>
              <a:buNone/>
            </a:pPr>
            <a:r>
              <a:rPr lang="he-IL" sz="2000" b="0" i="0" u="none" baseline="0" smtClean="0">
                <a:latin typeface="Arial" pitchFamily="34" charset="0"/>
                <a:cs typeface="Arial" pitchFamily="34" charset="0"/>
              </a:rPr>
              <a:t>* </a:t>
            </a:r>
            <a:r>
              <a:rPr lang="he-IL" sz="2000" b="0" i="1" u="none" baseline="0" smtClean="0">
                <a:latin typeface="Arial" pitchFamily="34" charset="0"/>
                <a:cs typeface="Arial" pitchFamily="34" charset="0"/>
              </a:rPr>
              <a:t>בחומרים המשלימים תוכל לראות דוגמאות לסדר יום, לפעילויות ולתמסירים</a:t>
            </a:r>
            <a:endParaRPr lang="he-IL" sz="2000" i="1">
              <a:latin typeface="Arial" pitchFamily="34" charset="0"/>
              <a:cs typeface="Arial" pitchFamily="34" charset="0"/>
            </a:endParaRPr>
          </a:p>
        </p:txBody>
      </p:sp>
      <p:grpSp>
        <p:nvGrpSpPr>
          <p:cNvPr id="7" name="קבוצה 6"/>
          <p:cNvGrpSpPr/>
          <p:nvPr/>
        </p:nvGrpSpPr>
        <p:grpSpPr>
          <a:xfrm>
            <a:off x="3771900" y="5962650"/>
            <a:ext cx="1600200" cy="454699"/>
            <a:chOff x="3048000" y="6072188"/>
            <a:chExt cx="1600200" cy="454699"/>
          </a:xfrm>
        </p:grpSpPr>
        <p:sp>
          <p:nvSpPr>
            <p:cNvPr id="8" name="Text Box 6"/>
            <p:cNvSpPr txBox="1">
              <a:spLocks noChangeArrowheads="1"/>
            </p:cNvSpPr>
            <p:nvPr/>
          </p:nvSpPr>
          <p:spPr bwMode="auto">
            <a:xfrm>
              <a:off x="3048000" y="6096000"/>
              <a:ext cx="1143000" cy="430887"/>
            </a:xfrm>
            <a:prstGeom prst="rect">
              <a:avLst/>
            </a:prstGeom>
            <a:noFill/>
            <a:ln w="9525">
              <a:noFill/>
              <a:miter lim="800000"/>
              <a:headEnd/>
              <a:tailEnd/>
            </a:ln>
            <a:effectLst/>
          </p:spPr>
          <p:txBody>
            <a:bodyPr wrap="square">
              <a:spAutoFit/>
            </a:bodyPr>
            <a:lstStyle/>
            <a:p>
              <a:pPr algn="r" rtl="1"/>
              <a:r>
                <a:rPr lang="he" sz="1100" b="1" i="0" u="none" baseline="0">
                  <a:latin typeface="Arial" pitchFamily="34" charset="0"/>
                  <a:cs typeface="Arial" pitchFamily="34" charset="0"/>
                </a:rPr>
                <a:t>קרן ברונר</a:t>
              </a:r>
              <a:endParaRPr lang="he" sz="1100" b="1" dirty="0">
                <a:latin typeface="Arial" pitchFamily="34" charset="0"/>
                <a:cs typeface="Arial" pitchFamily="34" charset="0"/>
              </a:endParaRPr>
            </a:p>
            <a:p>
              <a:pPr algn="r" rtl="1"/>
              <a:r>
                <a:rPr lang="he" sz="1100" b="1" i="0" u="none" baseline="0">
                  <a:latin typeface="Arial" pitchFamily="34" charset="0"/>
                  <a:cs typeface="Arial" pitchFamily="34" charset="0"/>
                </a:rPr>
                <a:t>רוצ'סטר, ניו יורק</a:t>
              </a:r>
            </a:p>
          </p:txBody>
        </p:sp>
        <p:pic>
          <p:nvPicPr>
            <p:cNvPr id="9" name="Picture 7"/>
            <p:cNvPicPr>
              <a:picLocks noChangeAspect="1" noChangeArrowheads="1"/>
            </p:cNvPicPr>
            <p:nvPr/>
          </p:nvPicPr>
          <p:blipFill>
            <a:blip r:embed="rId3" cstate="print"/>
            <a:srcRect/>
            <a:stretch>
              <a:fillRect/>
            </a:stretch>
          </p:blipFill>
          <p:spPr bwMode="auto">
            <a:xfrm>
              <a:off x="4267200" y="6072188"/>
              <a:ext cx="381000" cy="381000"/>
            </a:xfrm>
            <a:prstGeom prst="rect">
              <a:avLst/>
            </a:prstGeom>
            <a:noFill/>
            <a:ln w="9525">
              <a:noFill/>
              <a:miter lim="800000"/>
              <a:headEnd/>
              <a:tailEnd/>
            </a:ln>
          </p:spPr>
        </p:pic>
      </p:grpSp>
      <p:pic>
        <p:nvPicPr>
          <p:cNvPr id="10" name="Picture 5" descr="C:\Users\Anita\AppData\Local\Microsoft\Windows\Temporary Internet Files\Content.IE5\BPPYARPA\MC900441834[1].wmf"/>
          <p:cNvPicPr>
            <a:picLocks noChangeAspect="1" noChangeArrowheads="1"/>
          </p:cNvPicPr>
          <p:nvPr/>
        </p:nvPicPr>
        <p:blipFill>
          <a:blip r:embed="rId4" cstate="print"/>
          <a:srcRect/>
          <a:stretch>
            <a:fillRect/>
          </a:stretch>
        </p:blipFill>
        <p:spPr bwMode="auto">
          <a:xfrm>
            <a:off x="6934200" y="5562600"/>
            <a:ext cx="1828800" cy="1295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7575" y="1371600"/>
            <a:ext cx="7769225" cy="4316016"/>
          </a:xfrm>
        </p:spPr>
        <p:txBody>
          <a:bodyPr>
            <a:noAutofit/>
          </a:bodyPr>
          <a:lstStyle/>
          <a:p>
            <a:pPr algn="r" rtl="1">
              <a:lnSpc>
                <a:spcPct val="80000"/>
              </a:lnSpc>
              <a:spcBef>
                <a:spcPts val="1800"/>
              </a:spcBef>
              <a:buClr>
                <a:srgbClr val="000066"/>
              </a:buClr>
              <a:buSzPct val="100000"/>
              <a:buFont typeface="Wingdings" pitchFamily="2" charset="2"/>
              <a:buChar char="×"/>
            </a:pPr>
            <a:r>
              <a:rPr lang="he" sz="2400" b="0" i="0" u="none" baseline="0" dirty="0">
                <a:latin typeface="Arial" pitchFamily="34" charset="0"/>
                <a:cs typeface="Arial" pitchFamily="34" charset="0"/>
              </a:rPr>
              <a:t>קבוצת יעד: מי, היכן, אופן דגימה? </a:t>
            </a:r>
          </a:p>
          <a:p>
            <a:pPr algn="r" rtl="1">
              <a:lnSpc>
                <a:spcPct val="80000"/>
              </a:lnSpc>
              <a:spcBef>
                <a:spcPts val="1800"/>
              </a:spcBef>
              <a:buClr>
                <a:srgbClr val="000066"/>
              </a:buClr>
              <a:buSzPct val="100000"/>
              <a:buFont typeface="Wingdings" pitchFamily="2" charset="2"/>
              <a:buChar char="×"/>
            </a:pPr>
            <a:r>
              <a:rPr lang="he" sz="2400" b="0" i="0" u="none" baseline="0" dirty="0">
                <a:latin typeface="Arial" pitchFamily="34" charset="0"/>
                <a:cs typeface="Arial" pitchFamily="34" charset="0"/>
              </a:rPr>
              <a:t>עזרה למשיבים, הסכמת A/P</a:t>
            </a:r>
            <a:endParaRPr lang="he" sz="2400" dirty="0" smtClean="0">
              <a:latin typeface="Arial" pitchFamily="34" charset="0"/>
              <a:cs typeface="Arial" pitchFamily="34" charset="0"/>
            </a:endParaRPr>
          </a:p>
          <a:p>
            <a:pPr algn="r" rtl="1">
              <a:lnSpc>
                <a:spcPct val="80000"/>
              </a:lnSpc>
              <a:spcBef>
                <a:spcPts val="1800"/>
              </a:spcBef>
              <a:buClr>
                <a:srgbClr val="000066"/>
              </a:buClr>
              <a:buSzPct val="100000"/>
              <a:buFont typeface="Wingdings" pitchFamily="2" charset="2"/>
              <a:buChar char="×"/>
            </a:pPr>
            <a:r>
              <a:rPr lang="he" sz="2400" b="0" i="0" u="none" baseline="0" dirty="0">
                <a:latin typeface="Arial" pitchFamily="34" charset="0"/>
                <a:cs typeface="Arial" pitchFamily="34" charset="0"/>
              </a:rPr>
              <a:t>סוג הסקר, תדירות עריכתו </a:t>
            </a:r>
          </a:p>
          <a:p>
            <a:pPr algn="r" rtl="1">
              <a:lnSpc>
                <a:spcPct val="80000"/>
              </a:lnSpc>
              <a:spcBef>
                <a:spcPts val="1800"/>
              </a:spcBef>
              <a:buClr>
                <a:srgbClr val="000066"/>
              </a:buClr>
              <a:buSzPct val="100000"/>
              <a:buFont typeface="Wingdings" pitchFamily="2" charset="2"/>
              <a:buChar char="×"/>
            </a:pPr>
            <a:r>
              <a:rPr lang="he" sz="2400" b="0" i="0" u="none" baseline="0" dirty="0">
                <a:latin typeface="Arial" pitchFamily="34" charset="0"/>
                <a:cs typeface="Arial" pitchFamily="34" charset="0"/>
              </a:rPr>
              <a:t>עילום שם לעומת חיסיון</a:t>
            </a:r>
            <a:endParaRPr lang="he" sz="2400" dirty="0" smtClean="0">
              <a:latin typeface="Arial" pitchFamily="34" charset="0"/>
              <a:cs typeface="Arial" pitchFamily="34" charset="0"/>
            </a:endParaRPr>
          </a:p>
          <a:p>
            <a:pPr algn="r" rtl="1">
              <a:lnSpc>
                <a:spcPct val="80000"/>
              </a:lnSpc>
              <a:spcBef>
                <a:spcPts val="1800"/>
              </a:spcBef>
              <a:buClr>
                <a:srgbClr val="000066"/>
              </a:buClr>
              <a:buSzPct val="100000"/>
              <a:buFont typeface="Wingdings" pitchFamily="2" charset="2"/>
              <a:buChar char="×"/>
            </a:pPr>
            <a:r>
              <a:rPr lang="he-IL" sz="2400" dirty="0" smtClean="0">
                <a:latin typeface="Arial" pitchFamily="34" charset="0"/>
                <a:cs typeface="Arial" pitchFamily="34" charset="0"/>
              </a:rPr>
              <a:t>דרכים להבטחת היענות גבוהה/תמריצים</a:t>
            </a:r>
            <a:endParaRPr lang="he" sz="2400" dirty="0" smtClean="0">
              <a:latin typeface="Arial" pitchFamily="34" charset="0"/>
              <a:cs typeface="Arial" pitchFamily="34" charset="0"/>
            </a:endParaRPr>
          </a:p>
          <a:p>
            <a:pPr algn="r" rtl="1">
              <a:lnSpc>
                <a:spcPct val="80000"/>
              </a:lnSpc>
              <a:spcBef>
                <a:spcPts val="1800"/>
              </a:spcBef>
              <a:buClr>
                <a:srgbClr val="000066"/>
              </a:buClr>
              <a:buSzPct val="100000"/>
              <a:buFont typeface="Wingdings" pitchFamily="2" charset="2"/>
              <a:buChar char="×"/>
            </a:pPr>
            <a:r>
              <a:rPr lang="he" sz="2400" b="0" i="0" u="none" baseline="0" dirty="0" smtClean="0">
                <a:latin typeface="Arial" pitchFamily="34" charset="0"/>
                <a:cs typeface="Arial" pitchFamily="34" charset="0"/>
              </a:rPr>
              <a:t>משך הזמן הדרוש למענה</a:t>
            </a:r>
          </a:p>
          <a:p>
            <a:pPr algn="r" rtl="1">
              <a:lnSpc>
                <a:spcPct val="80000"/>
              </a:lnSpc>
              <a:spcBef>
                <a:spcPts val="1800"/>
              </a:spcBef>
              <a:buClr>
                <a:srgbClr val="000066"/>
              </a:buClr>
              <a:buSzPct val="100000"/>
              <a:buFont typeface="Wingdings" pitchFamily="2" charset="2"/>
              <a:buChar char="×"/>
            </a:pPr>
            <a:r>
              <a:rPr lang="he" sz="2400" b="0" i="0" u="none" baseline="0" dirty="0" smtClean="0">
                <a:latin typeface="Arial" pitchFamily="34" charset="0"/>
                <a:cs typeface="Arial" pitchFamily="34" charset="0"/>
              </a:rPr>
              <a:t>מעקב </a:t>
            </a:r>
            <a:r>
              <a:rPr lang="he" sz="2400" b="0" i="0" u="none" baseline="0" dirty="0">
                <a:latin typeface="Arial" pitchFamily="34" charset="0"/>
                <a:cs typeface="Arial" pitchFamily="34" charset="0"/>
              </a:rPr>
              <a:t>אחר עריכת הסקר והתשובות</a:t>
            </a:r>
            <a:endParaRPr lang="he" sz="2400" dirty="0" smtClean="0">
              <a:latin typeface="Arial" pitchFamily="34" charset="0"/>
              <a:cs typeface="Arial" pitchFamily="34" charset="0"/>
            </a:endParaRPr>
          </a:p>
          <a:p>
            <a:pPr algn="r" rtl="1">
              <a:lnSpc>
                <a:spcPct val="80000"/>
              </a:lnSpc>
              <a:spcBef>
                <a:spcPts val="1800"/>
              </a:spcBef>
              <a:buClr>
                <a:srgbClr val="000066"/>
              </a:buClr>
              <a:buSzPct val="100000"/>
              <a:buFont typeface="Wingdings" pitchFamily="2" charset="2"/>
              <a:buChar char="×"/>
            </a:pPr>
            <a:r>
              <a:rPr lang="he" sz="2400" b="0" i="0" u="none" baseline="0" dirty="0">
                <a:solidFill>
                  <a:srgbClr val="FF0000"/>
                </a:solidFill>
                <a:latin typeface="Arial" pitchFamily="34" charset="0"/>
                <a:cs typeface="Arial" pitchFamily="34" charset="0"/>
              </a:rPr>
              <a:t> תכניות לניתוח הנתונים</a:t>
            </a:r>
            <a:endParaRPr lang="he" sz="2400" dirty="0" smtClean="0">
              <a:solidFill>
                <a:srgbClr val="FF0000"/>
              </a:solidFill>
              <a:latin typeface="Arial" pitchFamily="34" charset="0"/>
              <a:cs typeface="Arial" pitchFamily="34" charset="0"/>
            </a:endParaRPr>
          </a:p>
          <a:p>
            <a:pPr algn="r" rtl="1">
              <a:lnSpc>
                <a:spcPct val="80000"/>
              </a:lnSpc>
              <a:spcBef>
                <a:spcPts val="1800"/>
              </a:spcBef>
              <a:buClr>
                <a:srgbClr val="000066"/>
              </a:buClr>
              <a:buSzPct val="100000"/>
              <a:buFont typeface="Wingdings" pitchFamily="2" charset="2"/>
              <a:buChar char="×"/>
            </a:pPr>
            <a:r>
              <a:rPr lang="he" sz="2400" b="0" i="0" u="none" baseline="0" dirty="0">
                <a:latin typeface="Arial" pitchFamily="34" charset="0"/>
                <a:cs typeface="Arial" pitchFamily="34" charset="0"/>
              </a:rPr>
              <a:t> אחסון הנתונים ושמירה על חסיונם</a:t>
            </a:r>
          </a:p>
        </p:txBody>
      </p:sp>
      <p:pic>
        <p:nvPicPr>
          <p:cNvPr id="80906" name="Picture 10" descr="C:\Users\Anita\AppData\Local\Microsoft\Windows\Temporary Internet Files\Content.IE5\6XOM06AF\MM900234755[1].gif"/>
          <p:cNvPicPr>
            <a:picLocks noChangeAspect="1" noChangeArrowheads="1" noCrop="1"/>
          </p:cNvPicPr>
          <p:nvPr/>
        </p:nvPicPr>
        <p:blipFill>
          <a:blip r:embed="rId3" cstate="print"/>
          <a:srcRect/>
          <a:stretch>
            <a:fillRect/>
          </a:stretch>
        </p:blipFill>
        <p:spPr bwMode="auto">
          <a:xfrm>
            <a:off x="457200" y="152400"/>
            <a:ext cx="1447800" cy="928688"/>
          </a:xfrm>
          <a:prstGeom prst="rect">
            <a:avLst/>
          </a:prstGeom>
          <a:noFill/>
        </p:spPr>
      </p:pic>
      <p:sp>
        <p:nvSpPr>
          <p:cNvPr id="7" name="Slide Number Placeholder 6"/>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7</a:t>
            </a:r>
            <a:endParaRPr lang="he" dirty="0">
              <a:latin typeface="Arial" pitchFamily="34" charset="0"/>
              <a:cs typeface="Arial" pitchFamily="34" charset="0"/>
            </a:endParaRPr>
          </a:p>
        </p:txBody>
      </p:sp>
      <p:sp>
        <p:nvSpPr>
          <p:cNvPr id="8" name="Title 1"/>
          <p:cNvSpPr>
            <a:spLocks noGrp="1"/>
          </p:cNvSpPr>
          <p:nvPr>
            <p:ph type="title"/>
          </p:nvPr>
        </p:nvSpPr>
        <p:spPr>
          <a:xfrm>
            <a:off x="457200" y="228600"/>
            <a:ext cx="8229600" cy="914400"/>
          </a:xfrm>
        </p:spPr>
        <p:txBody>
          <a:bodyPr>
            <a:noAutofit/>
          </a:bodyPr>
          <a:lstStyle/>
          <a:p>
            <a:pPr algn="r" rtl="1"/>
            <a:r>
              <a:rPr lang="he-IL" smtClean="0">
                <a:latin typeface="Arial" pitchFamily="34" charset="0"/>
                <a:cs typeface="Arial" pitchFamily="34" charset="0"/>
              </a:rPr>
              <a:t>דברים שיש לחשוב עליהם </a:t>
            </a:r>
            <a:r>
              <a:rPr lang="en-US" smtClean="0">
                <a:latin typeface="Arial" pitchFamily="34" charset="0"/>
                <a:cs typeface="Arial" pitchFamily="34" charset="0"/>
              </a:rPr>
              <a:t/>
            </a:r>
            <a:br>
              <a:rPr lang="en-US" smtClean="0">
                <a:latin typeface="Arial" pitchFamily="34" charset="0"/>
                <a:cs typeface="Arial" pitchFamily="34" charset="0"/>
              </a:rPr>
            </a:br>
            <a:r>
              <a:rPr lang="he-IL" smtClean="0">
                <a:latin typeface="Arial" pitchFamily="34" charset="0"/>
                <a:cs typeface="Arial" pitchFamily="34" charset="0"/>
              </a:rPr>
              <a:t>לפני שעורכים סקר</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85800" y="228600"/>
            <a:ext cx="6781800" cy="6477000"/>
          </a:xfrm>
          <a:prstGeom prst="rect">
            <a:avLst/>
          </a:prstGeom>
          <a:noFill/>
        </p:spPr>
      </p:pic>
      <p:sp>
        <p:nvSpPr>
          <p:cNvPr id="3" name="TextBox 2"/>
          <p:cNvSpPr txBox="1"/>
          <p:nvPr/>
        </p:nvSpPr>
        <p:spPr>
          <a:xfrm>
            <a:off x="6857999" y="5638800"/>
            <a:ext cx="1814513" cy="461665"/>
          </a:xfrm>
          <a:prstGeom prst="rect">
            <a:avLst/>
          </a:prstGeom>
          <a:noFill/>
        </p:spPr>
        <p:txBody>
          <a:bodyPr wrap="square" rtlCol="0">
            <a:spAutoFit/>
          </a:bodyPr>
          <a:lstStyle/>
          <a:p>
            <a:pPr algn="r" rtl="1"/>
            <a:r>
              <a:rPr lang="he" sz="1200" b="0" i="0" u="none" baseline="0">
                <a:latin typeface="Arial" pitchFamily="34" charset="0"/>
                <a:cs typeface="Arial" pitchFamily="34" charset="0"/>
              </a:rPr>
              <a:t>פעילות סקר: מצא שגיאות בסקר הדמה</a:t>
            </a:r>
            <a:endParaRPr lang="he"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r" rtl="1"/>
            <a:r>
              <a:rPr lang="he" b="0" i="0" u="none" baseline="0" dirty="0">
                <a:latin typeface="Arial" pitchFamily="34" charset="0"/>
                <a:cs typeface="Arial" pitchFamily="34" charset="0"/>
              </a:rPr>
              <a:t>כיצד נאספים נתוני ההערכה?</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4645152" y="1295400"/>
            <a:ext cx="4041648" cy="4937760"/>
          </a:xfrm>
        </p:spPr>
        <p:txBody>
          <a:bodyPr>
            <a:normAutofit/>
          </a:bodyPr>
          <a:lstStyle/>
          <a:p>
            <a:endParaRPr lang="he" sz="3600" dirty="0" smtClean="0">
              <a:latin typeface="Arial" pitchFamily="34" charset="0"/>
              <a:cs typeface="Arial" pitchFamily="34" charset="0"/>
            </a:endParaRPr>
          </a:p>
          <a:p>
            <a:pPr algn="r" rtl="1"/>
            <a:r>
              <a:rPr lang="he" sz="3600" b="1" i="0" u="none" baseline="0" dirty="0">
                <a:latin typeface="Arial" pitchFamily="34" charset="0"/>
                <a:cs typeface="Arial" pitchFamily="34" charset="0"/>
              </a:rPr>
              <a:t>ראיונות</a:t>
            </a:r>
            <a:endParaRPr lang="he" sz="3600" b="1" dirty="0" smtClean="0">
              <a:latin typeface="Arial" pitchFamily="34" charset="0"/>
              <a:cs typeface="Arial" pitchFamily="34" charset="0"/>
            </a:endParaRPr>
          </a:p>
          <a:p>
            <a:pPr algn="r" rtl="1">
              <a:spcBef>
                <a:spcPts val="2400"/>
              </a:spcBef>
            </a:pPr>
            <a:r>
              <a:rPr lang="he" sz="3600" b="1" i="0" u="none" baseline="0" dirty="0">
                <a:latin typeface="Arial" pitchFamily="34" charset="0"/>
                <a:cs typeface="Arial" pitchFamily="34" charset="0"/>
              </a:rPr>
              <a:t>סקרים</a:t>
            </a:r>
            <a:endParaRPr lang="he" sz="3600" b="1" dirty="0" smtClean="0">
              <a:latin typeface="Arial" pitchFamily="34" charset="0"/>
              <a:cs typeface="Arial" pitchFamily="34" charset="0"/>
            </a:endParaRPr>
          </a:p>
          <a:p>
            <a:pPr algn="r" rtl="1">
              <a:spcBef>
                <a:spcPts val="2400"/>
              </a:spcBef>
            </a:pPr>
            <a:r>
              <a:rPr lang="he" sz="3600" b="1" i="0" u="none" baseline="0" dirty="0">
                <a:solidFill>
                  <a:srgbClr val="0000FF"/>
                </a:solidFill>
                <a:latin typeface="Arial" pitchFamily="34" charset="0"/>
                <a:cs typeface="Arial" pitchFamily="34" charset="0"/>
              </a:rPr>
              <a:t>תצפיות</a:t>
            </a:r>
            <a:endParaRPr lang="he" sz="3600" b="1" dirty="0" smtClean="0">
              <a:solidFill>
                <a:srgbClr val="0000FF"/>
              </a:solidFill>
              <a:latin typeface="Arial" pitchFamily="34" charset="0"/>
              <a:cs typeface="Arial" pitchFamily="34" charset="0"/>
            </a:endParaRPr>
          </a:p>
          <a:p>
            <a:pPr algn="r" rtl="1">
              <a:spcBef>
                <a:spcPts val="2400"/>
              </a:spcBef>
            </a:pPr>
            <a:r>
              <a:rPr lang="he" sz="3600" b="0" i="0" u="none" baseline="0" dirty="0">
                <a:latin typeface="Arial" pitchFamily="34" charset="0"/>
                <a:cs typeface="Arial" pitchFamily="34" charset="0"/>
              </a:rPr>
              <a:t>סקירת רשומות</a:t>
            </a:r>
            <a:endParaRPr lang="he" sz="3600" dirty="0">
              <a:latin typeface="Arial" pitchFamily="34" charset="0"/>
              <a:cs typeface="Arial" pitchFamily="34" charset="0"/>
            </a:endParaRPr>
          </a:p>
        </p:txBody>
      </p:sp>
      <p:sp>
        <p:nvSpPr>
          <p:cNvPr id="4" name="Content Placeholder 3"/>
          <p:cNvSpPr>
            <a:spLocks noGrp="1"/>
          </p:cNvSpPr>
          <p:nvPr>
            <p:ph sz="quarter" idx="2"/>
          </p:nvPr>
        </p:nvSpPr>
        <p:spPr>
          <a:xfrm>
            <a:off x="60579" y="1216152"/>
            <a:ext cx="4787646" cy="4937760"/>
          </a:xfrm>
        </p:spPr>
        <p:txBody>
          <a:bodyPr>
            <a:normAutofit/>
          </a:bodyPr>
          <a:lstStyle/>
          <a:p>
            <a:pPr marL="457200" algn="r" rtl="1">
              <a:spcBef>
                <a:spcPts val="1800"/>
              </a:spcBef>
            </a:pPr>
            <a:endParaRPr lang="he" sz="2800" dirty="0" smtClean="0">
              <a:latin typeface="Arial" pitchFamily="34" charset="0"/>
              <a:cs typeface="Arial" pitchFamily="34" charset="0"/>
            </a:endParaRPr>
          </a:p>
          <a:p>
            <a:pPr marL="457200" algn="r" rtl="1">
              <a:spcBef>
                <a:spcPts val="1800"/>
              </a:spcBef>
            </a:pPr>
            <a:r>
              <a:rPr lang="he" sz="2800" b="0" i="0" u="none" baseline="0" dirty="0">
                <a:latin typeface="Arial" pitchFamily="34" charset="0"/>
                <a:cs typeface="Arial" pitchFamily="34" charset="0"/>
              </a:rPr>
              <a:t>לכל השיטות יש מגבלות ויתרונות</a:t>
            </a:r>
            <a:endParaRPr lang="he" sz="2800" dirty="0" smtClean="0">
              <a:latin typeface="Arial" pitchFamily="34" charset="0"/>
              <a:cs typeface="Arial" pitchFamily="34" charset="0"/>
            </a:endParaRPr>
          </a:p>
          <a:p>
            <a:pPr marL="457200" algn="r" rtl="1">
              <a:spcBef>
                <a:spcPts val="1800"/>
              </a:spcBef>
            </a:pPr>
            <a:r>
              <a:rPr lang="he" sz="2800" b="0" i="0" u="none" baseline="0" dirty="0">
                <a:latin typeface="Arial" pitchFamily="34" charset="0"/>
                <a:cs typeface="Arial" pitchFamily="34" charset="0"/>
              </a:rPr>
              <a:t>הן דורשות הכנה מוקדמת: </a:t>
            </a:r>
            <a:endParaRPr lang="he" sz="2800" dirty="0" smtClean="0">
              <a:latin typeface="Arial" pitchFamily="34" charset="0"/>
              <a:cs typeface="Arial" pitchFamily="34" charset="0"/>
            </a:endParaRPr>
          </a:p>
          <a:p>
            <a:pPr marL="969963" lvl="1" indent="-280988" algn="r" rtl="1"/>
            <a:r>
              <a:rPr lang="he" sz="2800" b="0" i="0" u="none" baseline="0" dirty="0">
                <a:latin typeface="Arial" pitchFamily="34" charset="0"/>
                <a:cs typeface="Arial" pitchFamily="34" charset="0"/>
              </a:rPr>
              <a:t>פיתוח ובחינה של </a:t>
            </a:r>
            <a:r>
              <a:rPr lang="he-IL" sz="2800" b="0" i="0" u="none" baseline="0" dirty="0" smtClean="0">
                <a:latin typeface="Arial" pitchFamily="34" charset="0"/>
                <a:cs typeface="Arial" pitchFamily="34" charset="0"/>
              </a:rPr>
              <a:t>כל</a:t>
            </a:r>
            <a:r>
              <a:rPr lang="he" sz="2800" b="0" i="0" u="none" baseline="0" dirty="0" smtClean="0">
                <a:latin typeface="Arial" pitchFamily="34" charset="0"/>
                <a:cs typeface="Arial" pitchFamily="34" charset="0"/>
              </a:rPr>
              <a:t>ים</a:t>
            </a:r>
            <a:endParaRPr lang="he" sz="2800" dirty="0" smtClean="0">
              <a:latin typeface="Arial" pitchFamily="34" charset="0"/>
              <a:cs typeface="Arial" pitchFamily="34" charset="0"/>
            </a:endParaRPr>
          </a:p>
          <a:p>
            <a:pPr marL="969963" lvl="1" indent="-280988" algn="r" rtl="1"/>
            <a:r>
              <a:rPr lang="he-IL" sz="2800" dirty="0" smtClean="0">
                <a:latin typeface="Arial" pitchFamily="34" charset="0"/>
                <a:cs typeface="Arial" pitchFamily="34" charset="0"/>
              </a:rPr>
              <a:t>פיתוח</a:t>
            </a:r>
            <a:r>
              <a:rPr lang="he-IL" sz="2800" b="0" i="0" u="none" baseline="0" dirty="0" smtClean="0">
                <a:latin typeface="Arial" pitchFamily="34" charset="0"/>
                <a:cs typeface="Arial" pitchFamily="34" charset="0"/>
              </a:rPr>
              <a:t> תכנית הפצה</a:t>
            </a:r>
            <a:endParaRPr lang="he" sz="2800" dirty="0" smtClean="0">
              <a:latin typeface="Arial" pitchFamily="34" charset="0"/>
              <a:cs typeface="Arial" pitchFamily="34" charset="0"/>
            </a:endParaRPr>
          </a:p>
          <a:p>
            <a:pPr marL="969963" lvl="1" indent="-280988" algn="r" rtl="1"/>
            <a:r>
              <a:rPr lang="he-IL" sz="2800" b="0" i="0" u="none" baseline="0" dirty="0" smtClean="0">
                <a:latin typeface="Arial" pitchFamily="34" charset="0"/>
                <a:cs typeface="Arial" pitchFamily="34" charset="0"/>
              </a:rPr>
              <a:t>פיתוח תכנית עיבוד וניתוח</a:t>
            </a:r>
            <a:endParaRPr lang="he" sz="2800" dirty="0" smtClean="0">
              <a:latin typeface="Arial" pitchFamily="34" charset="0"/>
              <a:cs typeface="Arial" pitchFamily="34" charset="0"/>
            </a:endParaRPr>
          </a:p>
          <a:p>
            <a:pPr lvl="1" algn="r" rtl="1"/>
            <a:endParaRPr lang="he" dirty="0" smtClean="0">
              <a:latin typeface="Arial" pitchFamily="34" charset="0"/>
              <a:cs typeface="Arial" pitchFamily="34" charset="0"/>
            </a:endParaRPr>
          </a:p>
          <a:p>
            <a:pPr lvl="1" algn="r" rtl="1"/>
            <a:endParaRPr lang="he" dirty="0">
              <a:latin typeface="Arial" pitchFamily="34" charset="0"/>
              <a:cs typeface="Arial" pitchFamily="34" charset="0"/>
            </a:endParaRPr>
          </a:p>
        </p:txBody>
      </p:sp>
      <p:sp>
        <p:nvSpPr>
          <p:cNvPr id="8"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8</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1" i="0" u="none" baseline="0" dirty="0">
                <a:latin typeface="Arial" pitchFamily="34" charset="0"/>
                <a:cs typeface="Arial" pitchFamily="34" charset="0"/>
              </a:rPr>
              <a:t>תצפיות:</a:t>
            </a:r>
            <a:endParaRPr lang="he" b="1" dirty="0">
              <a:latin typeface="Arial" pitchFamily="34" charset="0"/>
              <a:cs typeface="Arial" pitchFamily="34" charset="0"/>
            </a:endParaRPr>
          </a:p>
        </p:txBody>
      </p:sp>
      <p:sp>
        <p:nvSpPr>
          <p:cNvPr id="3" name="Content Placeholder 2"/>
          <p:cNvSpPr>
            <a:spLocks noGrp="1"/>
          </p:cNvSpPr>
          <p:nvPr>
            <p:ph sz="quarter" idx="1"/>
          </p:nvPr>
        </p:nvSpPr>
        <p:spPr>
          <a:xfrm>
            <a:off x="457200" y="1219200"/>
            <a:ext cx="8229600" cy="5257800"/>
          </a:xfrm>
        </p:spPr>
        <p:txBody>
          <a:bodyPr>
            <a:normAutofit/>
          </a:bodyPr>
          <a:lstStyle/>
          <a:p>
            <a:pPr algn="r" rtl="1">
              <a:spcBef>
                <a:spcPts val="1800"/>
              </a:spcBef>
            </a:pPr>
            <a:r>
              <a:rPr lang="he" b="0" i="0" u="none" baseline="0" dirty="0">
                <a:latin typeface="Arial" pitchFamily="34" charset="0"/>
                <a:cs typeface="Arial" pitchFamily="34" charset="0"/>
              </a:rPr>
              <a:t>תצפיות נערכות במטרה לראות ולשמוע את הנעשה בפעילויות המתקיימות במסגרת תכנית. </a:t>
            </a:r>
          </a:p>
          <a:p>
            <a:pPr algn="r" rtl="1">
              <a:spcBef>
                <a:spcPts val="3000"/>
              </a:spcBef>
            </a:pPr>
            <a:r>
              <a:rPr lang="he" b="0" i="0" u="none" baseline="0" dirty="0">
                <a:latin typeface="Arial" pitchFamily="34" charset="0"/>
                <a:cs typeface="Arial" pitchFamily="34" charset="0"/>
              </a:rPr>
              <a:t>משתמשים בדוחות יידעו אילו אירועים מתרחשים וכיצד הם מתרחשים. </a:t>
            </a:r>
          </a:p>
          <a:p>
            <a:pPr algn="r" rtl="1">
              <a:spcBef>
                <a:spcPts val="4200"/>
              </a:spcBef>
            </a:pPr>
            <a:r>
              <a:rPr lang="he" b="0" i="0" u="none" baseline="0" dirty="0">
                <a:latin typeface="Arial" pitchFamily="34" charset="0"/>
                <a:cs typeface="Arial" pitchFamily="34" charset="0"/>
              </a:rPr>
              <a:t>אפשר למקד אותן</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בתכניות באופן כללי</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במשתתפים</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במאפיינים שנבחרו מראש</a:t>
            </a:r>
            <a:endParaRPr lang="he" dirty="0" smtClean="0">
              <a:latin typeface="Arial" pitchFamily="34" charset="0"/>
              <a:cs typeface="Arial" pitchFamily="34" charset="0"/>
            </a:endParaRPr>
          </a:p>
          <a:p>
            <a:pPr algn="r" rtl="1">
              <a:spcBef>
                <a:spcPts val="3000"/>
              </a:spcBef>
            </a:pPr>
            <a:r>
              <a:rPr lang="he" b="0" i="0" u="none" baseline="0">
                <a:latin typeface="Arial" pitchFamily="34" charset="0"/>
                <a:cs typeface="Arial" pitchFamily="34" charset="0"/>
              </a:rPr>
              <a:t>הכלים </a:t>
            </a:r>
            <a:r>
              <a:rPr lang="he" b="0" i="0" u="none" baseline="0" smtClean="0">
                <a:latin typeface="Arial" pitchFamily="34" charset="0"/>
                <a:cs typeface="Arial" pitchFamily="34" charset="0"/>
              </a:rPr>
              <a:t>נקראים – פרוטוקולים</a:t>
            </a:r>
            <a:r>
              <a:rPr lang="he" b="0" i="0" u="none" baseline="0" dirty="0">
                <a:latin typeface="Arial" pitchFamily="34" charset="0"/>
                <a:cs typeface="Arial" pitchFamily="34" charset="0"/>
              </a:rPr>
              <a:t>, מדריכים, רשימות תיוג</a:t>
            </a:r>
            <a:endParaRPr lang="he" dirty="0">
              <a:latin typeface="Arial" pitchFamily="34" charset="0"/>
              <a:cs typeface="Arial" pitchFamily="34" charset="0"/>
            </a:endParaRPr>
          </a:p>
        </p:txBody>
      </p:sp>
      <p:sp>
        <p:nvSpPr>
          <p:cNvPr id="4" name="TextBox 3"/>
          <p:cNvSpPr txBox="1"/>
          <p:nvPr/>
        </p:nvSpPr>
        <p:spPr>
          <a:xfrm>
            <a:off x="304800" y="3245584"/>
            <a:ext cx="3886200" cy="1631216"/>
          </a:xfrm>
          <a:prstGeom prst="rect">
            <a:avLst/>
          </a:prstGeom>
          <a:noFill/>
        </p:spPr>
        <p:txBody>
          <a:bodyPr wrap="square" rtlCol="0">
            <a:spAutoFit/>
          </a:bodyPr>
          <a:lstStyle/>
          <a:p>
            <a:pPr algn="ctr" rtl="1"/>
            <a:r>
              <a:rPr lang="he" sz="2000" b="1" i="0" u="none" baseline="0" dirty="0">
                <a:solidFill>
                  <a:srgbClr val="FF0000"/>
                </a:solidFill>
                <a:latin typeface="Arial" pitchFamily="34" charset="0"/>
                <a:cs typeface="Arial" pitchFamily="34" charset="0"/>
              </a:rPr>
              <a:t>השתמש בתצפיות כדי:</a:t>
            </a:r>
            <a:endParaRPr lang="he" sz="2000" b="1" dirty="0" smtClean="0">
              <a:solidFill>
                <a:srgbClr val="FF0000"/>
              </a:solidFill>
              <a:latin typeface="Arial" pitchFamily="34" charset="0"/>
              <a:cs typeface="Arial" pitchFamily="34" charset="0"/>
            </a:endParaRPr>
          </a:p>
          <a:p>
            <a:pPr algn="r" rtl="1"/>
            <a:r>
              <a:rPr lang="he" sz="2000" b="0" i="0" u="none" baseline="0" dirty="0">
                <a:latin typeface="Arial" pitchFamily="34" charset="0"/>
                <a:cs typeface="Arial" pitchFamily="34" charset="0"/>
              </a:rPr>
              <a:t>לתעד יישום תכניות</a:t>
            </a:r>
            <a:endParaRPr lang="he" sz="2000"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לעמוד על רמות מיומנות/יכולות, דרכי פעולה של תכנית, התנהגויות בתכנית </a:t>
            </a:r>
            <a:r>
              <a:rPr lang="he" sz="2000" b="0" i="0" u="none" baseline="0" dirty="0">
                <a:latin typeface="Arial" pitchFamily="34" charset="0"/>
                <a:cs typeface="Arial" pitchFamily="34" charset="0"/>
              </a:rPr>
              <a:t>לקבוע שינויים לאורך זמן</a:t>
            </a:r>
            <a:r>
              <a:rPr lang="he" sz="2000" b="0" i="0" u="none" baseline="0" dirty="0">
                <a:solidFill>
                  <a:srgbClr val="0033CC"/>
                </a:solidFill>
                <a:latin typeface="Arial" pitchFamily="34" charset="0"/>
                <a:cs typeface="Arial" pitchFamily="34" charset="0"/>
              </a:rPr>
              <a:t>. </a:t>
            </a:r>
            <a:endParaRPr lang="he" sz="2000" dirty="0">
              <a:solidFill>
                <a:srgbClr val="0033CC"/>
              </a:solidFill>
              <a:latin typeface="Arial" pitchFamily="34" charset="0"/>
              <a:cs typeface="Arial" pitchFamily="34" charset="0"/>
            </a:endParaRPr>
          </a:p>
        </p:txBody>
      </p:sp>
      <p:sp>
        <p:nvSpPr>
          <p:cNvPr id="7" name="Slide Number Placeholder 6"/>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9</a:t>
            </a:r>
            <a:endParaRPr lang="he"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G_0060.mov">
            <a:hlinkClick r:id="" action="ppaction://media"/>
          </p:cNvPr>
          <p:cNvPicPr>
            <a:picLocks noRot="1" noChangeAspect="1"/>
          </p:cNvPicPr>
          <p:nvPr>
            <a:videoFile r:link="rId1"/>
          </p:nvPr>
        </p:nvPicPr>
        <p:blipFill>
          <a:blip r:embed="rId4" cstate="print"/>
          <a:stretch>
            <a:fillRect/>
          </a:stretch>
        </p:blipFill>
        <p:spPr>
          <a:xfrm>
            <a:off x="609600" y="533400"/>
            <a:ext cx="7772400" cy="5715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r" rtl="1"/>
            <a:r>
              <a:rPr lang="he" b="0" i="0" u="none" baseline="0" dirty="0">
                <a:latin typeface="Arial" pitchFamily="34" charset="0"/>
                <a:cs typeface="Arial" pitchFamily="34" charset="0"/>
              </a:rPr>
              <a:t>כיצד נאספים נתוני ההערכה?</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4645152" y="1295400"/>
            <a:ext cx="4041648" cy="4937760"/>
          </a:xfrm>
        </p:spPr>
        <p:txBody>
          <a:bodyPr>
            <a:normAutofit/>
          </a:bodyPr>
          <a:lstStyle/>
          <a:p>
            <a:endParaRPr lang="he" sz="3600" dirty="0" smtClean="0">
              <a:latin typeface="Arial" pitchFamily="34" charset="0"/>
              <a:cs typeface="Arial" pitchFamily="34" charset="0"/>
            </a:endParaRPr>
          </a:p>
          <a:p>
            <a:pPr algn="r" rtl="1"/>
            <a:r>
              <a:rPr lang="he" sz="3600" b="1" i="0" u="none" baseline="0" dirty="0">
                <a:latin typeface="Arial" pitchFamily="34" charset="0"/>
                <a:cs typeface="Arial" pitchFamily="34" charset="0"/>
              </a:rPr>
              <a:t>ראיונות</a:t>
            </a:r>
            <a:endParaRPr lang="he" sz="3600" b="1" dirty="0" smtClean="0">
              <a:latin typeface="Arial" pitchFamily="34" charset="0"/>
              <a:cs typeface="Arial" pitchFamily="34" charset="0"/>
            </a:endParaRPr>
          </a:p>
          <a:p>
            <a:pPr algn="r" rtl="1">
              <a:spcBef>
                <a:spcPts val="2400"/>
              </a:spcBef>
            </a:pPr>
            <a:r>
              <a:rPr lang="he" sz="3600" b="1" i="0" u="none" baseline="0" dirty="0">
                <a:latin typeface="Arial" pitchFamily="34" charset="0"/>
                <a:cs typeface="Arial" pitchFamily="34" charset="0"/>
              </a:rPr>
              <a:t>סקרים</a:t>
            </a:r>
            <a:endParaRPr lang="he" sz="3600" b="1" dirty="0" smtClean="0">
              <a:latin typeface="Arial" pitchFamily="34" charset="0"/>
              <a:cs typeface="Arial" pitchFamily="34" charset="0"/>
            </a:endParaRPr>
          </a:p>
          <a:p>
            <a:pPr algn="r" rtl="1">
              <a:spcBef>
                <a:spcPts val="2400"/>
              </a:spcBef>
            </a:pPr>
            <a:r>
              <a:rPr lang="he" sz="3600" b="1" i="0" u="none" baseline="0" dirty="0">
                <a:latin typeface="Arial" pitchFamily="34" charset="0"/>
                <a:cs typeface="Arial" pitchFamily="34" charset="0"/>
              </a:rPr>
              <a:t>תצפיות</a:t>
            </a:r>
            <a:endParaRPr lang="he" sz="3600" b="1" dirty="0" smtClean="0">
              <a:latin typeface="Arial" pitchFamily="34" charset="0"/>
              <a:cs typeface="Arial" pitchFamily="34" charset="0"/>
            </a:endParaRPr>
          </a:p>
          <a:p>
            <a:pPr algn="r" rtl="1">
              <a:spcBef>
                <a:spcPts val="2400"/>
              </a:spcBef>
            </a:pPr>
            <a:r>
              <a:rPr lang="he" sz="3600" b="1" i="0" u="none" baseline="0" dirty="0" smtClean="0">
                <a:solidFill>
                  <a:srgbClr val="0000FF"/>
                </a:solidFill>
                <a:latin typeface="Arial" pitchFamily="34" charset="0"/>
                <a:cs typeface="Arial" pitchFamily="34" charset="0"/>
              </a:rPr>
              <a:t>סקירת </a:t>
            </a:r>
            <a:r>
              <a:rPr lang="he" sz="3600" b="1" i="0" u="none" baseline="0" dirty="0">
                <a:solidFill>
                  <a:srgbClr val="0000FF"/>
                </a:solidFill>
                <a:latin typeface="Arial" pitchFamily="34" charset="0"/>
                <a:cs typeface="Arial" pitchFamily="34" charset="0"/>
              </a:rPr>
              <a:t>רשומות</a:t>
            </a:r>
            <a:endParaRPr lang="he" sz="3600" b="1" dirty="0">
              <a:solidFill>
                <a:srgbClr val="0000FF"/>
              </a:solidFill>
              <a:latin typeface="Arial" pitchFamily="34" charset="0"/>
              <a:cs typeface="Arial" pitchFamily="34" charset="0"/>
            </a:endParaRPr>
          </a:p>
        </p:txBody>
      </p:sp>
      <p:sp>
        <p:nvSpPr>
          <p:cNvPr id="4" name="Content Placeholder 3"/>
          <p:cNvSpPr>
            <a:spLocks noGrp="1"/>
          </p:cNvSpPr>
          <p:nvPr>
            <p:ph sz="quarter" idx="2"/>
          </p:nvPr>
        </p:nvSpPr>
        <p:spPr>
          <a:xfrm>
            <a:off x="70104" y="1216152"/>
            <a:ext cx="4787646" cy="4937760"/>
          </a:xfrm>
        </p:spPr>
        <p:txBody>
          <a:bodyPr>
            <a:normAutofit/>
          </a:bodyPr>
          <a:lstStyle/>
          <a:p>
            <a:pPr marL="457200" algn="r" rtl="1">
              <a:spcBef>
                <a:spcPts val="1800"/>
              </a:spcBef>
            </a:pPr>
            <a:endParaRPr lang="he" sz="2800" dirty="0" smtClean="0">
              <a:latin typeface="Arial" pitchFamily="34" charset="0"/>
              <a:cs typeface="Arial" pitchFamily="34" charset="0"/>
            </a:endParaRPr>
          </a:p>
          <a:p>
            <a:pPr marL="457200" algn="r" rtl="1">
              <a:spcBef>
                <a:spcPts val="1800"/>
              </a:spcBef>
            </a:pPr>
            <a:r>
              <a:rPr lang="he" sz="2800" b="0" i="0" u="none" baseline="0" dirty="0">
                <a:latin typeface="Arial" pitchFamily="34" charset="0"/>
                <a:cs typeface="Arial" pitchFamily="34" charset="0"/>
              </a:rPr>
              <a:t>לכל השיטות יש מגבלות ויתרונות</a:t>
            </a:r>
            <a:endParaRPr lang="he" sz="2800" dirty="0" smtClean="0">
              <a:latin typeface="Arial" pitchFamily="34" charset="0"/>
              <a:cs typeface="Arial" pitchFamily="34" charset="0"/>
            </a:endParaRPr>
          </a:p>
          <a:p>
            <a:pPr marL="457200" algn="r" rtl="1">
              <a:spcBef>
                <a:spcPts val="1800"/>
              </a:spcBef>
            </a:pPr>
            <a:r>
              <a:rPr lang="he" sz="2800" b="0" i="0" u="none" baseline="0" dirty="0">
                <a:latin typeface="Arial" pitchFamily="34" charset="0"/>
                <a:cs typeface="Arial" pitchFamily="34" charset="0"/>
              </a:rPr>
              <a:t>הן דורשות הכנה מוקדמת: </a:t>
            </a:r>
            <a:endParaRPr lang="he" sz="2800" dirty="0" smtClean="0">
              <a:latin typeface="Arial" pitchFamily="34" charset="0"/>
              <a:cs typeface="Arial" pitchFamily="34" charset="0"/>
            </a:endParaRPr>
          </a:p>
          <a:p>
            <a:pPr marL="969963" lvl="1" indent="-280988" algn="r" rtl="1"/>
            <a:r>
              <a:rPr lang="he" sz="2800" b="0" i="0" u="none" baseline="0" dirty="0">
                <a:latin typeface="Arial" pitchFamily="34" charset="0"/>
                <a:cs typeface="Arial" pitchFamily="34" charset="0"/>
              </a:rPr>
              <a:t>פיתוח ובחינה של </a:t>
            </a:r>
            <a:r>
              <a:rPr lang="he-IL" sz="2800" b="0" i="0" u="none" baseline="0" dirty="0" smtClean="0">
                <a:latin typeface="Arial" pitchFamily="34" charset="0"/>
                <a:cs typeface="Arial" pitchFamily="34" charset="0"/>
              </a:rPr>
              <a:t>כל</a:t>
            </a:r>
            <a:r>
              <a:rPr lang="he" sz="2800" b="0" i="0" u="none" baseline="0" dirty="0" smtClean="0">
                <a:latin typeface="Arial" pitchFamily="34" charset="0"/>
                <a:cs typeface="Arial" pitchFamily="34" charset="0"/>
              </a:rPr>
              <a:t>ים</a:t>
            </a:r>
            <a:endParaRPr lang="he" sz="2800" dirty="0" smtClean="0">
              <a:latin typeface="Arial" pitchFamily="34" charset="0"/>
              <a:cs typeface="Arial" pitchFamily="34" charset="0"/>
            </a:endParaRPr>
          </a:p>
          <a:p>
            <a:pPr marL="969963" lvl="1" indent="-280988" algn="r" rtl="1"/>
            <a:r>
              <a:rPr lang="he-IL" sz="2800" b="0" i="0" u="none" baseline="0" dirty="0" smtClean="0">
                <a:latin typeface="Arial" pitchFamily="34" charset="0"/>
                <a:cs typeface="Arial" pitchFamily="34" charset="0"/>
              </a:rPr>
              <a:t>פיתוח תכנית הפצה</a:t>
            </a:r>
            <a:endParaRPr lang="he" sz="2800" dirty="0" smtClean="0">
              <a:latin typeface="Arial" pitchFamily="34" charset="0"/>
              <a:cs typeface="Arial" pitchFamily="34" charset="0"/>
            </a:endParaRPr>
          </a:p>
          <a:p>
            <a:pPr marL="969963" lvl="1" indent="-280988" algn="r" rtl="1"/>
            <a:r>
              <a:rPr lang="he-IL" sz="2800" b="0" i="0" u="none" baseline="0" dirty="0" smtClean="0">
                <a:latin typeface="Arial" pitchFamily="34" charset="0"/>
                <a:cs typeface="Arial" pitchFamily="34" charset="0"/>
              </a:rPr>
              <a:t>פיתוח תכנית עיבוד וניתוח</a:t>
            </a:r>
            <a:endParaRPr lang="he" sz="2800" dirty="0" smtClean="0">
              <a:latin typeface="Arial" pitchFamily="34" charset="0"/>
              <a:cs typeface="Arial" pitchFamily="34" charset="0"/>
            </a:endParaRPr>
          </a:p>
          <a:p>
            <a:pPr lvl="1" algn="r" rtl="1"/>
            <a:endParaRPr lang="he" dirty="0" smtClean="0">
              <a:latin typeface="Arial" pitchFamily="34" charset="0"/>
              <a:cs typeface="Arial" pitchFamily="34" charset="0"/>
            </a:endParaRPr>
          </a:p>
          <a:p>
            <a:pPr lvl="1" algn="r" rtl="1"/>
            <a:endParaRPr lang="he" dirty="0">
              <a:latin typeface="Arial" pitchFamily="34" charset="0"/>
              <a:cs typeface="Arial" pitchFamily="34" charset="0"/>
            </a:endParaRPr>
          </a:p>
        </p:txBody>
      </p:sp>
      <p:sp>
        <p:nvSpPr>
          <p:cNvPr id="5" name="Slide Number Placeholder 6"/>
          <p:cNvSpPr>
            <a:spLocks noGrp="1"/>
          </p:cNvSpPr>
          <p:nvPr>
            <p:ph type="sldNum" sz="quarter" idx="12"/>
          </p:nvPr>
        </p:nvSpPr>
        <p:spPr>
          <a:xfrm>
            <a:off x="6464300" y="6356350"/>
            <a:ext cx="1981200" cy="365760"/>
          </a:xfrm>
        </p:spPr>
        <p:txBody>
          <a:bodyPr/>
          <a:lstStyle/>
          <a:p>
            <a:pPr algn="r" rtl="1"/>
            <a:r>
              <a:rPr lang="he" b="0" i="0" u="none" baseline="0">
                <a:latin typeface="Arial" pitchFamily="34" charset="0"/>
                <a:cs typeface="Arial" pitchFamily="34" charset="0"/>
              </a:rPr>
              <a:t>10</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1" i="0" u="none" baseline="0" dirty="0" smtClean="0">
                <a:latin typeface="Arial" pitchFamily="34" charset="0"/>
                <a:cs typeface="Arial" pitchFamily="34" charset="0"/>
              </a:rPr>
              <a:t>סקירת </a:t>
            </a:r>
            <a:r>
              <a:rPr lang="he" b="1" i="0" u="none" baseline="0" dirty="0">
                <a:latin typeface="Arial" pitchFamily="34" charset="0"/>
                <a:cs typeface="Arial" pitchFamily="34" charset="0"/>
              </a:rPr>
              <a:t>רשומות</a:t>
            </a:r>
            <a:r>
              <a:rPr lang="he" b="0" i="0" u="none" baseline="0" dirty="0">
                <a:latin typeface="Arial" pitchFamily="34" charset="0"/>
                <a:cs typeface="Arial" pitchFamily="34" charset="0"/>
              </a:rPr>
              <a:t>:</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457200" y="1219200"/>
            <a:ext cx="8229600" cy="5257800"/>
          </a:xfrm>
        </p:spPr>
        <p:txBody>
          <a:bodyPr>
            <a:normAutofit/>
          </a:bodyPr>
          <a:lstStyle/>
          <a:p>
            <a:pPr algn="r" rtl="1">
              <a:spcBef>
                <a:spcPts val="1800"/>
              </a:spcBef>
            </a:pPr>
            <a:r>
              <a:rPr lang="he" b="0" i="0" u="none" baseline="0" dirty="0">
                <a:latin typeface="Arial" pitchFamily="34" charset="0"/>
                <a:cs typeface="Arial" pitchFamily="34" charset="0"/>
              </a:rPr>
              <a:t>שימוש במידע פנימי קיים או במידע שנאסף למטרות אחרות.</a:t>
            </a:r>
            <a:endParaRPr lang="he" dirty="0" smtClean="0">
              <a:latin typeface="Arial" pitchFamily="34" charset="0"/>
              <a:cs typeface="Arial" pitchFamily="34" charset="0"/>
            </a:endParaRPr>
          </a:p>
          <a:p>
            <a:pPr algn="r" rtl="1">
              <a:spcBef>
                <a:spcPts val="5400"/>
              </a:spcBef>
            </a:pPr>
            <a:r>
              <a:rPr lang="he" b="0" i="0" u="none" baseline="0" dirty="0">
                <a:latin typeface="Arial" pitchFamily="34" charset="0"/>
                <a:cs typeface="Arial" pitchFamily="34" charset="0"/>
              </a:rPr>
              <a:t>אפשר למקד אותן</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ברשומות של התכנית עצמה</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ברשומות של ארגונים אחרים</a:t>
            </a:r>
            <a:endParaRPr lang="he" dirty="0" smtClean="0">
              <a:latin typeface="Arial" pitchFamily="34" charset="0"/>
              <a:cs typeface="Arial" pitchFamily="34" charset="0"/>
            </a:endParaRPr>
          </a:p>
          <a:p>
            <a:pPr lvl="1" algn="r" rtl="1"/>
            <a:r>
              <a:rPr lang="he" b="0" i="0" u="none" baseline="0" dirty="0">
                <a:latin typeface="Arial" pitchFamily="34" charset="0"/>
                <a:cs typeface="Arial" pitchFamily="34" charset="0"/>
              </a:rPr>
              <a:t> הוספת שאלות למסמכים קיימים</a:t>
            </a:r>
            <a:endParaRPr lang="he" dirty="0" smtClean="0">
              <a:latin typeface="Arial" pitchFamily="34" charset="0"/>
              <a:cs typeface="Arial" pitchFamily="34" charset="0"/>
            </a:endParaRPr>
          </a:p>
          <a:p>
            <a:pPr algn="r" rtl="1">
              <a:spcBef>
                <a:spcPts val="3000"/>
              </a:spcBef>
            </a:pPr>
            <a:r>
              <a:rPr lang="he" b="0" i="0" u="none" baseline="0">
                <a:latin typeface="Arial" pitchFamily="34" charset="0"/>
                <a:cs typeface="Arial" pitchFamily="34" charset="0"/>
              </a:rPr>
              <a:t>הכלים </a:t>
            </a:r>
            <a:r>
              <a:rPr lang="he" b="0" i="0" u="none" baseline="0" smtClean="0">
                <a:latin typeface="Arial" pitchFamily="34" charset="0"/>
                <a:cs typeface="Arial" pitchFamily="34" charset="0"/>
              </a:rPr>
              <a:t>נקראים – פרוטוקולים</a:t>
            </a:r>
            <a:endParaRPr lang="he" dirty="0">
              <a:latin typeface="Arial" pitchFamily="34" charset="0"/>
              <a:cs typeface="Arial" pitchFamily="34" charset="0"/>
            </a:endParaRPr>
          </a:p>
        </p:txBody>
      </p:sp>
      <p:sp>
        <p:nvSpPr>
          <p:cNvPr id="4" name="TextBox 3"/>
          <p:cNvSpPr txBox="1"/>
          <p:nvPr/>
        </p:nvSpPr>
        <p:spPr>
          <a:xfrm>
            <a:off x="152400" y="2133600"/>
            <a:ext cx="3962400" cy="1631216"/>
          </a:xfrm>
          <a:prstGeom prst="rect">
            <a:avLst/>
          </a:prstGeom>
          <a:noFill/>
        </p:spPr>
        <p:txBody>
          <a:bodyPr wrap="square" rtlCol="0">
            <a:spAutoFit/>
          </a:bodyPr>
          <a:lstStyle/>
          <a:p>
            <a:pPr algn="ctr" rtl="1"/>
            <a:r>
              <a:rPr lang="he" sz="2000" b="1" i="0" u="none" baseline="0" dirty="0">
                <a:solidFill>
                  <a:srgbClr val="FF0000"/>
                </a:solidFill>
                <a:latin typeface="Arial" pitchFamily="34" charset="0"/>
                <a:cs typeface="Arial" pitchFamily="34" charset="0"/>
              </a:rPr>
              <a:t>השתמש בסקירת רשומות כדי:</a:t>
            </a:r>
            <a:endParaRPr lang="he" sz="2000" b="1" dirty="0" smtClean="0">
              <a:solidFill>
                <a:srgbClr val="FF0000"/>
              </a:solidFill>
              <a:latin typeface="Arial" pitchFamily="34" charset="0"/>
              <a:cs typeface="Arial" pitchFamily="34" charset="0"/>
            </a:endParaRPr>
          </a:p>
          <a:p>
            <a:pPr algn="r" rtl="1"/>
            <a:r>
              <a:rPr lang="he" sz="2000" b="0" i="0" u="none" baseline="0" dirty="0">
                <a:latin typeface="Arial" pitchFamily="34" charset="0"/>
                <a:cs typeface="Arial" pitchFamily="34" charset="0"/>
              </a:rPr>
              <a:t>לאסוף דיווחים התנהגותיים</a:t>
            </a:r>
            <a:endParaRPr lang="he" sz="2000"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לערוך מבחנים, לאסוף תוצאות מבחנים</a:t>
            </a:r>
            <a:endParaRPr lang="he" sz="2000" dirty="0" smtClean="0">
              <a:solidFill>
                <a:srgbClr val="0033CC"/>
              </a:solidFill>
              <a:latin typeface="Arial" pitchFamily="34" charset="0"/>
              <a:cs typeface="Arial" pitchFamily="34" charset="0"/>
            </a:endParaRPr>
          </a:p>
          <a:p>
            <a:pPr algn="r" rtl="1"/>
            <a:r>
              <a:rPr lang="he" sz="2000" b="0" i="0" u="sng" baseline="0" dirty="0">
                <a:latin typeface="Arial" pitchFamily="34" charset="0"/>
                <a:cs typeface="Arial" pitchFamily="34" charset="0"/>
              </a:rPr>
              <a:t>לאמת נתונים בדיווח עצמי</a:t>
            </a:r>
            <a:endParaRPr lang="he" sz="2000" b="1" dirty="0" smtClean="0">
              <a:latin typeface="Arial" pitchFamily="34" charset="0"/>
              <a:cs typeface="Arial" pitchFamily="34" charset="0"/>
            </a:endParaRPr>
          </a:p>
          <a:p>
            <a:pPr algn="r" rtl="1"/>
            <a:r>
              <a:rPr lang="he" sz="2000" b="0" i="0" u="none" baseline="0" dirty="0">
                <a:solidFill>
                  <a:srgbClr val="0033CC"/>
                </a:solidFill>
                <a:latin typeface="Arial" pitchFamily="34" charset="0"/>
                <a:cs typeface="Arial" pitchFamily="34" charset="0"/>
              </a:rPr>
              <a:t>לקבוע שינויים לאורך זמן </a:t>
            </a:r>
            <a:endParaRPr lang="he" sz="2000" dirty="0">
              <a:solidFill>
                <a:srgbClr val="0033CC"/>
              </a:solidFill>
              <a:latin typeface="Arial" pitchFamily="34" charset="0"/>
              <a:cs typeface="Arial" pitchFamily="34" charset="0"/>
            </a:endParaRPr>
          </a:p>
        </p:txBody>
      </p:sp>
      <p:sp>
        <p:nvSpPr>
          <p:cNvPr id="8"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11</a:t>
            </a:r>
            <a:endParaRPr lang="he"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7" name="Rectangle 3"/>
          <p:cNvSpPr>
            <a:spLocks noGrp="1" noChangeArrowheads="1"/>
          </p:cNvSpPr>
          <p:nvPr>
            <p:ph type="body" idx="1"/>
          </p:nvPr>
        </p:nvSpPr>
        <p:spPr>
          <a:xfrm>
            <a:off x="533400" y="2514600"/>
            <a:ext cx="8382000" cy="3429000"/>
          </a:xfrm>
        </p:spPr>
        <p:txBody>
          <a:bodyPr/>
          <a:lstStyle/>
          <a:p>
            <a:pPr marL="1155700" lvl="2" indent="-342900" algn="r" rtl="1" eaLnBrk="1" hangingPunct="1">
              <a:lnSpc>
                <a:spcPct val="90000"/>
              </a:lnSpc>
              <a:buClr>
                <a:srgbClr val="F3C61E"/>
              </a:buClr>
              <a:buFont typeface="Wingdings" charset="2"/>
              <a:buNone/>
            </a:pPr>
            <a:endParaRPr lang="he" sz="1800" dirty="0" smtClean="0">
              <a:latin typeface="Arial" pitchFamily="34" charset="0"/>
              <a:cs typeface="Arial" pitchFamily="34" charset="0"/>
            </a:endParaRPr>
          </a:p>
          <a:p>
            <a:pPr marL="520700" indent="-406400" algn="r" rtl="1" eaLnBrk="1" hangingPunct="1">
              <a:lnSpc>
                <a:spcPct val="90000"/>
              </a:lnSpc>
              <a:spcBef>
                <a:spcPct val="50000"/>
              </a:spcBef>
              <a:buClr>
                <a:schemeClr val="tx1"/>
              </a:buClr>
              <a:buSzPct val="110000"/>
              <a:buFont typeface="Wingdings" pitchFamily="2" charset="2"/>
              <a:buChar char="×"/>
            </a:pPr>
            <a:r>
              <a:rPr lang="he" sz="2400" b="0" i="0" u="none" baseline="0" dirty="0">
                <a:latin typeface="Arial" pitchFamily="34" charset="0"/>
                <a:cs typeface="Arial" pitchFamily="34" charset="0"/>
              </a:rPr>
              <a:t>סקור טפסים קיימים לאיסוף נתונים (הצע שינויים או שימוש בטפסים חדשים אם הדבר אפשרי).</a:t>
            </a:r>
            <a:endParaRPr lang="he" sz="2400" dirty="0" smtClean="0">
              <a:latin typeface="Arial" pitchFamily="34" charset="0"/>
              <a:cs typeface="Arial" pitchFamily="34" charset="0"/>
            </a:endParaRPr>
          </a:p>
          <a:p>
            <a:pPr marL="520700" indent="-406400" algn="r" rtl="1" eaLnBrk="1" hangingPunct="1">
              <a:lnSpc>
                <a:spcPct val="90000"/>
              </a:lnSpc>
              <a:spcBef>
                <a:spcPct val="50000"/>
              </a:spcBef>
              <a:buClr>
                <a:schemeClr val="tx1"/>
              </a:buClr>
              <a:buSzPct val="110000"/>
              <a:buFont typeface="Wingdings" pitchFamily="2" charset="2"/>
              <a:buChar char="×"/>
            </a:pPr>
            <a:r>
              <a:rPr lang="he" sz="2400" b="0" i="0" u="none" baseline="0" dirty="0">
                <a:solidFill>
                  <a:srgbClr val="0000FF"/>
                </a:solidFill>
                <a:latin typeface="Arial" pitchFamily="34" charset="0"/>
                <a:cs typeface="Arial" pitchFamily="34" charset="0"/>
              </a:rPr>
              <a:t>הכן ספר קודים או לפחות רשימה של סוגי נתונים עם מפתח לטופסי איסוף נתונים.</a:t>
            </a:r>
            <a:endParaRPr lang="he" sz="2400" dirty="0" smtClean="0">
              <a:solidFill>
                <a:srgbClr val="0000FF"/>
              </a:solidFill>
              <a:latin typeface="Arial" pitchFamily="34" charset="0"/>
              <a:cs typeface="Arial" pitchFamily="34" charset="0"/>
            </a:endParaRPr>
          </a:p>
          <a:p>
            <a:pPr marL="520700" indent="-406400" algn="r" rtl="1" eaLnBrk="1" hangingPunct="1">
              <a:lnSpc>
                <a:spcPct val="90000"/>
              </a:lnSpc>
              <a:spcBef>
                <a:spcPct val="50000"/>
              </a:spcBef>
              <a:buClr>
                <a:schemeClr val="tx1"/>
              </a:buClr>
              <a:buSzPct val="110000"/>
              <a:buFont typeface="Wingdings" pitchFamily="2" charset="2"/>
              <a:buChar char="×"/>
            </a:pPr>
            <a:r>
              <a:rPr lang="he" sz="2400" b="0" i="0" u="none" baseline="0" dirty="0">
                <a:latin typeface="Arial" pitchFamily="34" charset="0"/>
                <a:cs typeface="Arial" pitchFamily="34" charset="0"/>
              </a:rPr>
              <a:t>הכן "מסד נתונים" לנתוני סקירת רשומות.</a:t>
            </a:r>
            <a:endParaRPr lang="he" sz="2400" dirty="0" smtClean="0">
              <a:latin typeface="Arial" pitchFamily="34" charset="0"/>
              <a:cs typeface="Arial" pitchFamily="34" charset="0"/>
            </a:endParaRPr>
          </a:p>
          <a:p>
            <a:pPr marL="520700" indent="-406400" algn="r" rtl="1" eaLnBrk="1" hangingPunct="1">
              <a:lnSpc>
                <a:spcPct val="90000"/>
              </a:lnSpc>
              <a:spcBef>
                <a:spcPct val="50000"/>
              </a:spcBef>
              <a:buClr>
                <a:schemeClr val="tx1"/>
              </a:buClr>
              <a:buSzPct val="110000"/>
              <a:buFont typeface="Wingdings" pitchFamily="2" charset="2"/>
              <a:buChar char="×"/>
            </a:pPr>
            <a:r>
              <a:rPr lang="he" sz="2400" b="0" i="0" u="none" baseline="0" dirty="0">
                <a:solidFill>
                  <a:srgbClr val="0000FF"/>
                </a:solidFill>
                <a:latin typeface="Arial" pitchFamily="34" charset="0"/>
                <a:cs typeface="Arial" pitchFamily="34" charset="0"/>
              </a:rPr>
              <a:t>הכן תכנית ניתוח עם טבלאות דמה לנתוני סקירת נתונים. </a:t>
            </a:r>
          </a:p>
        </p:txBody>
      </p:sp>
      <p:pic>
        <p:nvPicPr>
          <p:cNvPr id="16390" name="Picture 41" descr="C:\Users\Anita\AppData\Local\Microsoft\Windows\Temporary Internet Files\Content.IE5\JZNG2N8N\MP900202077[1].jpg"/>
          <p:cNvPicPr>
            <a:picLocks noChangeAspect="1" noChangeArrowheads="1"/>
          </p:cNvPicPr>
          <p:nvPr/>
        </p:nvPicPr>
        <p:blipFill>
          <a:blip r:embed="rId3" cstate="print"/>
          <a:srcRect/>
          <a:stretch>
            <a:fillRect/>
          </a:stretch>
        </p:blipFill>
        <p:spPr bwMode="auto">
          <a:xfrm>
            <a:off x="5486400" y="0"/>
            <a:ext cx="3657600" cy="2451100"/>
          </a:xfrm>
          <a:prstGeom prst="rect">
            <a:avLst/>
          </a:prstGeom>
          <a:noFill/>
          <a:ln w="9525">
            <a:noFill/>
            <a:miter lim="800000"/>
            <a:headEnd/>
            <a:tailEnd/>
          </a:ln>
        </p:spPr>
      </p:pic>
      <p:sp>
        <p:nvSpPr>
          <p:cNvPr id="8"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12</a:t>
            </a:r>
            <a:endParaRPr lang="he" dirty="0">
              <a:latin typeface="Arial" pitchFamily="34" charset="0"/>
              <a:cs typeface="Arial" pitchFamily="34" charset="0"/>
            </a:endParaRPr>
          </a:p>
        </p:txBody>
      </p:sp>
      <p:sp>
        <p:nvSpPr>
          <p:cNvPr id="7" name="Title 1"/>
          <p:cNvSpPr>
            <a:spLocks noGrp="1"/>
          </p:cNvSpPr>
          <p:nvPr>
            <p:ph type="title"/>
          </p:nvPr>
        </p:nvSpPr>
        <p:spPr>
          <a:xfrm>
            <a:off x="457200" y="152400"/>
            <a:ext cx="4953000" cy="990600"/>
          </a:xfrm>
        </p:spPr>
        <p:txBody>
          <a:bodyPr>
            <a:normAutofit/>
          </a:bodyPr>
          <a:lstStyle/>
          <a:p>
            <a:pPr algn="r" rtl="1"/>
            <a:r>
              <a:rPr lang="he-IL" b="1" smtClean="0">
                <a:latin typeface="Arial" pitchFamily="34" charset="0"/>
                <a:cs typeface="Arial" pitchFamily="34" charset="0"/>
              </a:rPr>
              <a:t>איסוף נתוני סקירת רשומות</a:t>
            </a:r>
            <a:endParaRPr lang="he"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52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5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52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5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81000" y="1219200"/>
          <a:ext cx="8305799" cy="5047488"/>
        </p:xfrm>
        <a:graphic>
          <a:graphicData uri="http://schemas.openxmlformats.org/drawingml/2006/table">
            <a:tbl>
              <a:tblPr rtl="1"/>
              <a:tblGrid>
                <a:gridCol w="2884585"/>
                <a:gridCol w="907640"/>
                <a:gridCol w="891226"/>
                <a:gridCol w="917487"/>
                <a:gridCol w="780811"/>
                <a:gridCol w="1147808"/>
                <a:gridCol w="776242"/>
              </a:tblGrid>
              <a:tr h="228600">
                <a:tc>
                  <a:txBody>
                    <a:bodyPr/>
                    <a:lstStyle/>
                    <a:p>
                      <a:pPr marL="0" marR="0" algn="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סוכנות</a:t>
                      </a: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984">
                <a:tc>
                  <a:txBody>
                    <a:bodyPr/>
                    <a:lstStyle/>
                    <a:p>
                      <a:pPr marL="0" marR="0" algn="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Arial Unicode MS" pitchFamily="34" charset="-128"/>
                          <a:cs typeface="Arial" pitchFamily="34" charset="0"/>
                        </a:rPr>
                        <a:t>CDR</a:t>
                      </a:r>
                      <a:endParaRPr lang="en-US" sz="1600" baseline="0" noProof="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Arial Unicode MS" pitchFamily="34" charset="-128"/>
                          <a:cs typeface="Arial" pitchFamily="34" charset="0"/>
                        </a:rPr>
                        <a:t>EF</a:t>
                      </a:r>
                      <a:endParaRPr lang="en-US" sz="1600" baseline="0" noProof="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Arial Unicode MS" pitchFamily="34" charset="-128"/>
                          <a:cs typeface="Arial" pitchFamily="34" charset="0"/>
                        </a:rPr>
                        <a:t>MHA</a:t>
                      </a:r>
                      <a:endParaRPr lang="en-US" sz="1600" baseline="0" noProof="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Arial Unicode MS" pitchFamily="34" charset="-128"/>
                          <a:cs typeface="Arial" pitchFamily="34" charset="0"/>
                        </a:rPr>
                        <a:t>MS</a:t>
                      </a:r>
                      <a:endParaRPr lang="en-US" sz="1600" baseline="0" noProof="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Arial Unicode MS" pitchFamily="34" charset="-128"/>
                          <a:cs typeface="Arial" pitchFamily="34" charset="0"/>
                        </a:rPr>
                        <a:t>CENTRAL</a:t>
                      </a:r>
                      <a:endParaRPr lang="en-US" sz="1600" baseline="0" noProof="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dirty="0">
                          <a:latin typeface="Arial" pitchFamily="34" charset="0"/>
                          <a:ea typeface="Arial Unicode MS" pitchFamily="34" charset="-128"/>
                          <a:cs typeface="Arial" pitchFamily="34" charset="0"/>
                        </a:rPr>
                        <a:t>סה"כ</a:t>
                      </a: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מספר המשתתפים</a:t>
                      </a: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rtl="1">
                        <a:lnSpc>
                          <a:spcPct val="115000"/>
                        </a:lnSpc>
                        <a:spcBef>
                          <a:spcPts val="0"/>
                        </a:spcBef>
                        <a:spcAft>
                          <a:spcPts val="0"/>
                        </a:spcAft>
                      </a:pPr>
                      <a:r>
                        <a:rPr lang="he" sz="1600" b="1" i="0" u="none" baseline="0" dirty="0">
                          <a:latin typeface="Arial" pitchFamily="34" charset="0"/>
                          <a:ea typeface="Arial Unicode MS" pitchFamily="34" charset="-128"/>
                          <a:cs typeface="Arial" pitchFamily="34" charset="0"/>
                        </a:rPr>
                        <a:t>גיל בעת הקבלה </a:t>
                      </a:r>
                      <a:r>
                        <a:rPr lang="he" sz="1300" b="1" i="0" u="none" baseline="0" dirty="0">
                          <a:solidFill>
                            <a:srgbClr val="FF0000"/>
                          </a:solidFill>
                          <a:latin typeface="Arial" pitchFamily="34" charset="0"/>
                          <a:ea typeface="Arial Unicode MS" pitchFamily="34" charset="-128"/>
                          <a:cs typeface="Arial" pitchFamily="34" charset="0"/>
                        </a:rPr>
                        <a:t>(הפוך לאחוזים)</a:t>
                      </a:r>
                      <a:endParaRPr lang="he" sz="1300" baseline="0" dirty="0">
                        <a:solidFill>
                          <a:srgbClr val="FF0000"/>
                        </a:solidFill>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17 ופחות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65 ויותר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rtl="1">
                        <a:lnSpc>
                          <a:spcPct val="115000"/>
                        </a:lnSpc>
                        <a:spcBef>
                          <a:spcPts val="0"/>
                        </a:spcBef>
                        <a:spcAft>
                          <a:spcPts val="0"/>
                        </a:spcAft>
                      </a:pPr>
                      <a:r>
                        <a:rPr lang="he" sz="1600" b="1" i="0" u="none" baseline="0" dirty="0">
                          <a:latin typeface="Arial" pitchFamily="34" charset="0"/>
                          <a:ea typeface="Arial Unicode MS" pitchFamily="34" charset="-128"/>
                          <a:cs typeface="Arial" pitchFamily="34" charset="0"/>
                        </a:rPr>
                        <a:t>מוגבלות עיקרית </a:t>
                      </a:r>
                      <a:r>
                        <a:rPr lang="he" sz="1600" b="1" i="0" u="none" baseline="0" dirty="0">
                          <a:solidFill>
                            <a:srgbClr val="FF0000"/>
                          </a:solidFill>
                          <a:latin typeface="Arial" pitchFamily="34" charset="0"/>
                          <a:ea typeface="Arial Unicode MS" pitchFamily="34" charset="-128"/>
                          <a:cs typeface="Arial" pitchFamily="34" charset="0"/>
                        </a:rPr>
                        <a:t>(%)</a:t>
                      </a:r>
                      <a:endParaRPr lang="he" sz="1600" baseline="0" dirty="0">
                        <a:solidFill>
                          <a:srgbClr val="FF0000"/>
                        </a:solidFill>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נוירולוגית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התפתחותית/קוגניטיבית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גופנית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976">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מחלה כרונית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נפשית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תחושתית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rtl="1">
                        <a:lnSpc>
                          <a:spcPct val="115000"/>
                        </a:lnSpc>
                        <a:spcBef>
                          <a:spcPts val="0"/>
                        </a:spcBef>
                        <a:spcAft>
                          <a:spcPts val="0"/>
                        </a:spcAft>
                      </a:pPr>
                      <a:r>
                        <a:rPr lang="he" sz="1600" b="0" i="0" u="none" baseline="0" dirty="0">
                          <a:latin typeface="Arial" pitchFamily="34" charset="0"/>
                          <a:ea typeface="Arial Unicode MS" pitchFamily="34" charset="-128"/>
                          <a:cs typeface="Arial" pitchFamily="34" charset="0"/>
                        </a:rPr>
                        <a:t>אחר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Arial Unicode MS" pitchFamily="34" charset="-128"/>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Slide Number Placeholder 7"/>
          <p:cNvSpPr txBox="1">
            <a:spLocks/>
          </p:cNvSpPr>
          <p:nvPr/>
        </p:nvSpPr>
        <p:spPr>
          <a:xfrm>
            <a:off x="6467475" y="6356350"/>
            <a:ext cx="1981200" cy="365760"/>
          </a:xfrm>
          <a:prstGeom prst="rect">
            <a:avLst/>
          </a:prstGeom>
        </p:spPr>
        <p:txBody>
          <a:bodyPr vert="horz"/>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 sz="1400" b="0" i="0" u="none" strike="noStrike" kern="1200" cap="none" spc="0" normalizeH="0" baseline="0">
                <a:ln>
                  <a:noFill/>
                </a:ln>
                <a:solidFill>
                  <a:schemeClr val="tx2"/>
                </a:solidFill>
                <a:effectLst/>
                <a:uLnTx/>
                <a:uFillTx/>
                <a:latin typeface="Arial" pitchFamily="34" charset="0"/>
                <a:cs typeface="Arial" pitchFamily="34" charset="0"/>
              </a:rPr>
              <a:t>13</a:t>
            </a:r>
            <a:endParaRPr kumimoji="0" lang="he" sz="1400" b="0" i="0" u="none" strike="noStrike" kern="1200" cap="none" spc="0" normalizeH="0" baseline="0" noProof="0" dirty="0">
              <a:ln>
                <a:noFill/>
              </a:ln>
              <a:solidFill>
                <a:schemeClr val="tx2"/>
              </a:solidFill>
              <a:effectLst/>
              <a:uLnTx/>
              <a:uFillTx/>
              <a:latin typeface="Arial" pitchFamily="34" charset="0"/>
              <a:cs typeface="Arial" pitchFamily="34" charset="0"/>
            </a:endParaRPr>
          </a:p>
        </p:txBody>
      </p:sp>
      <p:sp>
        <p:nvSpPr>
          <p:cNvPr id="7" name="Title 1"/>
          <p:cNvSpPr>
            <a:spLocks noGrp="1"/>
          </p:cNvSpPr>
          <p:nvPr>
            <p:ph type="title"/>
          </p:nvPr>
        </p:nvSpPr>
        <p:spPr>
          <a:xfrm>
            <a:off x="457200" y="152400"/>
            <a:ext cx="8229600" cy="990600"/>
          </a:xfrm>
        </p:spPr>
        <p:txBody>
          <a:bodyPr>
            <a:normAutofit/>
          </a:bodyPr>
          <a:lstStyle/>
          <a:p>
            <a:pPr algn="r" rtl="1"/>
            <a:r>
              <a:rPr lang="he-IL" b="1" smtClean="0">
                <a:latin typeface="Arial" pitchFamily="34" charset="0"/>
                <a:cs typeface="Arial" pitchFamily="34" charset="0"/>
              </a:rPr>
              <a:t>דוגמה לסקירת רשומות</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81000" y="1219200"/>
          <a:ext cx="8305799" cy="5096256"/>
        </p:xfrm>
        <a:graphic>
          <a:graphicData uri="http://schemas.openxmlformats.org/drawingml/2006/table">
            <a:tbl>
              <a:tblPr rtl="1"/>
              <a:tblGrid>
                <a:gridCol w="2884585"/>
                <a:gridCol w="907640"/>
                <a:gridCol w="891226"/>
                <a:gridCol w="917487"/>
                <a:gridCol w="783660"/>
                <a:gridCol w="1144959"/>
                <a:gridCol w="776242"/>
              </a:tblGrid>
              <a:tr h="304800">
                <a:tc>
                  <a:txBody>
                    <a:bodyPr/>
                    <a:lstStyle/>
                    <a:p>
                      <a:pPr marL="0" marR="0" algn="r" rtl="1">
                        <a:lnSpc>
                          <a:spcPct val="115000"/>
                        </a:lnSpc>
                        <a:spcBef>
                          <a:spcPts val="0"/>
                        </a:spcBef>
                        <a:spcAft>
                          <a:spcPts val="0"/>
                        </a:spcAft>
                      </a:pPr>
                      <a:endParaRPr lang="he" sz="1600" baseline="0" dirty="0">
                        <a:latin typeface="Arial" pitchFamily="34" charset="0"/>
                        <a:ea typeface="Calibri"/>
                        <a:cs typeface="Arial" pitchFamily="34"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סוכנות</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rtl="1">
                        <a:lnSpc>
                          <a:spcPct val="115000"/>
                        </a:lnSpc>
                        <a:spcBef>
                          <a:spcPts val="0"/>
                        </a:spcBef>
                        <a:spcAft>
                          <a:spcPts val="0"/>
                        </a:spcAft>
                      </a:pPr>
                      <a:endParaRPr lang="he"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r" rtl="1">
                        <a:lnSpc>
                          <a:spcPct val="115000"/>
                        </a:lnSpc>
                        <a:spcBef>
                          <a:spcPts val="0"/>
                        </a:spcBef>
                        <a:spcAft>
                          <a:spcPts val="0"/>
                        </a:spcAft>
                      </a:pPr>
                      <a:endParaRPr lang="he" sz="1600" baseline="0" dirty="0">
                        <a:latin typeface="Arial" pitchFamily="34" charset="0"/>
                        <a:ea typeface="Calibri"/>
                        <a:cs typeface="Arial" pitchFamily="34"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Calibri"/>
                          <a:cs typeface="Arial" pitchFamily="34" charset="0"/>
                        </a:rPr>
                        <a:t>CDR</a:t>
                      </a:r>
                      <a:endParaRPr lang="en-US" sz="1600" baseline="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Calibri"/>
                          <a:cs typeface="Arial" pitchFamily="34" charset="0"/>
                        </a:rPr>
                        <a:t>EF</a:t>
                      </a:r>
                      <a:endParaRPr lang="en-US" sz="1600" baseline="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Calibri"/>
                          <a:cs typeface="Arial" pitchFamily="34" charset="0"/>
                        </a:rPr>
                        <a:t>MHA</a:t>
                      </a:r>
                      <a:endParaRPr lang="en-US" sz="1600" baseline="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Calibri"/>
                          <a:cs typeface="Arial" pitchFamily="34" charset="0"/>
                        </a:rPr>
                        <a:t>MS</a:t>
                      </a:r>
                      <a:endParaRPr lang="en-US" sz="1600" baseline="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600" b="1" i="0" u="none" baseline="0" noProof="0" smtClean="0">
                          <a:latin typeface="Arial" pitchFamily="34" charset="0"/>
                          <a:ea typeface="Calibri"/>
                          <a:cs typeface="Arial" pitchFamily="34" charset="0"/>
                        </a:rPr>
                        <a:t>CENTRAL</a:t>
                      </a:r>
                      <a:endParaRPr lang="en-US" sz="1600" baseline="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סה"כ</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מספר המשתתפים</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45</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43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157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310</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rtl="1">
                        <a:lnSpc>
                          <a:spcPct val="115000"/>
                        </a:lnSpc>
                        <a:spcBef>
                          <a:spcPts val="0"/>
                        </a:spcBef>
                        <a:spcAft>
                          <a:spcPts val="0"/>
                        </a:spcAft>
                      </a:pPr>
                      <a:r>
                        <a:rPr lang="he" sz="1600" b="1" i="0" u="none" baseline="0">
                          <a:latin typeface="Arial" pitchFamily="34" charset="0"/>
                          <a:ea typeface="Calibri"/>
                          <a:cs typeface="Arial" pitchFamily="34" charset="0"/>
                        </a:rPr>
                        <a:t>גיל בעת הקבלה</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17 ופחות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 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 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7%</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20%</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18%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17%</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40%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28%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30%</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 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23%</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65 ויותר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 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 4%</a:t>
                      </a: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rtl="1">
                        <a:lnSpc>
                          <a:spcPct val="115000"/>
                        </a:lnSpc>
                        <a:spcBef>
                          <a:spcPts val="0"/>
                        </a:spcBef>
                        <a:spcAft>
                          <a:spcPts val="0"/>
                        </a:spcAft>
                      </a:pPr>
                      <a:r>
                        <a:rPr lang="he" sz="1600" b="1" i="0" u="none" baseline="0" dirty="0">
                          <a:latin typeface="Arial" pitchFamily="34" charset="0"/>
                          <a:ea typeface="Calibri"/>
                          <a:cs typeface="Arial" pitchFamily="34" charset="0"/>
                        </a:rPr>
                        <a:t>מוגבלות עיקרית</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נוירולוגית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60%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98%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27%</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התפתחותית/קוגניטיבית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78%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43%</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גופנית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2%</a:t>
                      </a:r>
                      <a:endParaRPr lang="he" sz="1600" baseline="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מחלה כרונית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1%</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נפשית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97%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11%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19%</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תחושתית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a:latin typeface="Arial" pitchFamily="34" charset="0"/>
                          <a:ea typeface="Calibri"/>
                          <a:cs typeface="Arial" pitchFamily="34" charset="0"/>
                        </a:rPr>
                        <a:t>1%</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rtl="1">
                        <a:lnSpc>
                          <a:spcPct val="115000"/>
                        </a:lnSpc>
                        <a:spcBef>
                          <a:spcPts val="0"/>
                        </a:spcBef>
                        <a:spcAft>
                          <a:spcPts val="0"/>
                        </a:spcAft>
                      </a:pPr>
                      <a:r>
                        <a:rPr lang="he" sz="1600" b="0" i="0" u="none" baseline="0">
                          <a:latin typeface="Arial" pitchFamily="34" charset="0"/>
                          <a:ea typeface="Calibri"/>
                          <a:cs typeface="Arial" pitchFamily="34" charset="0"/>
                        </a:rPr>
                        <a:t>אחר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0" i="0" u="none" baseline="0" dirty="0">
                          <a:latin typeface="Arial" pitchFamily="34" charset="0"/>
                          <a:ea typeface="Calibri"/>
                          <a:cs typeface="Arial" pitchFamily="34" charset="0"/>
                        </a:rPr>
                        <a:t>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600" b="1" i="0" u="none" baseline="0" dirty="0">
                          <a:latin typeface="Arial" pitchFamily="34" charset="0"/>
                          <a:ea typeface="Calibri"/>
                          <a:cs typeface="Arial" pitchFamily="34" charset="0"/>
                        </a:rPr>
                        <a:t>6%</a:t>
                      </a:r>
                      <a:endParaRPr lang="he" sz="1600" baseline="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14</a:t>
            </a:r>
            <a:endParaRPr lang="he" dirty="0">
              <a:latin typeface="Arial" pitchFamily="34" charset="0"/>
              <a:cs typeface="Arial" pitchFamily="34" charset="0"/>
            </a:endParaRPr>
          </a:p>
        </p:txBody>
      </p:sp>
      <p:sp>
        <p:nvSpPr>
          <p:cNvPr id="7" name="Title 1"/>
          <p:cNvSpPr>
            <a:spLocks noGrp="1"/>
          </p:cNvSpPr>
          <p:nvPr>
            <p:ph type="title"/>
          </p:nvPr>
        </p:nvSpPr>
        <p:spPr>
          <a:xfrm>
            <a:off x="457200" y="152400"/>
            <a:ext cx="8229600" cy="990600"/>
          </a:xfrm>
        </p:spPr>
        <p:txBody>
          <a:bodyPr>
            <a:normAutofit/>
          </a:bodyPr>
          <a:lstStyle/>
          <a:p>
            <a:pPr algn="r" rtl="1"/>
            <a:r>
              <a:rPr lang="he-IL" b="1" smtClean="0">
                <a:latin typeface="Arial" pitchFamily="34" charset="0"/>
                <a:cs typeface="Arial" pitchFamily="34" charset="0"/>
              </a:rPr>
              <a:t>דוגמה לסקירת רשומות תיאורית</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468291" y="6356350"/>
            <a:ext cx="1981200" cy="365760"/>
          </a:xfrm>
        </p:spPr>
        <p:txBody>
          <a:bodyPr/>
          <a:lstStyle/>
          <a:p>
            <a:pPr algn="r" rtl="1"/>
            <a:fld id="{277B421F-50D6-4E9C-BC22-10FDB9ADCD79}" type="slidenum">
              <a:rPr lang="he-IL" smtClean="0">
                <a:latin typeface="Arial" pitchFamily="34" charset="0"/>
                <a:cs typeface="Arial" pitchFamily="34" charset="0"/>
              </a:rPr>
              <a:pPr algn="r" rtl="1"/>
              <a:t>2</a:t>
            </a:fld>
            <a:endParaRPr lang="he-IL">
              <a:latin typeface="Arial" pitchFamily="34" charset="0"/>
              <a:cs typeface="Arial" pitchFamily="34" charset="0"/>
            </a:endParaRPr>
          </a:p>
        </p:txBody>
      </p:sp>
      <p:sp>
        <p:nvSpPr>
          <p:cNvPr id="3" name="Rectangle 4"/>
          <p:cNvSpPr txBox="1">
            <a:spLocks noChangeArrowheads="1"/>
          </p:cNvSpPr>
          <p:nvPr/>
        </p:nvSpPr>
        <p:spPr>
          <a:xfrm>
            <a:off x="381000" y="381000"/>
            <a:ext cx="8382000" cy="5181600"/>
          </a:xfrm>
          <a:prstGeom prst="rect">
            <a:avLst/>
          </a:prstGeom>
        </p:spPr>
        <p:txBody>
          <a:bodyPr>
            <a:normAutofit fontScale="97500" lnSpcReduction="10000"/>
          </a:bodyPr>
          <a:lstStyle/>
          <a:p>
            <a:pPr lvl="0" algn="r" rtl="1">
              <a:spcBef>
                <a:spcPct val="0"/>
              </a:spcBef>
              <a:defRPr/>
            </a:pPr>
            <a:r>
              <a:rPr kumimoji="0" lang="he-IL" sz="1600" b="1" i="0" u="none" strike="noStrike" kern="1200" cap="none" spc="0" normalizeH="0" baseline="0" smtClean="0">
                <a:ln>
                  <a:noFill/>
                </a:ln>
                <a:solidFill>
                  <a:schemeClr val="tx2"/>
                </a:solidFill>
                <a:effectLst/>
                <a:uLnTx/>
                <a:uFillTx/>
                <a:latin typeface="Arial" pitchFamily="34" charset="0"/>
                <a:ea typeface="+mj-ea"/>
                <a:cs typeface="Arial" pitchFamily="34" charset="0"/>
              </a:rPr>
              <a:t>כיצד להשתמש בשקפי הפאואר פוינט של </a:t>
            </a:r>
            <a:r>
              <a:rPr kumimoji="0" lang="he-IL" sz="1600" b="1" i="1" u="none" strike="noStrike" kern="1200" cap="none" spc="0" normalizeH="0" baseline="0" smtClean="0">
                <a:ln>
                  <a:noFill/>
                </a:ln>
                <a:solidFill>
                  <a:schemeClr val="tx2"/>
                </a:solidFill>
                <a:effectLst/>
                <a:uLnTx/>
                <a:uFillTx/>
                <a:latin typeface="Arial" pitchFamily="34" charset="0"/>
                <a:ea typeface="+mj-ea"/>
                <a:cs typeface="Arial" pitchFamily="34" charset="0"/>
              </a:rPr>
              <a:t>יסודות ההערכה למנהלי תכניות</a:t>
            </a:r>
            <a:r>
              <a:rPr kumimoji="0" lang="he-IL" sz="1600" b="1" i="0" u="none" strike="noStrike" kern="1200" cap="none" spc="0" normalizeH="0" baseline="0" smtClean="0">
                <a:ln>
                  <a:noFill/>
                </a:ln>
                <a:solidFill>
                  <a:schemeClr val="tx2"/>
                </a:solidFill>
                <a:effectLst/>
                <a:uLnTx/>
                <a:uFillTx/>
                <a:latin typeface="Arial" pitchFamily="34" charset="0"/>
                <a:ea typeface="+mj-ea"/>
                <a:cs typeface="Arial" pitchFamily="34" charset="0"/>
              </a:rPr>
              <a:t> של קרן ברונר</a:t>
            </a:r>
            <a:br>
              <a:rPr kumimoji="0" lang="he-IL" sz="1600" b="1" i="0" u="none" strike="noStrike" kern="1200" cap="none" spc="0" normalizeH="0" baseline="0" smtClean="0">
                <a:ln>
                  <a:noFill/>
                </a:ln>
                <a:solidFill>
                  <a:schemeClr val="tx2"/>
                </a:solidFill>
                <a:effectLst/>
                <a:uLnTx/>
                <a:uFillTx/>
                <a:latin typeface="Arial" pitchFamily="34" charset="0"/>
                <a:ea typeface="+mj-ea"/>
                <a:cs typeface="Arial" pitchFamily="34" charset="0"/>
              </a:rPr>
            </a:b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השקפים של </a:t>
            </a:r>
            <a:r>
              <a:rPr kumimoji="0" lang="he-IL" sz="1400" b="0" i="1" u="none" strike="noStrike" kern="1200" cap="none" spc="0" normalizeH="0" baseline="0" smtClean="0">
                <a:ln>
                  <a:noFill/>
                </a:ln>
                <a:solidFill>
                  <a:schemeClr val="tx2"/>
                </a:solidFill>
                <a:effectLst/>
                <a:uLnTx/>
                <a:uFillTx/>
                <a:latin typeface="Arial" pitchFamily="34" charset="0"/>
                <a:ea typeface="+mj-ea"/>
                <a:cs typeface="Arial" pitchFamily="34" charset="0"/>
              </a:rPr>
              <a:t>יסודות ההערכה למנהלי תכניות</a:t>
            </a: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 הוכנו במסגרת הפרויקט המיוחד של קרן ברונר, על-ידי מדריכת ההערכה אניטה בייקר – שירותי הערכה, ומומנו במשותף עם קרן הרטפורד לנתינה ציבורית. הם נבדקו תחילה בארגון אחד </a:t>
            </a:r>
            <a:r>
              <a:rPr lang="he" sz="1400" smtClean="0">
                <a:solidFill>
                  <a:schemeClr val="tx2"/>
                </a:solidFill>
                <a:latin typeface="Arial" pitchFamily="34" charset="0"/>
                <a:cs typeface="Arial" pitchFamily="34" charset="0"/>
              </a:rPr>
              <a:t>ברוצ'סטר ניו יורק (Lifespan) במסגרת פרויקט התמיכה בהערכה </a:t>
            </a:r>
            <a:r>
              <a:rPr lang="en-US" sz="1400" smtClean="0">
                <a:solidFill>
                  <a:schemeClr val="tx2"/>
                </a:solidFill>
                <a:latin typeface="Arial" pitchFamily="34" charset="0"/>
                <a:cs typeface="Arial" pitchFamily="34" charset="0"/>
              </a:rPr>
              <a:t>(Evaluation Support Project 2010) 2010</a:t>
            </a:r>
            <a:r>
              <a:rPr lang="he" sz="1400" smtClean="0">
                <a:solidFill>
                  <a:schemeClr val="tx2"/>
                </a:solidFill>
                <a:latin typeface="Arial" pitchFamily="34" charset="0"/>
                <a:cs typeface="Arial" pitchFamily="34" charset="0"/>
              </a:rPr>
              <a:t>. לאחר</a:t>
            </a: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 מכן הוכנסו שינויים ותיקונים בחומרים ונערכה בדיקה חוזרת שלהם בשלושה ארגונים ללא כוונת רווח במסגרת פרויקט עיגון ההערכה (</a:t>
            </a:r>
            <a:r>
              <a:rPr kumimoji="0" lang="en-US" sz="1400" b="0" i="1" u="none" strike="noStrike" kern="1200" cap="none" spc="0" normalizeH="0" baseline="0" smtClean="0">
                <a:ln>
                  <a:noFill/>
                </a:ln>
                <a:solidFill>
                  <a:schemeClr val="tx2"/>
                </a:solidFill>
                <a:effectLst/>
                <a:uLnTx/>
                <a:uFillTx/>
                <a:latin typeface="Arial" pitchFamily="34" charset="0"/>
                <a:ea typeface="+mj-ea"/>
                <a:cs typeface="Arial" pitchFamily="34" charset="0"/>
              </a:rPr>
              <a:t>Anchoring Evaluation</a:t>
            </a:r>
            <a:r>
              <a:rPr kumimoji="0" lang="he-IL" sz="1400" b="0" i="1" u="none" strike="noStrike" kern="1200" cap="none" spc="0" normalizeH="0" baseline="0" smtClean="0">
                <a:ln>
                  <a:noFill/>
                </a:ln>
                <a:solidFill>
                  <a:schemeClr val="tx2"/>
                </a:solidFill>
                <a:effectLst/>
                <a:uLnTx/>
                <a:uFillTx/>
                <a:latin typeface="Arial" pitchFamily="34" charset="0"/>
                <a:ea typeface="+mj-ea"/>
                <a:cs typeface="Arial" pitchFamily="34" charset="0"/>
              </a:rPr>
              <a:t>) ב-</a:t>
            </a: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2012-2011. שקפים אלה, המיועדים לשימוש בארגונים שכבר השתתפו בהכשרה מקיפה בהערכה, כוללים מידע חשוב בסיסי על תכנון הערכה, איסוף נתונים וניתוח בשלוש מצגות שונות. חשוב שנושאי משרה בארגונים או אנשי מקצוע בתחום ההערכה העובדים עם מנהלי ארגונים ללא כוונת רווח יבחנו את השקפים, ישנו את הסדר שלהם ויוסיפו/ישמיטו תוכן בהתאם לצורכי ההערכה</a:t>
            </a:r>
            <a:b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b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
            </a:r>
            <a:b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br>
            <a:r>
              <a:rPr kumimoji="0" lang="he-IL" sz="1400" b="1" i="0" u="none" strike="noStrike" kern="1200" cap="none" spc="0" normalizeH="0" baseline="0" smtClean="0">
                <a:ln>
                  <a:noFill/>
                </a:ln>
                <a:solidFill>
                  <a:schemeClr val="tx2"/>
                </a:solidFill>
                <a:effectLst/>
                <a:uLnTx/>
                <a:uFillTx/>
                <a:latin typeface="Arial" pitchFamily="34" charset="0"/>
                <a:ea typeface="+mj-ea"/>
                <a:cs typeface="Arial" pitchFamily="34" charset="0"/>
              </a:rPr>
              <a:t>חומרים נוספים</a:t>
            </a: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
            </a:r>
            <a:b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b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להשלמת שקפים אלה יש גם סדרי יום לדוגמה, חומרים לתמיכה בפעילויות ותמסירים אחרים. </a:t>
            </a:r>
            <a:r>
              <a:rPr lang="he-IL" sz="1400" b="0" i="0" u="none" baseline="0" smtClean="0">
                <a:solidFill>
                  <a:schemeClr val="tx2"/>
                </a:solidFill>
                <a:latin typeface="Arial" pitchFamily="34" charset="0"/>
                <a:ea typeface="+mj-ea"/>
                <a:cs typeface="Arial" pitchFamily="34" charset="0"/>
              </a:rPr>
              <a:t>יש שקפי "סימון" שיש בהם רק תמונה של היעד עם חץ במרכז לוח המטרה המציין את המקומות שבהם אפשר לבצע את הפעילויות. תוכל לשנות את מיקומם של שקפים אלה או לוותר על השימוש בהם בהתאם לסדר היום המתוכנן.</a:t>
            </a:r>
            <a:r>
              <a:rPr lang="he" sz="1400" smtClean="0">
                <a:solidFill>
                  <a:schemeClr val="tx2"/>
                </a:solidFill>
                <a:latin typeface="Arial" pitchFamily="34" charset="0"/>
                <a:cs typeface="Arial" pitchFamily="34" charset="0"/>
              </a:rPr>
              <a:t> גרסאות אחרות, מפורטות יותר של חומרי "יסודות ההערכה" נמצאות גם ב"</a:t>
            </a:r>
            <a:r>
              <a:rPr lang="he" sz="1400" i="1" smtClean="0">
                <a:solidFill>
                  <a:schemeClr val="tx2"/>
                </a:solidFill>
                <a:latin typeface="Arial" pitchFamily="34" charset="0"/>
                <a:cs typeface="Arial" pitchFamily="34" charset="0"/>
              </a:rPr>
              <a:t>יסודות בהערכה משתפת: מדריך מעודכן לארגונים ללא כוונת רווח ולשותפיהם להערכ</a:t>
            </a:r>
            <a:r>
              <a:rPr lang="he-IL" sz="1400" i="1" smtClean="0">
                <a:solidFill>
                  <a:schemeClr val="tx2"/>
                </a:solidFill>
                <a:latin typeface="Arial" pitchFamily="34" charset="0"/>
                <a:cs typeface="Arial" pitchFamily="34" charset="0"/>
              </a:rPr>
              <a:t>ה" (</a:t>
            </a:r>
            <a:r>
              <a:rPr lang="en-US" sz="1400" i="1" smtClean="0">
                <a:solidFill>
                  <a:schemeClr val="tx2"/>
                </a:solidFill>
                <a:latin typeface="Arial" pitchFamily="34" charset="0"/>
                <a:cs typeface="Arial" pitchFamily="34" charset="0"/>
              </a:rPr>
              <a:t>Participatory Evaluation Essentials: An Updated Guide for Nonprofit Organizations and Their Evaluation Partners </a:t>
            </a:r>
            <a:r>
              <a:rPr lang="he-IL" sz="1400" i="1" smtClean="0">
                <a:solidFill>
                  <a:schemeClr val="tx2"/>
                </a:solidFill>
                <a:latin typeface="Arial" pitchFamily="34" charset="0"/>
                <a:cs typeface="Arial" pitchFamily="34" charset="0"/>
              </a:rPr>
              <a:t>) </a:t>
            </a:r>
            <a:r>
              <a:rPr lang="he" sz="1400" smtClean="0">
                <a:solidFill>
                  <a:schemeClr val="tx2"/>
                </a:solidFill>
                <a:latin typeface="Arial" pitchFamily="34" charset="0"/>
                <a:cs typeface="Arial" pitchFamily="34" charset="0"/>
              </a:rPr>
              <a:t>ומצגת השקפים הנלווית הנחלקת ל-6 מפגשים. חומרים אלה נמצאים גם באתרי האינטרנט של קרן ברונר ושל "שירותי הערכה" ואפשר להורידם ללא תשלום.</a:t>
            </a: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 </a:t>
            </a:r>
          </a:p>
          <a:p>
            <a:pPr marL="0" marR="0" lvl="0" indent="0" algn="r" defTabSz="914400" rtl="1" eaLnBrk="1" fontAlgn="auto" latinLnBrk="0" hangingPunct="1">
              <a:lnSpc>
                <a:spcPct val="100000"/>
              </a:lnSpc>
              <a:spcBef>
                <a:spcPct val="0"/>
              </a:spcBef>
              <a:spcAft>
                <a:spcPts val="0"/>
              </a:spcAft>
              <a:buClrTx/>
              <a:buSzTx/>
              <a:buFontTx/>
              <a:buNone/>
              <a:tabLst/>
              <a:defRPr/>
            </a:pPr>
            <a:endParaRPr lang="he-IL" sz="1400" baseline="0" smtClean="0">
              <a:solidFill>
                <a:schemeClr val="tx2"/>
              </a:solidFill>
              <a:latin typeface="Arial" pitchFamily="34" charset="0"/>
              <a:ea typeface="+mj-ea"/>
              <a:cs typeface="Arial"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r>
              <a:rPr kumimoji="0" lang="he-IL" sz="1400" b="0" i="0" u="none" strike="noStrike" kern="1200" cap="none" spc="0" normalizeH="0" baseline="0" smtClean="0">
                <a:ln>
                  <a:noFill/>
                </a:ln>
                <a:solidFill>
                  <a:schemeClr val="tx2"/>
                </a:solidFill>
                <a:effectLst/>
                <a:uLnTx/>
                <a:uFillTx/>
                <a:latin typeface="Arial" pitchFamily="34" charset="0"/>
                <a:ea typeface="+mj-ea"/>
                <a:cs typeface="Arial" pitchFamily="34" charset="0"/>
              </a:rPr>
              <a:t>בין אם אתה מנהיג ארגון או איש מקצוע בתחום ההערכה המסייע לצוות העובדים של ארגון ללא כוונת רווח, אנו מקווים שהחומרים המובאים כאן יתמכו בפעולותיך.</a:t>
            </a:r>
          </a:p>
          <a:p>
            <a:pPr algn="r" rtl="1">
              <a:spcBef>
                <a:spcPct val="0"/>
              </a:spcBef>
              <a:defRPr/>
            </a:pPr>
            <a:endParaRPr lang="he-IL" sz="1400" b="1" smtClean="0">
              <a:solidFill>
                <a:schemeClr val="tx2"/>
              </a:solidFill>
              <a:latin typeface="Arial" pitchFamily="34" charset="0"/>
              <a:cs typeface="Arial" pitchFamily="34" charset="0"/>
            </a:endParaRPr>
          </a:p>
          <a:p>
            <a:pPr algn="r" rtl="1">
              <a:spcBef>
                <a:spcPct val="0"/>
              </a:spcBef>
              <a:defRPr/>
            </a:pPr>
            <a:r>
              <a:rPr lang="he-IL" sz="1400" b="1" i="0" u="none" baseline="0" smtClean="0">
                <a:solidFill>
                  <a:schemeClr val="tx2"/>
                </a:solidFill>
                <a:latin typeface="Arial" pitchFamily="34" charset="0"/>
                <a:cs typeface="Arial" pitchFamily="34" charset="0"/>
              </a:rPr>
              <a:t>לאחר שתסיים את השימוש בסדרת </a:t>
            </a:r>
            <a:r>
              <a:rPr lang="he-IL" sz="1400" b="1" i="1" u="none" baseline="0" smtClean="0">
                <a:solidFill>
                  <a:schemeClr val="tx2"/>
                </a:solidFill>
                <a:latin typeface="Arial" pitchFamily="34" charset="0"/>
                <a:cs typeface="Arial" pitchFamily="34" charset="0"/>
              </a:rPr>
              <a:t>יסודות בהערכה למנהלי תכניות</a:t>
            </a:r>
            <a:r>
              <a:rPr lang="he-IL" sz="1400" b="1" i="0" u="none" baseline="0" smtClean="0">
                <a:solidFill>
                  <a:schemeClr val="tx2"/>
                </a:solidFill>
                <a:latin typeface="Arial" pitchFamily="34" charset="0"/>
                <a:cs typeface="Arial" pitchFamily="34" charset="0"/>
              </a:rPr>
              <a:t> בקש מהמשתתפים בהכשרה לענות על שאלות הסקר שלנו. </a:t>
            </a:r>
            <a:r>
              <a:rPr lang="en-US" sz="1400" b="1" i="0" u="none" baseline="0" smtClean="0">
                <a:solidFill>
                  <a:schemeClr val="tx2"/>
                </a:solidFill>
                <a:latin typeface="Arial" pitchFamily="34" charset="0"/>
                <a:cs typeface="Arial" pitchFamily="34" charset="0"/>
                <a:hlinkClick r:id="rId3"/>
              </a:rPr>
              <a:t>https://www.surveymonkey.com/s/EvalAnchoringSurvey</a:t>
            </a:r>
            <a:endParaRPr lang="en-US" sz="1400" b="1" smtClean="0">
              <a:solidFill>
                <a:schemeClr val="tx2"/>
              </a:solidFill>
              <a:latin typeface="Arial" pitchFamily="34" charset="0"/>
              <a:cs typeface="Arial"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kumimoji="0" lang="he-IL" sz="4300" b="0" i="0" u="none" strike="noStrike" kern="1200" cap="none" spc="0" normalizeH="0" baseline="0">
              <a:ln>
                <a:noFill/>
              </a:ln>
              <a:solidFill>
                <a:schemeClr val="tx2"/>
              </a:solidFill>
              <a:effectLst/>
              <a:uLnTx/>
              <a:uFillTx/>
              <a:latin typeface="Arial" pitchFamily="34" charset="0"/>
              <a:ea typeface="+mj-ea"/>
              <a:cs typeface="Arial" pitchFamily="34" charset="0"/>
            </a:endParaRPr>
          </a:p>
        </p:txBody>
      </p:sp>
      <p:grpSp>
        <p:nvGrpSpPr>
          <p:cNvPr id="7" name="קבוצה 6"/>
          <p:cNvGrpSpPr/>
          <p:nvPr/>
        </p:nvGrpSpPr>
        <p:grpSpPr>
          <a:xfrm>
            <a:off x="3771900" y="5962650"/>
            <a:ext cx="1600200" cy="454699"/>
            <a:chOff x="3048000" y="6072188"/>
            <a:chExt cx="1600200" cy="454699"/>
          </a:xfrm>
        </p:grpSpPr>
        <p:sp>
          <p:nvSpPr>
            <p:cNvPr id="8" name="Text Box 6"/>
            <p:cNvSpPr txBox="1">
              <a:spLocks noChangeArrowheads="1"/>
            </p:cNvSpPr>
            <p:nvPr/>
          </p:nvSpPr>
          <p:spPr bwMode="auto">
            <a:xfrm>
              <a:off x="3048000" y="6096000"/>
              <a:ext cx="1143000" cy="430887"/>
            </a:xfrm>
            <a:prstGeom prst="rect">
              <a:avLst/>
            </a:prstGeom>
            <a:noFill/>
            <a:ln w="9525">
              <a:noFill/>
              <a:miter lim="800000"/>
              <a:headEnd/>
              <a:tailEnd/>
            </a:ln>
            <a:effectLst/>
          </p:spPr>
          <p:txBody>
            <a:bodyPr wrap="square">
              <a:spAutoFit/>
            </a:bodyPr>
            <a:lstStyle/>
            <a:p>
              <a:pPr algn="r" rtl="1"/>
              <a:r>
                <a:rPr lang="he" sz="1100" b="1" i="0" u="none" baseline="0">
                  <a:latin typeface="Arial" pitchFamily="34" charset="0"/>
                  <a:cs typeface="Arial" pitchFamily="34" charset="0"/>
                </a:rPr>
                <a:t>קרן ברונר</a:t>
              </a:r>
              <a:endParaRPr lang="he" sz="1100" b="1" dirty="0">
                <a:latin typeface="Arial" pitchFamily="34" charset="0"/>
                <a:cs typeface="Arial" pitchFamily="34" charset="0"/>
              </a:endParaRPr>
            </a:p>
            <a:p>
              <a:pPr algn="r" rtl="1"/>
              <a:r>
                <a:rPr lang="he" sz="1100" b="1" i="0" u="none" baseline="0">
                  <a:latin typeface="Arial" pitchFamily="34" charset="0"/>
                  <a:cs typeface="Arial" pitchFamily="34" charset="0"/>
                </a:rPr>
                <a:t>רוצ'סטר, ניו יורק</a:t>
              </a:r>
            </a:p>
          </p:txBody>
        </p:sp>
        <p:pic>
          <p:nvPicPr>
            <p:cNvPr id="9" name="Picture 7"/>
            <p:cNvPicPr>
              <a:picLocks noChangeAspect="1" noChangeArrowheads="1"/>
            </p:cNvPicPr>
            <p:nvPr/>
          </p:nvPicPr>
          <p:blipFill>
            <a:blip r:embed="rId4" cstate="print"/>
            <a:srcRect/>
            <a:stretch>
              <a:fillRect/>
            </a:stretch>
          </p:blipFill>
          <p:spPr bwMode="auto">
            <a:xfrm>
              <a:off x="4267200" y="6072188"/>
              <a:ext cx="381000" cy="381000"/>
            </a:xfrm>
            <a:prstGeom prst="rect">
              <a:avLst/>
            </a:prstGeom>
            <a:noFill/>
            <a:ln w="9525">
              <a:noFill/>
              <a:miter lim="800000"/>
              <a:headEnd/>
              <a:tailEnd/>
            </a:ln>
          </p:spPr>
        </p:pic>
      </p:grpSp>
      <p:pic>
        <p:nvPicPr>
          <p:cNvPr id="10" name="Picture 5" descr="C:\Users\Anita\AppData\Local\Microsoft\Windows\Temporary Internet Files\Content.IE5\BPPYARPA\MC900441834[1].wmf"/>
          <p:cNvPicPr>
            <a:picLocks noChangeAspect="1" noChangeArrowheads="1"/>
          </p:cNvPicPr>
          <p:nvPr/>
        </p:nvPicPr>
        <p:blipFill>
          <a:blip r:embed="rId5" cstate="print"/>
          <a:srcRect/>
          <a:stretch>
            <a:fillRect/>
          </a:stretch>
        </p:blipFill>
        <p:spPr bwMode="auto">
          <a:xfrm>
            <a:off x="6934200" y="5562600"/>
            <a:ext cx="1828800" cy="12954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a:hlinkClick r:id="" action="ppaction://ole?verb=0"/>
          </p:cNvPr>
          <p:cNvGraphicFramePr>
            <a:graphicFrameLocks/>
          </p:cNvGraphicFramePr>
          <p:nvPr>
            <p:ph idx="1"/>
          </p:nvPr>
        </p:nvGraphicFramePr>
        <p:xfrm>
          <a:off x="746125" y="1397000"/>
          <a:ext cx="7712075" cy="4086225"/>
        </p:xfrm>
        <a:graphic>
          <a:graphicData uri="http://schemas.openxmlformats.org/presentationml/2006/ole">
            <p:oleObj spid="_x0000_s1026" name="Document" r:id="rId4" imgW="9480830" imgH="5022852" progId="Word.Document.8">
              <p:embed/>
            </p:oleObj>
          </a:graphicData>
        </a:graphic>
      </p:graphicFrame>
      <p:sp>
        <p:nvSpPr>
          <p:cNvPr id="8"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15</a:t>
            </a:r>
            <a:endParaRPr lang="he" dirty="0" smtClean="0">
              <a:latin typeface="Arial" pitchFamily="34" charset="0"/>
              <a:cs typeface="Arial" pitchFamily="34" charset="0"/>
            </a:endParaRPr>
          </a:p>
          <a:p>
            <a:endParaRPr lang="he" dirty="0">
              <a:latin typeface="Arial" pitchFamily="34" charset="0"/>
              <a:cs typeface="Arial" pitchFamily="34" charset="0"/>
            </a:endParaRPr>
          </a:p>
        </p:txBody>
      </p:sp>
      <p:sp>
        <p:nvSpPr>
          <p:cNvPr id="7" name="Title 1"/>
          <p:cNvSpPr>
            <a:spLocks noGrp="1"/>
          </p:cNvSpPr>
          <p:nvPr>
            <p:ph type="title"/>
          </p:nvPr>
        </p:nvSpPr>
        <p:spPr>
          <a:xfrm>
            <a:off x="457200" y="152400"/>
            <a:ext cx="8229600" cy="990600"/>
          </a:xfrm>
        </p:spPr>
        <p:txBody>
          <a:bodyPr>
            <a:normAutofit/>
          </a:bodyPr>
          <a:lstStyle/>
          <a:p>
            <a:pPr algn="r" rtl="1"/>
            <a:r>
              <a:rPr lang="he-IL" b="1" smtClean="0">
                <a:latin typeface="Arial" pitchFamily="34" charset="0"/>
                <a:cs typeface="Arial" pitchFamily="34" charset="0"/>
              </a:rPr>
              <a:t>דוגמה לסקירת רשומות הערכתית</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533400" y="2514600"/>
            <a:ext cx="8382000" cy="3429000"/>
          </a:xfrm>
        </p:spPr>
        <p:txBody>
          <a:bodyPr/>
          <a:lstStyle/>
          <a:p>
            <a:pPr marL="1155700" lvl="2" indent="-342900" algn="r" rtl="1" eaLnBrk="1" hangingPunct="1">
              <a:lnSpc>
                <a:spcPct val="90000"/>
              </a:lnSpc>
              <a:buClr>
                <a:srgbClr val="F3C61E"/>
              </a:buClr>
              <a:buFont typeface="Wingdings" charset="2"/>
              <a:buNone/>
            </a:pPr>
            <a:endParaRPr lang="he" sz="1800" smtClean="0">
              <a:latin typeface="Arial" pitchFamily="34" charset="0"/>
              <a:cs typeface="Arial" pitchFamily="34" charset="0"/>
            </a:endParaRPr>
          </a:p>
          <a:p>
            <a:pPr marL="520700" indent="-406400" algn="r" rtl="1" eaLnBrk="1" hangingPunct="1">
              <a:lnSpc>
                <a:spcPct val="90000"/>
              </a:lnSpc>
              <a:spcBef>
                <a:spcPct val="50000"/>
              </a:spcBef>
              <a:buClr>
                <a:schemeClr val="hlink"/>
              </a:buClr>
              <a:buSzPct val="110000"/>
              <a:buFont typeface="Wingdings" charset="2"/>
              <a:buNone/>
            </a:pPr>
            <a:endParaRPr lang="he" sz="2400" smtClean="0">
              <a:latin typeface="Arial" pitchFamily="34" charset="0"/>
              <a:cs typeface="Arial" pitchFamily="34" charset="0"/>
            </a:endParaRPr>
          </a:p>
        </p:txBody>
      </p:sp>
      <p:graphicFrame>
        <p:nvGraphicFramePr>
          <p:cNvPr id="418821" name="Group 5"/>
          <p:cNvGraphicFramePr>
            <a:graphicFrameLocks noGrp="1"/>
          </p:cNvGraphicFramePr>
          <p:nvPr/>
        </p:nvGraphicFramePr>
        <p:xfrm>
          <a:off x="457200" y="1428750"/>
          <a:ext cx="8229600" cy="4500563"/>
        </p:xfrm>
        <a:graphic>
          <a:graphicData uri="http://schemas.openxmlformats.org/drawingml/2006/table">
            <a:tbl>
              <a:tblPr rtl="1"/>
              <a:tblGrid>
                <a:gridCol w="4747846"/>
                <a:gridCol w="3481754"/>
              </a:tblGrid>
              <a:tr h="406866">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1" i="0" u="none" strike="noStrike" cap="none" normalizeH="0" baseline="0" dirty="0">
                          <a:ln>
                            <a:noFill/>
                          </a:ln>
                          <a:solidFill>
                            <a:schemeClr val="tx1"/>
                          </a:solidFill>
                          <a:effectLst/>
                          <a:latin typeface="Arial" pitchFamily="34" charset="0"/>
                          <a:ea typeface="MS PGothic" pitchFamily="34" charset="-128"/>
                          <a:cs typeface="Arial" pitchFamily="34" charset="0"/>
                        </a:rPr>
                        <a:t>נתונים מינהליים קיימים</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1" i="0" u="none" strike="noStrike" cap="none" normalizeH="0" baseline="0" dirty="0">
                          <a:ln>
                            <a:noFill/>
                          </a:ln>
                          <a:solidFill>
                            <a:schemeClr val="tx1"/>
                          </a:solidFill>
                          <a:effectLst/>
                          <a:latin typeface="Arial" pitchFamily="34" charset="0"/>
                          <a:ea typeface="MS PGothic" pitchFamily="34" charset="-128"/>
                          <a:cs typeface="Arial" pitchFamily="34" charset="0"/>
                        </a:rPr>
                        <a:t>נתונים קיימים אחרים</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3697">
                <a:tc>
                  <a:txBody>
                    <a:bodyPr/>
                    <a:lstStyle/>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טופסי קבלה</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רשימות נוכחות</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יומני תכניות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(לדוגמה, תיאורי פעילויות יומיות)</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טופסי הערכה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(לדוגמה, סקרי שביעות רצון לקוחות, בחינות מפגשים) </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תיקים </a:t>
                      </a:r>
                      <a:r>
                        <a:rPr kumimoji="0" lang="he" sz="1800" b="0" i="0" u="none" strike="noStrike" cap="none" normalizeH="0" baseline="0">
                          <a:ln>
                            <a:noFill/>
                          </a:ln>
                          <a:solidFill>
                            <a:schemeClr val="tx1"/>
                          </a:solidFill>
                          <a:effectLst/>
                          <a:latin typeface="Arial" pitchFamily="34" charset="0"/>
                          <a:ea typeface="MS PGothic" pitchFamily="34" charset="-128"/>
                          <a:cs typeface="Arial" pitchFamily="34" charset="0"/>
                        </a:rPr>
                        <a:t>אישיים </a:t>
                      </a:r>
                      <a:r>
                        <a:rPr kumimoji="0" lang="he" sz="1800" b="0" i="0" u="none" strike="noStrike" cap="none" normalizeH="0" baseline="0" smtClean="0">
                          <a:ln>
                            <a:noFill/>
                          </a:ln>
                          <a:solidFill>
                            <a:schemeClr val="tx1"/>
                          </a:solidFill>
                          <a:effectLst/>
                          <a:latin typeface="Arial" pitchFamily="34" charset="0"/>
                          <a:ea typeface="MS PGothic" pitchFamily="34" charset="-128"/>
                          <a:cs typeface="Arial" pitchFamily="34" charset="0"/>
                        </a:rPr>
                        <a:t>(</a:t>
                      </a:r>
                      <a:r>
                        <a:rPr kumimoji="0" lang="en-US" sz="1800" b="0" i="0" u="none" strike="noStrike" cap="none" normalizeH="0" baseline="0" noProof="0" smtClean="0">
                          <a:ln>
                            <a:noFill/>
                          </a:ln>
                          <a:solidFill>
                            <a:schemeClr val="tx1"/>
                          </a:solidFill>
                          <a:effectLst/>
                          <a:latin typeface="Arial" pitchFamily="34" charset="0"/>
                          <a:ea typeface="MS PGothic" pitchFamily="34" charset="-128"/>
                          <a:cs typeface="Arial" pitchFamily="34" charset="0"/>
                        </a:rPr>
                        <a:t>case files</a:t>
                      </a:r>
                      <a:r>
                        <a:rPr kumimoji="0" lang="he" sz="1800" b="0" i="0" u="none" strike="noStrike" cap="none" normalizeH="0" baseline="0" smtClean="0">
                          <a:ln>
                            <a:noFill/>
                          </a:ln>
                          <a:solidFill>
                            <a:schemeClr val="tx1"/>
                          </a:solidFill>
                          <a:effectLst/>
                          <a:latin typeface="Arial" pitchFamily="34" charset="0"/>
                          <a:ea typeface="MS PGothic" pitchFamily="34" charset="-128"/>
                          <a:cs typeface="Arial" pitchFamily="34" charset="0"/>
                        </a:rPr>
                        <a:t>, </a:t>
                      </a:r>
                      <a:r>
                        <a:rPr kumimoji="0" lang="en-US" sz="1800" b="0" i="0" u="none" strike="noStrike" cap="none" normalizeH="0" baseline="0" noProof="0" smtClean="0">
                          <a:ln>
                            <a:noFill/>
                          </a:ln>
                          <a:solidFill>
                            <a:schemeClr val="tx1"/>
                          </a:solidFill>
                          <a:effectLst/>
                          <a:latin typeface="Arial" pitchFamily="34" charset="0"/>
                          <a:ea typeface="MS PGothic" pitchFamily="34" charset="-128"/>
                          <a:cs typeface="Arial" pitchFamily="34" charset="0"/>
                        </a:rPr>
                        <a:t>case management</a:t>
                      </a:r>
                      <a:r>
                        <a:rPr kumimoji="0" lang="he" sz="1800" b="0" i="0" u="none" strike="noStrike" cap="none" normalizeH="0" baseline="0" smtClean="0">
                          <a:ln>
                            <a:noFill/>
                          </a:ln>
                          <a:solidFill>
                            <a:schemeClr val="tx1"/>
                          </a:solidFill>
                          <a:effectLst/>
                          <a:latin typeface="Arial" pitchFamily="34" charset="0"/>
                          <a:ea typeface="MS PGothic" pitchFamily="34" charset="-128"/>
                          <a:cs typeface="Arial" pitchFamily="34" charset="0"/>
                        </a:rPr>
                        <a:t>)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(אלה עשויים לכלול גם </a:t>
                      </a:r>
                      <a:r>
                        <a:rPr kumimoji="0" lang="he" sz="1200" b="0" i="0" u="none" strike="noStrike" cap="none" normalizeH="0" baseline="0">
                          <a:ln>
                            <a:noFill/>
                          </a:ln>
                          <a:solidFill>
                            <a:schemeClr val="tx1"/>
                          </a:solidFill>
                          <a:effectLst/>
                          <a:latin typeface="Arial" pitchFamily="34" charset="0"/>
                          <a:ea typeface="MS PGothic" pitchFamily="34" charset="-128"/>
                          <a:cs typeface="Arial" pitchFamily="34" charset="0"/>
                        </a:rPr>
                        <a:t>נתונים </a:t>
                      </a:r>
                      <a:r>
                        <a:rPr kumimoji="0" lang="he" sz="1200" b="0" i="0" u="none" strike="noStrike" cap="none" normalizeH="0" baseline="0" smtClean="0">
                          <a:ln>
                            <a:noFill/>
                          </a:ln>
                          <a:solidFill>
                            <a:schemeClr val="tx1"/>
                          </a:solidFill>
                          <a:effectLst/>
                          <a:latin typeface="Arial" pitchFamily="34" charset="0"/>
                          <a:ea typeface="MS PGothic" pitchFamily="34" charset="-128"/>
                          <a:cs typeface="Arial" pitchFamily="34" charset="0"/>
                        </a:rPr>
                        <a:t>פנימיים – כגון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התקדמות לקראת מטרות שנקבעו במסגרת התכנית, ונתונים חיצוניים כגון דוחות על הסדרי המגורים, התעסוקה או סטטוס הפוריות של משתתפת). </a:t>
                      </a:r>
                      <a:endParaRPr kumimoji="0" lang="he" sz="1200" b="0"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נתוני יציאה או מעקב </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בחינות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(אלה עשויות לכלול גם </a:t>
                      </a:r>
                      <a:r>
                        <a:rPr kumimoji="0" lang="he" sz="1200" b="0" i="0" u="none" strike="noStrike" cap="none" normalizeH="0" baseline="0">
                          <a:ln>
                            <a:noFill/>
                          </a:ln>
                          <a:solidFill>
                            <a:schemeClr val="tx1"/>
                          </a:solidFill>
                          <a:effectLst/>
                          <a:latin typeface="Arial" pitchFamily="34" charset="0"/>
                          <a:ea typeface="MS PGothic" pitchFamily="34" charset="-128"/>
                          <a:cs typeface="Arial" pitchFamily="34" charset="0"/>
                        </a:rPr>
                        <a:t>נתונים </a:t>
                      </a:r>
                      <a:r>
                        <a:rPr kumimoji="0" lang="he" sz="1200" b="0" i="0" u="none" strike="noStrike" cap="none" normalizeH="0" baseline="0" smtClean="0">
                          <a:ln>
                            <a:noFill/>
                          </a:ln>
                          <a:solidFill>
                            <a:schemeClr val="tx1"/>
                          </a:solidFill>
                          <a:effectLst/>
                          <a:latin typeface="Arial" pitchFamily="34" charset="0"/>
                          <a:ea typeface="MS PGothic" pitchFamily="34" charset="-128"/>
                          <a:cs typeface="Arial" pitchFamily="34" charset="0"/>
                        </a:rPr>
                        <a:t>פנימיים – כגון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מדדים של סך הידע המצטבר בסיומו של מחזור, ונתונים חיצוניים כגון ציוני מבחנים, גיליונות ציונים; ציונים בסולם ציונים התנהגותי; תוצאות בדיקות רפואיות או בדיקות לגילוי שימוש בחומרים ממכרים).</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נתוני מפקד אוכלוסין</a:t>
                      </a:r>
                      <a:r>
                        <a:rPr kumimoji="0" lang="he" sz="2000" b="0" i="0" u="none" strike="noStrike" cap="none" normalizeH="0" baseline="0" dirty="0">
                          <a:ln>
                            <a:noFill/>
                          </a:ln>
                          <a:solidFill>
                            <a:schemeClr val="tx1"/>
                          </a:solidFill>
                          <a:effectLst/>
                          <a:latin typeface="Arial" pitchFamily="34" charset="0"/>
                          <a:ea typeface="MS PGothic" pitchFamily="34" charset="-128"/>
                          <a:cs typeface="Arial" pitchFamily="34" charset="0"/>
                        </a:rPr>
                        <a:t> --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נמצאים באינטרנט, בספריות או שאפשר לקבלם לפי דרישה מחברות שיווק.</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נתונים חיוניים</a:t>
                      </a:r>
                      <a:r>
                        <a:rPr kumimoji="0" lang="he" sz="2000" b="0" i="0" u="none" strike="noStrike" cap="none" normalizeH="0" baseline="0" dirty="0">
                          <a:ln>
                            <a:noFill/>
                          </a:ln>
                          <a:solidFill>
                            <a:schemeClr val="tx1"/>
                          </a:solidFill>
                          <a:effectLst/>
                          <a:latin typeface="Arial" pitchFamily="34" charset="0"/>
                          <a:ea typeface="MS PGothic" pitchFamily="34" charset="-128"/>
                          <a:cs typeface="Arial" pitchFamily="34" charset="0"/>
                        </a:rPr>
                        <a:t> --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גם נתונים אלה נמצאים באינטרנט, בספריות ואפשר לקבלם מלשכות הבריאות המקומיות</a:t>
                      </a:r>
                    </a:p>
                    <a:p>
                      <a:pPr marL="0" marR="0" lvl="0" indent="0" algn="r" defTabSz="914400" rtl="1" eaLnBrk="1" fontAlgn="base" latinLnBrk="0" hangingPunct="1">
                        <a:lnSpc>
                          <a:spcPct val="75000"/>
                        </a:lnSpc>
                        <a:spcBef>
                          <a:spcPct val="0"/>
                        </a:spcBef>
                        <a:spcAft>
                          <a:spcPct val="0"/>
                        </a:spcAft>
                        <a:buClrTx/>
                        <a:buSzPct val="80000"/>
                        <a:buFont typeface="Wingdings 3" pitchFamily="18" charset="2"/>
                        <a:buNone/>
                        <a:tabLst/>
                      </a:pPr>
                      <a:endParaRPr kumimoji="0" lang="he" sz="1800" b="0"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p>
                      <a:pPr marL="0" marR="0" lvl="0" indent="0" algn="r" defTabSz="914400" rtl="1" eaLnBrk="1" fontAlgn="base" latinLnBrk="0" hangingPunct="1">
                        <a:lnSpc>
                          <a:spcPct val="75000"/>
                        </a:lnSpc>
                        <a:spcBef>
                          <a:spcPct val="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נתוני תוצאות לפי נושאים</a:t>
                      </a:r>
                      <a:r>
                        <a:rPr kumimoji="0" lang="he" sz="2000" b="0" i="0" u="none" strike="noStrike" cap="none" normalizeH="0" baseline="0" dirty="0">
                          <a:ln>
                            <a:noFill/>
                          </a:ln>
                          <a:solidFill>
                            <a:schemeClr val="tx1"/>
                          </a:solidFill>
                          <a:effectLst/>
                          <a:latin typeface="Arial" pitchFamily="34" charset="0"/>
                          <a:ea typeface="MS PGothic" pitchFamily="34" charset="-128"/>
                          <a:cs typeface="Arial" pitchFamily="34" charset="0"/>
                        </a:rPr>
                        <a:t> --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לדוגמה, נתונים סטטיסטיים על פשיעה, תוצאות לידות, נתוני מעצר בני נוער</a:t>
                      </a:r>
                      <a:r>
                        <a:rPr kumimoji="0" lang="he" sz="2000" b="0" i="0" u="none" strike="noStrike" cap="none" normalizeH="0" baseline="0" dirty="0">
                          <a:ln>
                            <a:noFill/>
                          </a:ln>
                          <a:solidFill>
                            <a:schemeClr val="tx1"/>
                          </a:solidFill>
                          <a:effectLst/>
                          <a:latin typeface="Arial" pitchFamily="34" charset="0"/>
                          <a:ea typeface="MS PGothic" pitchFamily="34" charset="-128"/>
                          <a:cs typeface="Arial" pitchFamily="34" charset="0"/>
                        </a:rPr>
                        <a:t> </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ספירת ילדים</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 מדדי רווחת ילדים</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נתוני סקרים לאומיים</a:t>
                      </a:r>
                      <a:r>
                        <a:rPr kumimoji="0" lang="he" sz="2000" b="0" i="0" u="none" strike="noStrike" cap="none" normalizeH="0" baseline="0" dirty="0">
                          <a:ln>
                            <a:noFill/>
                          </a:ln>
                          <a:solidFill>
                            <a:schemeClr val="tx1"/>
                          </a:solidFill>
                          <a:effectLst/>
                          <a:latin typeface="Arial" pitchFamily="34" charset="0"/>
                          <a:ea typeface="MS PGothic" pitchFamily="34" charset="-128"/>
                          <a:cs typeface="Arial" pitchFamily="34" charset="0"/>
                        </a:rPr>
                        <a:t> --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לדוגמה</a:t>
                      </a:r>
                      <a:r>
                        <a:rPr kumimoji="0" lang="he" sz="1200" b="0" i="0" u="none" strike="noStrike" cap="none" normalizeH="0" baseline="0">
                          <a:ln>
                            <a:noFill/>
                          </a:ln>
                          <a:solidFill>
                            <a:schemeClr val="tx1"/>
                          </a:solidFill>
                          <a:effectLst/>
                          <a:latin typeface="Arial" pitchFamily="34" charset="0"/>
                          <a:ea typeface="MS PGothic" pitchFamily="34" charset="-128"/>
                          <a:cs typeface="Arial" pitchFamily="34" charset="0"/>
                        </a:rPr>
                        <a:t>,</a:t>
                      </a:r>
                      <a:r>
                        <a:rPr kumimoji="0" lang="he" sz="2000" b="0" i="0" u="none" strike="noStrike" cap="none" normalizeH="0" baseline="0">
                          <a:ln>
                            <a:noFill/>
                          </a:ln>
                          <a:solidFill>
                            <a:schemeClr val="tx1"/>
                          </a:solidFill>
                          <a:effectLst/>
                          <a:latin typeface="Arial" pitchFamily="34" charset="0"/>
                          <a:ea typeface="MS PGothic" pitchFamily="34" charset="-128"/>
                          <a:cs typeface="Arial" pitchFamily="34" charset="0"/>
                        </a:rPr>
                        <a:t> </a:t>
                      </a:r>
                      <a:r>
                        <a:rPr kumimoji="0" lang="he" sz="1200" b="0" i="0" u="none" strike="noStrike" cap="none" normalizeH="0" baseline="0">
                          <a:ln>
                            <a:noFill/>
                          </a:ln>
                          <a:solidFill>
                            <a:schemeClr val="tx1"/>
                          </a:solidFill>
                          <a:effectLst/>
                          <a:latin typeface="Arial" pitchFamily="34" charset="0"/>
                          <a:ea typeface="MS PGothic" pitchFamily="34" charset="-128"/>
                          <a:cs typeface="Arial" pitchFamily="34" charset="0"/>
                        </a:rPr>
                        <a:t> </a:t>
                      </a:r>
                      <a:r>
                        <a:rPr kumimoji="0" lang="en-US" sz="1200" b="0" i="0" u="none" strike="noStrike" cap="none" normalizeH="0" baseline="0" noProof="0" smtClean="0">
                          <a:ln>
                            <a:noFill/>
                          </a:ln>
                          <a:solidFill>
                            <a:schemeClr val="tx1"/>
                          </a:solidFill>
                          <a:effectLst/>
                          <a:latin typeface="Arial" pitchFamily="34" charset="0"/>
                          <a:ea typeface="MS PGothic" pitchFamily="34" charset="-128"/>
                          <a:cs typeface="Arial" pitchFamily="34" charset="0"/>
                        </a:rPr>
                        <a:t>NELS</a:t>
                      </a:r>
                      <a:r>
                        <a:rPr kumimoji="0" lang="he" sz="1200" b="0" i="0" u="none" strike="noStrike" cap="none" normalizeH="0" baseline="0" smtClean="0">
                          <a:ln>
                            <a:noFill/>
                          </a:ln>
                          <a:solidFill>
                            <a:schemeClr val="tx1"/>
                          </a:solidFill>
                          <a:effectLst/>
                          <a:latin typeface="Arial" pitchFamily="34" charset="0"/>
                          <a:ea typeface="MS PGothic" pitchFamily="34" charset="-128"/>
                          <a:cs typeface="Arial" pitchFamily="34" charset="0"/>
                        </a:rPr>
                        <a:t>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(מחקר חינוכי אורכי לאומי</a:t>
                      </a:r>
                      <a:r>
                        <a:rPr kumimoji="0" lang="he" sz="1200" b="0" i="0" u="none" strike="noStrike" cap="none" normalizeH="0" baseline="0">
                          <a:ln>
                            <a:noFill/>
                          </a:ln>
                          <a:solidFill>
                            <a:schemeClr val="tx1"/>
                          </a:solidFill>
                          <a:effectLst/>
                          <a:latin typeface="Arial" pitchFamily="34" charset="0"/>
                          <a:ea typeface="MS PGothic" pitchFamily="34" charset="-128"/>
                          <a:cs typeface="Arial" pitchFamily="34" charset="0"/>
                        </a:rPr>
                        <a:t>), </a:t>
                      </a:r>
                      <a:r>
                        <a:rPr kumimoji="0" lang="en-US" sz="1200" b="0" i="0" u="none" strike="noStrike" cap="none" normalizeH="0" baseline="0" noProof="0" smtClean="0">
                          <a:ln>
                            <a:noFill/>
                          </a:ln>
                          <a:solidFill>
                            <a:schemeClr val="tx1"/>
                          </a:solidFill>
                          <a:effectLst/>
                          <a:latin typeface="Arial" pitchFamily="34" charset="0"/>
                          <a:ea typeface="MS PGothic" pitchFamily="34" charset="-128"/>
                          <a:cs typeface="Arial" pitchFamily="34" charset="0"/>
                        </a:rPr>
                        <a:t>NLS</a:t>
                      </a:r>
                      <a:r>
                        <a:rPr kumimoji="0" lang="he" sz="1200" b="0" i="0" u="none" strike="noStrike" cap="none" normalizeH="0" baseline="0" smtClean="0">
                          <a:ln>
                            <a:noFill/>
                          </a:ln>
                          <a:solidFill>
                            <a:schemeClr val="tx1"/>
                          </a:solidFill>
                          <a:effectLst/>
                          <a:latin typeface="Arial" pitchFamily="34" charset="0"/>
                          <a:ea typeface="MS PGothic" pitchFamily="34" charset="-128"/>
                          <a:cs typeface="Arial" pitchFamily="34" charset="0"/>
                        </a:rPr>
                        <a:t>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(סקרי אורך לאומיים</a:t>
                      </a:r>
                      <a:r>
                        <a:rPr kumimoji="0" lang="he" sz="1200" b="0" i="0" u="none" strike="noStrike" cap="none" normalizeH="0" baseline="0">
                          <a:ln>
                            <a:noFill/>
                          </a:ln>
                          <a:solidFill>
                            <a:schemeClr val="tx1"/>
                          </a:solidFill>
                          <a:effectLst/>
                          <a:latin typeface="Arial" pitchFamily="34" charset="0"/>
                          <a:ea typeface="MS PGothic" pitchFamily="34" charset="-128"/>
                          <a:cs typeface="Arial" pitchFamily="34" charset="0"/>
                        </a:rPr>
                        <a:t>), </a:t>
                      </a:r>
                      <a:r>
                        <a:rPr kumimoji="0" lang="en-US" sz="1200" b="0" i="0" u="none" strike="noStrike" cap="none" normalizeH="0" baseline="0" noProof="0" smtClean="0">
                          <a:ln>
                            <a:noFill/>
                          </a:ln>
                          <a:solidFill>
                            <a:schemeClr val="tx1"/>
                          </a:solidFill>
                          <a:effectLst/>
                          <a:latin typeface="Arial" pitchFamily="34" charset="0"/>
                          <a:ea typeface="MS PGothic" pitchFamily="34" charset="-128"/>
                          <a:cs typeface="Arial" pitchFamily="34" charset="0"/>
                        </a:rPr>
                        <a:t>YRBS</a:t>
                      </a:r>
                      <a:r>
                        <a:rPr kumimoji="0" lang="he" sz="1200" b="0" i="0" u="none" strike="noStrike" cap="none" normalizeH="0" baseline="0" smtClean="0">
                          <a:ln>
                            <a:noFill/>
                          </a:ln>
                          <a:solidFill>
                            <a:schemeClr val="tx1"/>
                          </a:solidFill>
                          <a:effectLst/>
                          <a:latin typeface="Arial" pitchFamily="34" charset="0"/>
                          <a:ea typeface="MS PGothic" pitchFamily="34" charset="-128"/>
                          <a:cs typeface="Arial" pitchFamily="34" charset="0"/>
                        </a:rPr>
                        <a:t>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(סקר התנהגות סיכון של צעירים)</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MS PGothic" pitchFamily="34" charset="-128"/>
                          <a:cs typeface="Arial" pitchFamily="34" charset="0"/>
                        </a:rPr>
                        <a:t>נתוני פרופילים קהילתיים</a:t>
                      </a: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dirty="0">
                          <a:ln>
                            <a:noFill/>
                          </a:ln>
                          <a:solidFill>
                            <a:schemeClr val="tx1"/>
                          </a:solidFill>
                          <a:effectLst/>
                          <a:latin typeface="Arial" pitchFamily="34" charset="0"/>
                          <a:ea typeface="MS PGothic" pitchFamily="34" charset="-128"/>
                          <a:cs typeface="Arial" pitchFamily="34" charset="0"/>
                        </a:rPr>
                        <a:t> </a:t>
                      </a:r>
                      <a:r>
                        <a:rPr kumimoji="0" lang="he" sz="1200" b="0" i="0" u="none" strike="noStrike" cap="none" normalizeH="0" baseline="0" dirty="0">
                          <a:ln>
                            <a:noFill/>
                          </a:ln>
                          <a:solidFill>
                            <a:schemeClr val="tx1"/>
                          </a:solidFill>
                          <a:effectLst/>
                          <a:latin typeface="Arial" pitchFamily="34" charset="0"/>
                          <a:ea typeface="MS PGothic" pitchFamily="34" charset="-128"/>
                          <a:cs typeface="Arial" pitchFamily="34" charset="0"/>
                        </a:rPr>
                        <a:t>נתוני ביטוח אבטלה</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Slide Number Placeholder 7"/>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16</a:t>
            </a:r>
            <a:endParaRPr lang="he" dirty="0" smtClean="0">
              <a:latin typeface="Arial" pitchFamily="34" charset="0"/>
              <a:cs typeface="Arial" pitchFamily="34" charset="0"/>
            </a:endParaRPr>
          </a:p>
          <a:p>
            <a:endParaRPr lang="he" dirty="0">
              <a:latin typeface="Arial" pitchFamily="34" charset="0"/>
              <a:cs typeface="Arial" pitchFamily="34" charset="0"/>
            </a:endParaRPr>
          </a:p>
        </p:txBody>
      </p:sp>
      <p:sp>
        <p:nvSpPr>
          <p:cNvPr id="7" name="Title 1"/>
          <p:cNvSpPr>
            <a:spLocks noGrp="1"/>
          </p:cNvSpPr>
          <p:nvPr>
            <p:ph type="title"/>
          </p:nvPr>
        </p:nvSpPr>
        <p:spPr>
          <a:xfrm>
            <a:off x="457200" y="152400"/>
            <a:ext cx="8229600" cy="990600"/>
          </a:xfrm>
        </p:spPr>
        <p:txBody>
          <a:bodyPr>
            <a:normAutofit/>
          </a:bodyPr>
          <a:lstStyle/>
          <a:p>
            <a:pPr algn="r" rtl="1"/>
            <a:r>
              <a:rPr lang="he-IL" b="1" smtClean="0">
                <a:latin typeface="Arial" pitchFamily="34" charset="0"/>
                <a:cs typeface="Arial" pitchFamily="34" charset="0"/>
              </a:rPr>
              <a:t>מקורות לנתוני סקירת רשומות</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09600" y="152400"/>
            <a:ext cx="6781800" cy="6477000"/>
          </a:xfrm>
          <a:prstGeom prst="rect">
            <a:avLst/>
          </a:prstGeom>
          <a:noFill/>
        </p:spPr>
      </p:pic>
      <p:sp>
        <p:nvSpPr>
          <p:cNvPr id="3" name="TextBox 2"/>
          <p:cNvSpPr txBox="1"/>
          <p:nvPr/>
        </p:nvSpPr>
        <p:spPr>
          <a:xfrm>
            <a:off x="6629399" y="5638800"/>
            <a:ext cx="1819275" cy="646331"/>
          </a:xfrm>
          <a:prstGeom prst="rect">
            <a:avLst/>
          </a:prstGeom>
          <a:noFill/>
        </p:spPr>
        <p:txBody>
          <a:bodyPr wrap="square" rtlCol="0">
            <a:spAutoFit/>
          </a:bodyPr>
          <a:lstStyle/>
          <a:p>
            <a:pPr algn="r" rtl="1"/>
            <a:r>
              <a:rPr lang="he" sz="1200" b="0" i="0" u="none" baseline="0">
                <a:latin typeface="Arial" pitchFamily="34" charset="0"/>
                <a:cs typeface="Arial" pitchFamily="34" charset="0"/>
              </a:rPr>
              <a:t>פעילויות סקירת רשומות: זהה סוגי נתונים מתוך נתונים קיימים</a:t>
            </a:r>
            <a:endParaRPr lang="he"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he" b="0" i="0" u="none" baseline="0" dirty="0">
                <a:latin typeface="Arial" pitchFamily="34" charset="0"/>
                <a:cs typeface="Arial" pitchFamily="34" charset="0"/>
              </a:rPr>
              <a:t>מה קורה לאחר איסוף הנתונים?</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457200" y="1371600"/>
            <a:ext cx="8229600" cy="4937760"/>
          </a:xfrm>
        </p:spPr>
        <p:txBody>
          <a:bodyPr>
            <a:normAutofit lnSpcReduction="10000"/>
          </a:bodyPr>
          <a:lstStyle/>
          <a:p>
            <a:pPr marL="742950" indent="-742950" algn="r" rtl="1">
              <a:spcBef>
                <a:spcPts val="2400"/>
              </a:spcBef>
              <a:buClr>
                <a:srgbClr val="000066"/>
              </a:buClr>
              <a:buFont typeface="+mj-lt"/>
              <a:buAutoNum type="arabicPeriod"/>
            </a:pPr>
            <a:r>
              <a:rPr lang="he" sz="3600" b="0" i="0" u="none" baseline="0" dirty="0">
                <a:latin typeface="Arial" pitchFamily="34" charset="0"/>
                <a:cs typeface="Arial" pitchFamily="34" charset="0"/>
              </a:rPr>
              <a:t>נעשה ניתוח של הנתונים וסיכום של התוצאות.</a:t>
            </a:r>
            <a:endParaRPr lang="he" sz="3600" dirty="0" smtClean="0">
              <a:latin typeface="Arial" pitchFamily="34" charset="0"/>
              <a:cs typeface="Arial" pitchFamily="34" charset="0"/>
            </a:endParaRPr>
          </a:p>
          <a:p>
            <a:pPr marL="742950" indent="-742950" algn="r" rtl="1">
              <a:spcBef>
                <a:spcPts val="2400"/>
              </a:spcBef>
              <a:buClr>
                <a:srgbClr val="000066"/>
              </a:buClr>
              <a:buFont typeface="+mj-lt"/>
              <a:buAutoNum type="arabicPeriod"/>
            </a:pPr>
            <a:r>
              <a:rPr lang="he" sz="3600" b="0" i="0" u="none" baseline="0" dirty="0">
                <a:latin typeface="Arial" pitchFamily="34" charset="0"/>
                <a:cs typeface="Arial" pitchFamily="34" charset="0"/>
              </a:rPr>
              <a:t>יש להמיר את הממצאים לפורמט שאפשר לחלוק אותו עם אחרים.</a:t>
            </a:r>
            <a:endParaRPr lang="he" sz="3600" dirty="0" smtClean="0">
              <a:latin typeface="Arial" pitchFamily="34" charset="0"/>
              <a:cs typeface="Arial" pitchFamily="34" charset="0"/>
            </a:endParaRPr>
          </a:p>
          <a:p>
            <a:pPr marL="742950" indent="-742950" algn="r" rtl="1">
              <a:spcBef>
                <a:spcPts val="2400"/>
              </a:spcBef>
              <a:buClr>
                <a:srgbClr val="000066"/>
              </a:buClr>
              <a:buFont typeface="+mj-lt"/>
              <a:buAutoNum type="arabicPeriod"/>
            </a:pPr>
            <a:r>
              <a:rPr lang="he" sz="3600" b="0" i="0" u="none" baseline="0" dirty="0">
                <a:latin typeface="Arial" pitchFamily="34" charset="0"/>
                <a:cs typeface="Arial" pitchFamily="34" charset="0"/>
              </a:rPr>
              <a:t>יש לקבוע צעדי פעולה על-סמך הממצאים.</a:t>
            </a:r>
            <a:endParaRPr lang="he" sz="3600" dirty="0" smtClean="0">
              <a:latin typeface="Arial" pitchFamily="34" charset="0"/>
              <a:cs typeface="Arial" pitchFamily="34" charset="0"/>
            </a:endParaRPr>
          </a:p>
          <a:p>
            <a:pPr marL="571500" indent="-571500" algn="r" rtl="1">
              <a:buClr>
                <a:srgbClr val="000066"/>
              </a:buClr>
              <a:buFont typeface="Wingdings 3" pitchFamily="18" charset="2"/>
              <a:buNone/>
            </a:pPr>
            <a:endParaRPr lang="he" sz="3500" dirty="0" smtClean="0">
              <a:latin typeface="Arial" pitchFamily="34" charset="0"/>
              <a:cs typeface="Arial" pitchFamily="34" charset="0"/>
            </a:endParaRPr>
          </a:p>
          <a:p>
            <a:pPr marL="571500" indent="-571500" algn="r" rtl="1">
              <a:buClr>
                <a:srgbClr val="000066"/>
              </a:buClr>
              <a:buFont typeface="Wingdings 3" pitchFamily="18" charset="2"/>
              <a:buNone/>
            </a:pPr>
            <a:r>
              <a:rPr lang="he" sz="3500" b="0" i="0" u="none" baseline="0" dirty="0">
                <a:latin typeface="Arial" pitchFamily="34" charset="0"/>
                <a:cs typeface="Arial" pitchFamily="34" charset="0"/>
              </a:rPr>
              <a:t>     </a:t>
            </a:r>
            <a:r>
              <a:rPr lang="he" sz="3500" b="0" i="1" u="none" baseline="0" dirty="0">
                <a:latin typeface="Arial" pitchFamily="34" charset="0"/>
                <a:cs typeface="Arial" pitchFamily="34" charset="0"/>
              </a:rPr>
              <a:t>"כעת כשאנחנו </a:t>
            </a:r>
            <a:r>
              <a:rPr lang="he" sz="3500" b="0" i="1" u="none" baseline="0" dirty="0" smtClean="0">
                <a:latin typeface="Arial" pitchFamily="34" charset="0"/>
                <a:cs typeface="Arial" pitchFamily="34" charset="0"/>
              </a:rPr>
              <a:t>יודעים</a:t>
            </a:r>
            <a:r>
              <a:rPr lang="en-US" sz="3500" b="0" i="1" u="none" baseline="0" dirty="0" smtClean="0">
                <a:latin typeface="Arial" pitchFamily="34" charset="0"/>
                <a:cs typeface="Arial" pitchFamily="34" charset="0"/>
              </a:rPr>
              <a:t>  </a:t>
            </a:r>
            <a:r>
              <a:rPr lang="he" sz="3500" b="0" i="1" u="none" baseline="0" dirty="0" smtClean="0">
                <a:latin typeface="Arial" pitchFamily="34" charset="0"/>
                <a:cs typeface="Arial" pitchFamily="34" charset="0"/>
              </a:rPr>
              <a:t>______</a:t>
            </a:r>
            <a:r>
              <a:rPr lang="he" sz="3500" b="0" i="1" u="none" baseline="0" dirty="0">
                <a:latin typeface="Arial" pitchFamily="34" charset="0"/>
                <a:cs typeface="Arial" pitchFamily="34" charset="0"/>
              </a:rPr>
              <a:t>זה מה שנעשה ________."</a:t>
            </a:r>
          </a:p>
        </p:txBody>
      </p:sp>
      <p:sp>
        <p:nvSpPr>
          <p:cNvPr id="7" name="Slide Number Placeholder 6"/>
          <p:cNvSpPr>
            <a:spLocks noGrp="1"/>
          </p:cNvSpPr>
          <p:nvPr>
            <p:ph type="sldNum" sz="quarter" idx="12"/>
          </p:nvPr>
        </p:nvSpPr>
        <p:spPr>
          <a:xfrm>
            <a:off x="6467475" y="6356350"/>
            <a:ext cx="1981200" cy="365760"/>
          </a:xfrm>
        </p:spPr>
        <p:txBody>
          <a:bodyPr/>
          <a:lstStyle/>
          <a:p>
            <a:pPr algn="r" rtl="1"/>
            <a:r>
              <a:rPr lang="he" b="0" i="0" u="none" baseline="0">
                <a:latin typeface="Arial" pitchFamily="34" charset="0"/>
                <a:cs typeface="Arial" pitchFamily="34" charset="0"/>
              </a:rPr>
              <a:t>17</a:t>
            </a:r>
            <a:endParaRPr lang="he"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0" i="0" u="none" baseline="0" dirty="0">
                <a:latin typeface="Arial" pitchFamily="34" charset="0"/>
                <a:cs typeface="Arial" pitchFamily="34" charset="0"/>
              </a:rPr>
              <a:t>הגברת הדיוק בהערכת תכניות</a:t>
            </a:r>
            <a:endParaRPr lang="he" dirty="0">
              <a:latin typeface="Arial" pitchFamily="34" charset="0"/>
              <a:cs typeface="Arial" pitchFamily="34" charset="0"/>
            </a:endParaRPr>
          </a:p>
        </p:txBody>
      </p:sp>
      <p:sp>
        <p:nvSpPr>
          <p:cNvPr id="3" name="Content Placeholder 2"/>
          <p:cNvSpPr>
            <a:spLocks noGrp="1"/>
          </p:cNvSpPr>
          <p:nvPr>
            <p:ph sz="quarter" idx="1"/>
          </p:nvPr>
        </p:nvSpPr>
        <p:spPr>
          <a:xfrm>
            <a:off x="381000" y="4419600"/>
            <a:ext cx="8382000" cy="1828800"/>
          </a:xfrm>
        </p:spPr>
        <p:txBody>
          <a:bodyPr>
            <a:normAutofit fontScale="92500"/>
          </a:bodyPr>
          <a:lstStyle/>
          <a:p>
            <a:pPr marL="858838" lvl="1" indent="-584200" algn="r" rtl="1">
              <a:buClrTx/>
              <a:buFont typeface="Wingdings 3" pitchFamily="18" charset="2"/>
              <a:buChar char=""/>
            </a:pPr>
            <a:r>
              <a:rPr lang="he" sz="3600" b="0" i="0" u="none" baseline="0" dirty="0">
                <a:latin typeface="Arial" pitchFamily="34" charset="0"/>
                <a:cs typeface="Arial" pitchFamily="34" charset="0"/>
              </a:rPr>
              <a:t>מתודולוגיות מעורבות</a:t>
            </a:r>
            <a:endParaRPr lang="he" sz="3600" dirty="0" smtClean="0">
              <a:latin typeface="Arial" pitchFamily="34" charset="0"/>
              <a:cs typeface="Arial" pitchFamily="34" charset="0"/>
            </a:endParaRPr>
          </a:p>
          <a:p>
            <a:pPr marL="858838" lvl="1" indent="-584200" algn="r" rtl="1">
              <a:buClrTx/>
              <a:buFont typeface="Wingdings 3" pitchFamily="18" charset="2"/>
              <a:buChar char=""/>
            </a:pPr>
            <a:r>
              <a:rPr lang="he" sz="3600" b="0" i="0" u="none" baseline="0" dirty="0">
                <a:latin typeface="Arial" pitchFamily="34" charset="0"/>
                <a:cs typeface="Arial" pitchFamily="34" charset="0"/>
              </a:rPr>
              <a:t>נקודות ראות </a:t>
            </a:r>
            <a:r>
              <a:rPr lang="he" sz="3600" b="0" i="0" u="none" baseline="0" dirty="0" smtClean="0">
                <a:latin typeface="Arial" pitchFamily="34" charset="0"/>
                <a:cs typeface="Arial" pitchFamily="34" charset="0"/>
              </a:rPr>
              <a:t>מרובות/מקורות </a:t>
            </a:r>
            <a:r>
              <a:rPr lang="he" sz="3600" b="0" i="0" u="none" baseline="0" dirty="0">
                <a:latin typeface="Arial" pitchFamily="34" charset="0"/>
                <a:cs typeface="Arial" pitchFamily="34" charset="0"/>
              </a:rPr>
              <a:t>מידע מרובים</a:t>
            </a:r>
            <a:endParaRPr lang="he" sz="3600" dirty="0" smtClean="0">
              <a:latin typeface="Arial" pitchFamily="34" charset="0"/>
              <a:cs typeface="Arial" pitchFamily="34" charset="0"/>
            </a:endParaRPr>
          </a:p>
          <a:p>
            <a:pPr marL="858838" lvl="1" indent="-584200" algn="r" rtl="1">
              <a:buClrTx/>
              <a:buFont typeface="Wingdings 3" pitchFamily="18" charset="2"/>
              <a:buChar char=""/>
            </a:pPr>
            <a:r>
              <a:rPr lang="he" sz="3600" b="0" i="0" u="none" baseline="0" dirty="0">
                <a:latin typeface="Arial" pitchFamily="34" charset="0"/>
                <a:cs typeface="Arial" pitchFamily="34" charset="0"/>
              </a:rPr>
              <a:t>נקודות זמן מרובות </a:t>
            </a:r>
          </a:p>
        </p:txBody>
      </p:sp>
      <p:sp>
        <p:nvSpPr>
          <p:cNvPr id="1026" name="AutoShape 2"/>
          <p:cNvSpPr>
            <a:spLocks noChangeArrowheads="1"/>
          </p:cNvSpPr>
          <p:nvPr/>
        </p:nvSpPr>
        <p:spPr bwMode="auto">
          <a:xfrm>
            <a:off x="7162800" y="1524000"/>
            <a:ext cx="1447800" cy="1524000"/>
          </a:xfrm>
          <a:custGeom>
            <a:avLst/>
            <a:gdLst>
              <a:gd name="G0" fmla="+- 3508 0 0"/>
              <a:gd name="G1" fmla="+- 21600 0 3508"/>
              <a:gd name="G2" fmla="+- 21600 0 3508"/>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08" y="10800"/>
                </a:moveTo>
                <a:cubicBezTo>
                  <a:pt x="3508" y="14827"/>
                  <a:pt x="6773" y="18092"/>
                  <a:pt x="10800" y="18092"/>
                </a:cubicBezTo>
                <a:cubicBezTo>
                  <a:pt x="14827" y="18092"/>
                  <a:pt x="18092" y="14827"/>
                  <a:pt x="18092" y="10800"/>
                </a:cubicBezTo>
                <a:cubicBezTo>
                  <a:pt x="18092" y="6773"/>
                  <a:pt x="14827" y="3508"/>
                  <a:pt x="10800" y="3508"/>
                </a:cubicBezTo>
                <a:cubicBezTo>
                  <a:pt x="6773" y="3508"/>
                  <a:pt x="3508" y="6773"/>
                  <a:pt x="3508" y="10800"/>
                </a:cubicBez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he">
              <a:latin typeface="Arial" pitchFamily="34" charset="0"/>
              <a:cs typeface="Arial" pitchFamily="34" charset="0"/>
            </a:endParaRPr>
          </a:p>
        </p:txBody>
      </p:sp>
      <p:sp>
        <p:nvSpPr>
          <p:cNvPr id="6" name="Donut 5"/>
          <p:cNvSpPr/>
          <p:nvPr/>
        </p:nvSpPr>
        <p:spPr>
          <a:xfrm>
            <a:off x="7543800" y="1905000"/>
            <a:ext cx="609600" cy="685800"/>
          </a:xfrm>
          <a:prstGeom prst="donut">
            <a:avLst>
              <a:gd name="adj" fmla="val 180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sp>
        <p:nvSpPr>
          <p:cNvPr id="11" name="Oval 10"/>
          <p:cNvSpPr/>
          <p:nvPr/>
        </p:nvSpPr>
        <p:spPr>
          <a:xfrm flipV="1">
            <a:off x="7696200" y="1676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2" name="Oval 11"/>
          <p:cNvSpPr/>
          <p:nvPr/>
        </p:nvSpPr>
        <p:spPr>
          <a:xfrm flipV="1">
            <a:off x="7848600" y="15240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3" name="Oval 12"/>
          <p:cNvSpPr/>
          <p:nvPr/>
        </p:nvSpPr>
        <p:spPr>
          <a:xfrm flipV="1">
            <a:off x="7391400" y="1828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4" name="Oval 13"/>
          <p:cNvSpPr/>
          <p:nvPr/>
        </p:nvSpPr>
        <p:spPr>
          <a:xfrm>
            <a:off x="7543802" y="167640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5" name="Oval 14"/>
          <p:cNvSpPr/>
          <p:nvPr/>
        </p:nvSpPr>
        <p:spPr>
          <a:xfrm flipV="1">
            <a:off x="7543800" y="1752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6" name="Oval 15"/>
          <p:cNvSpPr/>
          <p:nvPr/>
        </p:nvSpPr>
        <p:spPr>
          <a:xfrm flipV="1">
            <a:off x="7620000" y="1600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7" name="Oval 16"/>
          <p:cNvSpPr/>
          <p:nvPr/>
        </p:nvSpPr>
        <p:spPr>
          <a:xfrm flipV="1">
            <a:off x="5715000" y="2362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8" name="Oval 17"/>
          <p:cNvSpPr/>
          <p:nvPr/>
        </p:nvSpPr>
        <p:spPr>
          <a:xfrm flipV="1">
            <a:off x="5791200" y="2209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19" name="Oval 18"/>
          <p:cNvSpPr/>
          <p:nvPr/>
        </p:nvSpPr>
        <p:spPr>
          <a:xfrm flipV="1">
            <a:off x="5638800" y="2209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20" name="Oval 19"/>
          <p:cNvSpPr/>
          <p:nvPr/>
        </p:nvSpPr>
        <p:spPr>
          <a:xfrm flipV="1">
            <a:off x="6096000" y="2057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21" name="Oval 20"/>
          <p:cNvSpPr/>
          <p:nvPr/>
        </p:nvSpPr>
        <p:spPr>
          <a:xfrm flipV="1">
            <a:off x="54102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22" name="Oval 21"/>
          <p:cNvSpPr/>
          <p:nvPr/>
        </p:nvSpPr>
        <p:spPr>
          <a:xfrm flipV="1">
            <a:off x="5791200" y="2895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23" name="Oval 22"/>
          <p:cNvSpPr/>
          <p:nvPr/>
        </p:nvSpPr>
        <p:spPr>
          <a:xfrm flipV="1">
            <a:off x="5486400" y="1905000"/>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24" name="Oval 23"/>
          <p:cNvSpPr/>
          <p:nvPr/>
        </p:nvSpPr>
        <p:spPr>
          <a:xfrm flipV="1">
            <a:off x="60198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25" name="Oval 24"/>
          <p:cNvSpPr/>
          <p:nvPr/>
        </p:nvSpPr>
        <p:spPr>
          <a:xfrm flipV="1">
            <a:off x="3048002" y="182880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26" name="Donut 25"/>
          <p:cNvSpPr/>
          <p:nvPr/>
        </p:nvSpPr>
        <p:spPr>
          <a:xfrm>
            <a:off x="5029200" y="1447800"/>
            <a:ext cx="1447800" cy="1600200"/>
          </a:xfrm>
          <a:prstGeom prst="donut">
            <a:avLst>
              <a:gd name="adj" fmla="val 1420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sp>
        <p:nvSpPr>
          <p:cNvPr id="28" name="Donut 27"/>
          <p:cNvSpPr/>
          <p:nvPr/>
        </p:nvSpPr>
        <p:spPr>
          <a:xfrm>
            <a:off x="5410200" y="1905000"/>
            <a:ext cx="685800" cy="762000"/>
          </a:xfrm>
          <a:prstGeom prst="donut">
            <a:avLst>
              <a:gd name="adj" fmla="val 1940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sp>
        <p:nvSpPr>
          <p:cNvPr id="29" name="Oval 28"/>
          <p:cNvSpPr/>
          <p:nvPr/>
        </p:nvSpPr>
        <p:spPr>
          <a:xfrm flipV="1">
            <a:off x="5638800" y="2209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30" name="Oval 29"/>
          <p:cNvSpPr/>
          <p:nvPr/>
        </p:nvSpPr>
        <p:spPr>
          <a:xfrm flipV="1">
            <a:off x="41148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31" name="Oval 30"/>
          <p:cNvSpPr/>
          <p:nvPr/>
        </p:nvSpPr>
        <p:spPr>
          <a:xfrm flipV="1">
            <a:off x="2895600" y="2362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33" name="Oval 32"/>
          <p:cNvSpPr/>
          <p:nvPr/>
        </p:nvSpPr>
        <p:spPr>
          <a:xfrm flipV="1">
            <a:off x="2895600" y="26670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34" name="Oval 33"/>
          <p:cNvSpPr/>
          <p:nvPr/>
        </p:nvSpPr>
        <p:spPr>
          <a:xfrm flipV="1">
            <a:off x="1143000" y="2438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35" name="AutoShape 2"/>
          <p:cNvSpPr>
            <a:spLocks noChangeArrowheads="1"/>
          </p:cNvSpPr>
          <p:nvPr/>
        </p:nvSpPr>
        <p:spPr bwMode="auto">
          <a:xfrm flipH="1">
            <a:off x="2743200" y="1524000"/>
            <a:ext cx="1524000" cy="1600200"/>
          </a:xfrm>
          <a:custGeom>
            <a:avLst/>
            <a:gdLst>
              <a:gd name="G0" fmla="+- 3508 0 0"/>
              <a:gd name="G1" fmla="+- 21600 0 3508"/>
              <a:gd name="G2" fmla="+- 21600 0 3508"/>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08" y="10800"/>
                </a:moveTo>
                <a:cubicBezTo>
                  <a:pt x="3508" y="14827"/>
                  <a:pt x="6773" y="18092"/>
                  <a:pt x="10800" y="18092"/>
                </a:cubicBezTo>
                <a:cubicBezTo>
                  <a:pt x="14827" y="18092"/>
                  <a:pt x="18092" y="14827"/>
                  <a:pt x="18092" y="10800"/>
                </a:cubicBezTo>
                <a:cubicBezTo>
                  <a:pt x="18092" y="6773"/>
                  <a:pt x="14827" y="3508"/>
                  <a:pt x="10800" y="3508"/>
                </a:cubicBezTo>
                <a:cubicBezTo>
                  <a:pt x="6773" y="3508"/>
                  <a:pt x="3508" y="6773"/>
                  <a:pt x="3508" y="1080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he">
              <a:latin typeface="Arial" pitchFamily="34" charset="0"/>
              <a:cs typeface="Arial" pitchFamily="34" charset="0"/>
            </a:endParaRPr>
          </a:p>
        </p:txBody>
      </p:sp>
      <p:sp>
        <p:nvSpPr>
          <p:cNvPr id="36" name="Donut 35"/>
          <p:cNvSpPr/>
          <p:nvPr/>
        </p:nvSpPr>
        <p:spPr>
          <a:xfrm>
            <a:off x="3124200" y="1981200"/>
            <a:ext cx="685800" cy="762000"/>
          </a:xfrm>
          <a:prstGeom prst="donut">
            <a:avLst>
              <a:gd name="adj" fmla="val 1673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sp>
        <p:nvSpPr>
          <p:cNvPr id="37" name="Oval 36"/>
          <p:cNvSpPr/>
          <p:nvPr/>
        </p:nvSpPr>
        <p:spPr>
          <a:xfrm flipV="1">
            <a:off x="3810000" y="2895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38" name="Oval 37"/>
          <p:cNvSpPr/>
          <p:nvPr/>
        </p:nvSpPr>
        <p:spPr>
          <a:xfrm flipV="1">
            <a:off x="3733802" y="1905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39" name="Oval 38"/>
          <p:cNvSpPr/>
          <p:nvPr/>
        </p:nvSpPr>
        <p:spPr>
          <a:xfrm flipV="1">
            <a:off x="3657602" y="213360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40" name="Oval 39"/>
          <p:cNvSpPr/>
          <p:nvPr/>
        </p:nvSpPr>
        <p:spPr>
          <a:xfrm flipV="1">
            <a:off x="3200400" y="2743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41" name="Donut 40"/>
          <p:cNvSpPr/>
          <p:nvPr/>
        </p:nvSpPr>
        <p:spPr>
          <a:xfrm>
            <a:off x="228600" y="1447800"/>
            <a:ext cx="1676400" cy="1676400"/>
          </a:xfrm>
          <a:prstGeom prst="donut">
            <a:avLst>
              <a:gd name="adj" fmla="val 1542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sp>
        <p:nvSpPr>
          <p:cNvPr id="42" name="Donut 41"/>
          <p:cNvSpPr/>
          <p:nvPr/>
        </p:nvSpPr>
        <p:spPr>
          <a:xfrm>
            <a:off x="609600" y="1905000"/>
            <a:ext cx="914400" cy="838200"/>
          </a:xfrm>
          <a:prstGeom prst="donut">
            <a:avLst>
              <a:gd name="adj" fmla="val 2054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cs typeface="Arial" pitchFamily="34" charset="0"/>
            </a:endParaRPr>
          </a:p>
        </p:txBody>
      </p:sp>
      <p:sp>
        <p:nvSpPr>
          <p:cNvPr id="43" name="Oval 42"/>
          <p:cNvSpPr/>
          <p:nvPr/>
        </p:nvSpPr>
        <p:spPr>
          <a:xfrm flipV="1">
            <a:off x="11430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44" name="Oval 43"/>
          <p:cNvSpPr/>
          <p:nvPr/>
        </p:nvSpPr>
        <p:spPr>
          <a:xfrm flipH="1" flipV="1">
            <a:off x="1066800" y="2362200"/>
            <a:ext cx="76200" cy="1219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46" name="Oval 45"/>
          <p:cNvSpPr/>
          <p:nvPr/>
        </p:nvSpPr>
        <p:spPr>
          <a:xfrm flipV="1">
            <a:off x="990600" y="2438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47" name="Oval 46"/>
          <p:cNvSpPr/>
          <p:nvPr/>
        </p:nvSpPr>
        <p:spPr>
          <a:xfrm flipV="1">
            <a:off x="9906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48" name="Oval 47"/>
          <p:cNvSpPr/>
          <p:nvPr/>
        </p:nvSpPr>
        <p:spPr>
          <a:xfrm flipV="1">
            <a:off x="1066800" y="22860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latin typeface="Arial" pitchFamily="34" charset="0"/>
              <a:cs typeface="Arial" pitchFamily="34" charset="0"/>
            </a:endParaRPr>
          </a:p>
        </p:txBody>
      </p:sp>
      <p:sp>
        <p:nvSpPr>
          <p:cNvPr id="45" name="TextBox 44"/>
          <p:cNvSpPr txBox="1"/>
          <p:nvPr/>
        </p:nvSpPr>
        <p:spPr>
          <a:xfrm>
            <a:off x="2362200" y="4000500"/>
            <a:ext cx="4038600" cy="523220"/>
          </a:xfrm>
          <a:prstGeom prst="rect">
            <a:avLst/>
          </a:prstGeom>
          <a:noFill/>
        </p:spPr>
        <p:txBody>
          <a:bodyPr wrap="square" rtlCol="0">
            <a:spAutoFit/>
          </a:bodyPr>
          <a:lstStyle/>
          <a:p>
            <a:pPr algn="ctr" rtl="1"/>
            <a:r>
              <a:rPr lang="he-IL" sz="2800" b="0" i="0" u="sng" baseline="0" dirty="0" smtClean="0">
                <a:latin typeface="Arial" pitchFamily="34" charset="0"/>
                <a:cs typeface="Arial" pitchFamily="34" charset="0"/>
              </a:rPr>
              <a:t>תוקף ומהימנות</a:t>
            </a:r>
            <a:endParaRPr lang="he" sz="2800" u="sng" dirty="0">
              <a:latin typeface="Arial" pitchFamily="34" charset="0"/>
              <a:cs typeface="Arial" pitchFamily="34" charset="0"/>
            </a:endParaRPr>
          </a:p>
        </p:txBody>
      </p:sp>
      <p:sp>
        <p:nvSpPr>
          <p:cNvPr id="50" name="TextBox 49"/>
          <p:cNvSpPr txBox="1"/>
          <p:nvPr/>
        </p:nvSpPr>
        <p:spPr>
          <a:xfrm>
            <a:off x="6934200" y="3276600"/>
            <a:ext cx="1905000" cy="369332"/>
          </a:xfrm>
          <a:prstGeom prst="rect">
            <a:avLst/>
          </a:prstGeom>
          <a:noFill/>
        </p:spPr>
        <p:txBody>
          <a:bodyPr wrap="square" rtlCol="0">
            <a:spAutoFit/>
          </a:bodyPr>
          <a:lstStyle/>
          <a:p>
            <a:pPr algn="r" rtl="1"/>
            <a:r>
              <a:rPr lang="he" b="0" i="0" u="none" baseline="0" dirty="0">
                <a:latin typeface="Arial" pitchFamily="34" charset="0"/>
                <a:cs typeface="Arial" pitchFamily="34" charset="0"/>
              </a:rPr>
              <a:t>אמינה, לא </a:t>
            </a:r>
            <a:r>
              <a:rPr lang="he-IL" dirty="0" smtClean="0">
                <a:latin typeface="Arial" pitchFamily="34" charset="0"/>
                <a:cs typeface="Arial" pitchFamily="34" charset="0"/>
              </a:rPr>
              <a:t>מהימנה</a:t>
            </a:r>
            <a:endParaRPr lang="he" dirty="0">
              <a:latin typeface="Arial" pitchFamily="34" charset="0"/>
              <a:cs typeface="Arial" pitchFamily="34" charset="0"/>
            </a:endParaRPr>
          </a:p>
        </p:txBody>
      </p:sp>
      <p:sp>
        <p:nvSpPr>
          <p:cNvPr id="51" name="TextBox 50"/>
          <p:cNvSpPr txBox="1"/>
          <p:nvPr/>
        </p:nvSpPr>
        <p:spPr>
          <a:xfrm>
            <a:off x="4876800" y="3276600"/>
            <a:ext cx="1905000" cy="369332"/>
          </a:xfrm>
          <a:prstGeom prst="rect">
            <a:avLst/>
          </a:prstGeom>
          <a:noFill/>
        </p:spPr>
        <p:txBody>
          <a:bodyPr wrap="square" rtlCol="0">
            <a:spAutoFit/>
          </a:bodyPr>
          <a:lstStyle/>
          <a:p>
            <a:pPr algn="ctr" rtl="1"/>
            <a:r>
              <a:rPr lang="he" b="0" i="0" u="none" baseline="0" dirty="0">
                <a:latin typeface="Arial" pitchFamily="34" charset="0"/>
                <a:cs typeface="Arial" pitchFamily="34" charset="0"/>
              </a:rPr>
              <a:t>תקפה, לא </a:t>
            </a:r>
            <a:r>
              <a:rPr lang="he-IL" dirty="0" smtClean="0">
                <a:latin typeface="Arial" pitchFamily="34" charset="0"/>
                <a:cs typeface="Arial" pitchFamily="34" charset="0"/>
              </a:rPr>
              <a:t>מהימנה</a:t>
            </a:r>
            <a:endParaRPr lang="he" dirty="0">
              <a:latin typeface="Arial" pitchFamily="34" charset="0"/>
              <a:cs typeface="Arial" pitchFamily="34" charset="0"/>
            </a:endParaRPr>
          </a:p>
        </p:txBody>
      </p:sp>
      <p:sp>
        <p:nvSpPr>
          <p:cNvPr id="52" name="TextBox 51"/>
          <p:cNvSpPr txBox="1"/>
          <p:nvPr/>
        </p:nvSpPr>
        <p:spPr>
          <a:xfrm>
            <a:off x="2209800" y="3276600"/>
            <a:ext cx="2590800" cy="369332"/>
          </a:xfrm>
          <a:prstGeom prst="rect">
            <a:avLst/>
          </a:prstGeom>
          <a:noFill/>
        </p:spPr>
        <p:txBody>
          <a:bodyPr wrap="square" rtlCol="0">
            <a:spAutoFit/>
          </a:bodyPr>
          <a:lstStyle/>
          <a:p>
            <a:pPr algn="ctr" rtl="1"/>
            <a:r>
              <a:rPr lang="he" b="0" i="0" u="none" baseline="0" dirty="0">
                <a:latin typeface="Arial" pitchFamily="34" charset="0"/>
                <a:cs typeface="Arial" pitchFamily="34" charset="0"/>
              </a:rPr>
              <a:t>לא תקפה ולא </a:t>
            </a:r>
            <a:r>
              <a:rPr lang="he-IL" b="0" i="0" u="none" baseline="0" dirty="0" smtClean="0">
                <a:latin typeface="Arial" pitchFamily="34" charset="0"/>
                <a:cs typeface="Arial" pitchFamily="34" charset="0"/>
              </a:rPr>
              <a:t>מהימנה</a:t>
            </a:r>
            <a:endParaRPr lang="he" dirty="0">
              <a:latin typeface="Arial" pitchFamily="34" charset="0"/>
              <a:cs typeface="Arial" pitchFamily="34" charset="0"/>
            </a:endParaRPr>
          </a:p>
        </p:txBody>
      </p:sp>
      <p:sp>
        <p:nvSpPr>
          <p:cNvPr id="53" name="TextBox 52"/>
          <p:cNvSpPr txBox="1"/>
          <p:nvPr/>
        </p:nvSpPr>
        <p:spPr>
          <a:xfrm>
            <a:off x="152400" y="3276600"/>
            <a:ext cx="1676400" cy="369332"/>
          </a:xfrm>
          <a:prstGeom prst="rect">
            <a:avLst/>
          </a:prstGeom>
          <a:noFill/>
        </p:spPr>
        <p:txBody>
          <a:bodyPr wrap="square" rtlCol="0">
            <a:spAutoFit/>
          </a:bodyPr>
          <a:lstStyle/>
          <a:p>
            <a:pPr algn="r" rtl="1"/>
            <a:r>
              <a:rPr lang="he" b="1" i="0" u="none" baseline="0" dirty="0">
                <a:solidFill>
                  <a:srgbClr val="CCCC00"/>
                </a:solidFill>
                <a:latin typeface="Arial" pitchFamily="34" charset="0"/>
                <a:cs typeface="Arial" pitchFamily="34" charset="0"/>
              </a:rPr>
              <a:t>תקפה </a:t>
            </a:r>
            <a:r>
              <a:rPr lang="he-IL" b="1" i="0" u="none" baseline="0" dirty="0" smtClean="0">
                <a:solidFill>
                  <a:srgbClr val="CCCC00"/>
                </a:solidFill>
                <a:latin typeface="Arial" pitchFamily="34" charset="0"/>
                <a:cs typeface="Arial" pitchFamily="34" charset="0"/>
              </a:rPr>
              <a:t>ומהימנה</a:t>
            </a:r>
            <a:endParaRPr lang="he" b="1" dirty="0">
              <a:solidFill>
                <a:srgbClr val="CCCC00"/>
              </a:solidFill>
              <a:latin typeface="Arial" pitchFamily="34" charset="0"/>
              <a:cs typeface="Arial" pitchFamily="34" charset="0"/>
            </a:endParaRPr>
          </a:p>
        </p:txBody>
      </p:sp>
      <p:sp>
        <p:nvSpPr>
          <p:cNvPr id="54" name="Slide Number Placeholder 6"/>
          <p:cNvSpPr txBox="1">
            <a:spLocks/>
          </p:cNvSpPr>
          <p:nvPr/>
        </p:nvSpPr>
        <p:spPr>
          <a:xfrm>
            <a:off x="6467475" y="6356350"/>
            <a:ext cx="1981200" cy="365760"/>
          </a:xfrm>
          <a:prstGeom prst="rect">
            <a:avLst/>
          </a:prstGeom>
        </p:spPr>
        <p:txBody>
          <a:bodyPr vert="horz"/>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 sz="1400" b="0" i="0" u="none" strike="noStrike" kern="1200" cap="none" spc="0" normalizeH="0" baseline="0">
                <a:ln>
                  <a:noFill/>
                </a:ln>
                <a:solidFill>
                  <a:schemeClr val="tx2"/>
                </a:solidFill>
                <a:effectLst/>
                <a:uLnTx/>
                <a:uFillTx/>
                <a:latin typeface="Arial" pitchFamily="34" charset="0"/>
                <a:cs typeface="Arial" pitchFamily="34" charset="0"/>
              </a:rPr>
              <a:t>18</a:t>
            </a:r>
            <a:endParaRPr kumimoji="0" lang="he" sz="1400" b="0" i="0" u="none" strike="noStrike" kern="1200" cap="none" spc="0" normalizeH="0" baseline="0" noProof="0" dirty="0">
              <a:ln>
                <a:noFill/>
              </a:ln>
              <a:solidFill>
                <a:schemeClr val="tx2"/>
              </a:solidFill>
              <a:effectLst/>
              <a:uLnTx/>
              <a:uFillTx/>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0" grpId="0"/>
      <p:bldP spid="51" grpId="0"/>
      <p:bldP spid="52" grpId="0"/>
      <p:bldP spid="5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09600" y="381000"/>
            <a:ext cx="6781800" cy="6477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678091" cy="914400"/>
          </a:xfrm>
        </p:spPr>
        <p:txBody>
          <a:bodyPr>
            <a:noAutofit/>
          </a:bodyPr>
          <a:lstStyle/>
          <a:p>
            <a:pPr algn="r" rtl="1"/>
            <a:r>
              <a:rPr lang="he-IL" b="0" i="0" u="none" baseline="0" smtClean="0">
                <a:latin typeface="Arial" pitchFamily="34" charset="0"/>
                <a:cs typeface="Arial" pitchFamily="34" charset="0"/>
              </a:rPr>
              <a:t>כיצד תדע מתי התכניות שלך אכן משיגות את מטרתן?  . . . הערכה 	</a:t>
            </a:r>
            <a:endParaRPr lang="he-IL">
              <a:latin typeface="Arial" pitchFamily="34" charset="0"/>
              <a:cs typeface="Arial" pitchFamily="34" charset="0"/>
            </a:endParaRPr>
          </a:p>
        </p:txBody>
      </p:sp>
      <p:sp>
        <p:nvSpPr>
          <p:cNvPr id="3" name="Text Placeholder 2"/>
          <p:cNvSpPr>
            <a:spLocks noGrp="1"/>
          </p:cNvSpPr>
          <p:nvPr>
            <p:ph type="body" idx="1"/>
          </p:nvPr>
        </p:nvSpPr>
        <p:spPr>
          <a:xfrm>
            <a:off x="4637903" y="1285875"/>
            <a:ext cx="4040188" cy="685800"/>
          </a:xfrm>
        </p:spPr>
        <p:txBody>
          <a:bodyPr>
            <a:normAutofit/>
          </a:bodyPr>
          <a:lstStyle/>
          <a:p>
            <a:pPr algn="r" rtl="1"/>
            <a:r>
              <a:rPr lang="he-IL" b="1" i="0" u="none" baseline="0" smtClean="0">
                <a:solidFill>
                  <a:schemeClr val="tx2"/>
                </a:solidFill>
                <a:latin typeface="Arial" pitchFamily="34" charset="0"/>
                <a:cs typeface="Arial" pitchFamily="34" charset="0"/>
              </a:rPr>
              <a:t>הערכת תכניות</a:t>
            </a:r>
            <a:r>
              <a:rPr lang="he-IL" b="0" i="0" u="none" baseline="0" smtClean="0">
                <a:latin typeface="Arial" pitchFamily="34" charset="0"/>
                <a:cs typeface="Arial" pitchFamily="34" charset="0"/>
              </a:rPr>
              <a:t>		</a:t>
            </a:r>
            <a:endParaRPr lang="he-IL">
              <a:latin typeface="Arial" pitchFamily="34" charset="0"/>
              <a:cs typeface="Arial" pitchFamily="34" charset="0"/>
            </a:endParaRPr>
          </a:p>
        </p:txBody>
      </p:sp>
      <p:sp>
        <p:nvSpPr>
          <p:cNvPr id="5" name="Content Placeholder 4"/>
          <p:cNvSpPr>
            <a:spLocks noGrp="1"/>
          </p:cNvSpPr>
          <p:nvPr>
            <p:ph sz="quarter" idx="2"/>
          </p:nvPr>
        </p:nvSpPr>
        <p:spPr>
          <a:xfrm>
            <a:off x="515982" y="2133600"/>
            <a:ext cx="7924800" cy="2667000"/>
          </a:xfrm>
        </p:spPr>
        <p:txBody>
          <a:bodyPr>
            <a:normAutofit/>
          </a:bodyPr>
          <a:lstStyle/>
          <a:p>
            <a:pPr algn="r" rtl="1">
              <a:buNone/>
            </a:pPr>
            <a:r>
              <a:rPr lang="he-IL" sz="3200" b="0" i="0" u="none" baseline="0" smtClean="0">
                <a:latin typeface="Arial" pitchFamily="34" charset="0"/>
                <a:cs typeface="Arial" pitchFamily="34" charset="0"/>
              </a:rPr>
              <a:t>  איסוף וניתוח שיטתיים ושקולים של מידע לגבי הפעילויות, המאפיינים והתוצאות של תכניות, לשימושם של אנשים ספציפיים במטרה לצמצם אי-וודאות ולהביא לקבלת החלטות מושכלות.</a:t>
            </a:r>
            <a:endParaRPr lang="he-IL" sz="3200" smtClean="0">
              <a:latin typeface="Arial" pitchFamily="34" charset="0"/>
              <a:cs typeface="Arial" pitchFamily="34" charset="0"/>
            </a:endParaRPr>
          </a:p>
          <a:p>
            <a:endParaRPr lang="he-IL">
              <a:latin typeface="Arial" pitchFamily="34" charset="0"/>
              <a:cs typeface="Arial" pitchFamily="34" charset="0"/>
            </a:endParaRPr>
          </a:p>
        </p:txBody>
      </p:sp>
      <p:sp>
        <p:nvSpPr>
          <p:cNvPr id="9" name="Slide Number Placeholder 8"/>
          <p:cNvSpPr>
            <a:spLocks noGrp="1"/>
          </p:cNvSpPr>
          <p:nvPr>
            <p:ph type="sldNum" sz="quarter" idx="12"/>
          </p:nvPr>
        </p:nvSpPr>
        <p:spPr>
          <a:xfrm>
            <a:off x="6467475" y="6356350"/>
            <a:ext cx="1981200" cy="365760"/>
          </a:xfrm>
        </p:spPr>
        <p:txBody>
          <a:bodyPr/>
          <a:lstStyle/>
          <a:p>
            <a:pPr algn="r" rtl="1"/>
            <a:r>
              <a:rPr lang="he-IL" b="0" i="0" u="none" baseline="0" smtClean="0">
                <a:latin typeface="Arial" pitchFamily="34" charset="0"/>
                <a:cs typeface="Arial" pitchFamily="34" charset="0"/>
              </a:rPr>
              <a:t> i סקירה</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r" rtl="1"/>
            <a:r>
              <a:rPr lang="he-IL" b="0" i="0" u="none" baseline="0" smtClean="0">
                <a:latin typeface="Arial" pitchFamily="34" charset="0"/>
                <a:cs typeface="Arial" pitchFamily="34" charset="0"/>
              </a:rPr>
              <a:t>שיקולים לוגיים</a:t>
            </a:r>
            <a:endParaRPr lang="he-IL">
              <a:latin typeface="Arial" pitchFamily="34" charset="0"/>
              <a:cs typeface="Arial" pitchFamily="34" charset="0"/>
            </a:endParaRPr>
          </a:p>
        </p:txBody>
      </p:sp>
      <p:sp>
        <p:nvSpPr>
          <p:cNvPr id="3" name="Content Placeholder 2"/>
          <p:cNvSpPr>
            <a:spLocks noGrp="1"/>
          </p:cNvSpPr>
          <p:nvPr>
            <p:ph sz="quarter" idx="1"/>
          </p:nvPr>
        </p:nvSpPr>
        <p:spPr>
          <a:xfrm>
            <a:off x="457200" y="1219200"/>
            <a:ext cx="8229600" cy="5029200"/>
          </a:xfrm>
        </p:spPr>
        <p:txBody>
          <a:bodyPr>
            <a:normAutofit fontScale="25000" lnSpcReduction="20000"/>
          </a:bodyPr>
          <a:lstStyle/>
          <a:p>
            <a:pPr marL="514350" indent="-514350" algn="r" rtl="1">
              <a:buFont typeface="+mj-lt"/>
              <a:buAutoNum type="arabicPeriod"/>
            </a:pPr>
            <a:r>
              <a:rPr lang="he-IL" sz="9600" b="0" i="0" u="none" baseline="0" smtClean="0">
                <a:latin typeface="Arial" pitchFamily="34" charset="0"/>
                <a:cs typeface="Arial" pitchFamily="34" charset="0"/>
              </a:rPr>
              <a:t>חשוב על התוצאות שברצונך להשיג.</a:t>
            </a:r>
            <a:endParaRPr lang="he-IL" sz="9600" smtClean="0">
              <a:latin typeface="Arial" pitchFamily="34" charset="0"/>
              <a:cs typeface="Arial" pitchFamily="34" charset="0"/>
            </a:endParaRPr>
          </a:p>
          <a:p>
            <a:pPr marL="514350" indent="-514350" algn="r" rtl="1">
              <a:buFont typeface="+mj-lt"/>
              <a:buAutoNum type="arabicPeriod"/>
            </a:pPr>
            <a:r>
              <a:rPr lang="he-IL" sz="9600" b="0" i="0" u="none" baseline="0" smtClean="0">
                <a:latin typeface="Arial" pitchFamily="34" charset="0"/>
                <a:cs typeface="Arial" pitchFamily="34" charset="0"/>
              </a:rPr>
              <a:t>החלט אילו גישות יסייעו לך להשיג תוצאות אלה.</a:t>
            </a:r>
            <a:endParaRPr lang="he-IL" sz="9600" smtClean="0">
              <a:latin typeface="Arial" pitchFamily="34" charset="0"/>
              <a:cs typeface="Arial" pitchFamily="34" charset="0"/>
            </a:endParaRPr>
          </a:p>
          <a:p>
            <a:pPr marL="514350" indent="-514350" algn="r" rtl="1">
              <a:buFont typeface="+mj-lt"/>
              <a:buAutoNum type="arabicPeriod"/>
            </a:pPr>
            <a:r>
              <a:rPr lang="he-IL" sz="9600" b="0" i="0" u="none" baseline="0" smtClean="0">
                <a:latin typeface="Arial" pitchFamily="34" charset="0"/>
                <a:cs typeface="Arial" pitchFamily="34" charset="0"/>
              </a:rPr>
              <a:t>חשוב אילו נתונים דרושים לך כדי לפעול בהתאם לגישות הרצויות. </a:t>
            </a:r>
          </a:p>
          <a:p>
            <a:pPr marL="514350" indent="-514350" algn="r" rtl="1">
              <a:buFont typeface="+mj-lt"/>
              <a:buAutoNum type="arabicPeriod"/>
            </a:pPr>
            <a:endParaRPr lang="he-IL" sz="9600" smtClean="0">
              <a:latin typeface="Arial" pitchFamily="34" charset="0"/>
              <a:cs typeface="Arial" pitchFamily="34" charset="0"/>
            </a:endParaRPr>
          </a:p>
          <a:p>
            <a:pPr marL="514350" indent="-514350" algn="r" rtl="1">
              <a:buFont typeface="+mj-lt"/>
              <a:buAutoNum type="arabicPeriod"/>
            </a:pPr>
            <a:r>
              <a:rPr lang="he-IL" sz="9600" b="0" i="0" u="none" baseline="0" smtClean="0">
                <a:latin typeface="Arial" pitchFamily="34" charset="0"/>
                <a:cs typeface="Arial" pitchFamily="34" charset="0"/>
              </a:rPr>
              <a:t>הגדר תוצאות, זהה מדדים ויעדים.**</a:t>
            </a:r>
            <a:endParaRPr lang="he-IL" sz="9600" smtClean="0">
              <a:latin typeface="Arial" pitchFamily="34" charset="0"/>
              <a:cs typeface="Arial" pitchFamily="34" charset="0"/>
            </a:endParaRPr>
          </a:p>
          <a:p>
            <a:pPr marL="514350" indent="-514350" algn="r" rtl="1">
              <a:buFont typeface="+mj-lt"/>
              <a:buAutoNum type="arabicPeriod"/>
            </a:pPr>
            <a:endParaRPr lang="he-IL" sz="9600" smtClean="0">
              <a:latin typeface="Arial" pitchFamily="34" charset="0"/>
              <a:cs typeface="Arial" pitchFamily="34" charset="0"/>
            </a:endParaRPr>
          </a:p>
          <a:p>
            <a:pPr marL="514350" indent="-514350" algn="r" rtl="1">
              <a:buNone/>
            </a:pPr>
            <a:r>
              <a:rPr lang="he-IL" sz="9600" b="0" i="0" u="none" baseline="0" smtClean="0">
                <a:latin typeface="Arial" pitchFamily="34" charset="0"/>
                <a:cs typeface="Arial" pitchFamily="34" charset="0"/>
              </a:rPr>
              <a:t>    		החלט מראש, </a:t>
            </a:r>
          </a:p>
          <a:p>
            <a:pPr marL="514350" indent="-514350" algn="r" rtl="1">
              <a:buNone/>
            </a:pPr>
            <a:r>
              <a:rPr lang="he-IL" sz="9600" b="0" i="0" u="none" baseline="0" smtClean="0">
                <a:latin typeface="Arial" pitchFamily="34" charset="0"/>
                <a:cs typeface="Arial" pitchFamily="34" charset="0"/>
              </a:rPr>
              <a:t>         		מה ייחשב לטוב דיו</a:t>
            </a:r>
            <a:endParaRPr lang="he-IL" sz="9600" smtClean="0">
              <a:latin typeface="Arial" pitchFamily="34" charset="0"/>
              <a:cs typeface="Arial" pitchFamily="34" charset="0"/>
            </a:endParaRPr>
          </a:p>
          <a:p>
            <a:pPr marL="514350" indent="-514350" algn="r" rtl="1">
              <a:buNone/>
            </a:pPr>
            <a:endParaRPr lang="he-IL" sz="9600" smtClean="0">
              <a:latin typeface="Arial" pitchFamily="34" charset="0"/>
              <a:cs typeface="Arial" pitchFamily="34" charset="0"/>
            </a:endParaRPr>
          </a:p>
          <a:p>
            <a:pPr marL="514800" indent="-514800">
              <a:buFont typeface="+mj-lt"/>
              <a:buAutoNum type="arabicPeriod" startAt="5"/>
            </a:pPr>
            <a:r>
              <a:rPr lang="he-IL" sz="9600" smtClean="0">
                <a:latin typeface="Arial" pitchFamily="34" charset="0"/>
                <a:cs typeface="Arial" pitchFamily="34" charset="0"/>
              </a:rPr>
              <a:t>תעד את אופן מתן השירותים.</a:t>
            </a:r>
          </a:p>
          <a:p>
            <a:pPr marL="514800" indent="-514800">
              <a:buFont typeface="+mj-lt"/>
              <a:buAutoNum type="arabicPeriod" startAt="6"/>
            </a:pPr>
            <a:r>
              <a:rPr lang="he-IL" sz="9600" smtClean="0">
                <a:latin typeface="Arial" pitchFamily="34" charset="0"/>
                <a:cs typeface="Arial" pitchFamily="34" charset="0"/>
              </a:rPr>
              <a:t>הערך את התוצאות בפועל (תוצאות).</a:t>
            </a:r>
          </a:p>
          <a:p>
            <a:pPr marL="514350" indent="-514350" algn="r" rtl="1">
              <a:buNone/>
            </a:pPr>
            <a:endParaRPr lang="he-IL" sz="5000" smtClean="0">
              <a:latin typeface="Arial" pitchFamily="34" charset="0"/>
              <a:cs typeface="Arial" pitchFamily="34" charset="0"/>
            </a:endParaRPr>
          </a:p>
          <a:p>
            <a:pPr marL="514350" indent="-514350" algn="r" rtl="1">
              <a:buNone/>
            </a:pPr>
            <a:endParaRPr lang="he-IL" smtClean="0">
              <a:latin typeface="Arial" pitchFamily="34" charset="0"/>
              <a:cs typeface="Arial" pitchFamily="34" charset="0"/>
            </a:endParaRPr>
          </a:p>
          <a:p>
            <a:pPr marL="514350" indent="-514350" algn="r" rtl="1">
              <a:lnSpc>
                <a:spcPct val="120000"/>
              </a:lnSpc>
              <a:spcBef>
                <a:spcPts val="0"/>
              </a:spcBef>
              <a:buNone/>
            </a:pPr>
            <a:endParaRPr lang="he-IL" smtClean="0">
              <a:latin typeface="Arial" pitchFamily="34" charset="0"/>
              <a:cs typeface="Arial" pitchFamily="34" charset="0"/>
            </a:endParaRPr>
          </a:p>
          <a:p>
            <a:pPr marL="514350" indent="-514350" algn="r" rtl="1">
              <a:lnSpc>
                <a:spcPct val="120000"/>
              </a:lnSpc>
              <a:spcBef>
                <a:spcPts val="0"/>
              </a:spcBef>
              <a:buNone/>
            </a:pPr>
            <a:endParaRPr lang="he-IL" smtClean="0">
              <a:latin typeface="Arial" pitchFamily="34" charset="0"/>
              <a:cs typeface="Arial" pitchFamily="34" charset="0"/>
            </a:endParaRPr>
          </a:p>
          <a:p>
            <a:pPr marL="514350" indent="-514350" algn="r" rtl="1">
              <a:lnSpc>
                <a:spcPct val="120000"/>
              </a:lnSpc>
              <a:spcBef>
                <a:spcPts val="0"/>
              </a:spcBef>
              <a:buNone/>
            </a:pPr>
            <a:endParaRPr lang="he-IL" smtClean="0">
              <a:latin typeface="Arial" pitchFamily="34" charset="0"/>
              <a:cs typeface="Arial" pitchFamily="34" charset="0"/>
            </a:endParaRPr>
          </a:p>
          <a:p>
            <a:pPr marL="514350" indent="-514350" algn="r" rtl="1">
              <a:lnSpc>
                <a:spcPct val="120000"/>
              </a:lnSpc>
              <a:spcBef>
                <a:spcPts val="0"/>
              </a:spcBef>
              <a:buNone/>
            </a:pPr>
            <a:endParaRPr lang="he-IL" smtClean="0">
              <a:latin typeface="Arial" pitchFamily="34" charset="0"/>
              <a:cs typeface="Arial" pitchFamily="34" charset="0"/>
            </a:endParaRPr>
          </a:p>
          <a:p>
            <a:pPr marL="514350" indent="-514350" algn="r" rtl="1">
              <a:lnSpc>
                <a:spcPct val="120000"/>
              </a:lnSpc>
              <a:spcBef>
                <a:spcPts val="0"/>
              </a:spcBef>
              <a:buNone/>
            </a:pPr>
            <a:endParaRPr lang="he-IL" smtClean="0">
              <a:latin typeface="Arial" pitchFamily="34" charset="0"/>
              <a:cs typeface="Arial" pitchFamily="34" charset="0"/>
            </a:endParaRPr>
          </a:p>
          <a:p>
            <a:pPr marL="514350" indent="-514350" algn="r" rtl="1">
              <a:lnSpc>
                <a:spcPct val="120000"/>
              </a:lnSpc>
              <a:spcBef>
                <a:spcPts val="0"/>
              </a:spcBef>
              <a:buNone/>
            </a:pPr>
            <a:endParaRPr lang="he-IL" smtClean="0">
              <a:latin typeface="Arial" pitchFamily="34" charset="0"/>
              <a:cs typeface="Arial" pitchFamily="34" charset="0"/>
            </a:endParaRPr>
          </a:p>
        </p:txBody>
      </p:sp>
      <p:pic>
        <p:nvPicPr>
          <p:cNvPr id="5122" name="Picture 2" descr="C:\Users\anita.OMGDOMAIN\AppData\Local\Microsoft\Windows\Temporary Internet Files\Content.IE5\VSW13P7V\MC900434750[1].png"/>
          <p:cNvPicPr>
            <a:picLocks noChangeAspect="1" noChangeArrowheads="1"/>
          </p:cNvPicPr>
          <p:nvPr/>
        </p:nvPicPr>
        <p:blipFill>
          <a:blip r:embed="rId3" cstate="print"/>
          <a:srcRect/>
          <a:stretch>
            <a:fillRect/>
          </a:stretch>
        </p:blipFill>
        <p:spPr bwMode="auto">
          <a:xfrm>
            <a:off x="1219200" y="3048000"/>
            <a:ext cx="2285714" cy="2285714"/>
          </a:xfrm>
          <a:prstGeom prst="rect">
            <a:avLst/>
          </a:prstGeom>
          <a:noFill/>
        </p:spPr>
      </p:pic>
      <p:sp>
        <p:nvSpPr>
          <p:cNvPr id="5" name="Slide Number Placeholder 4"/>
          <p:cNvSpPr>
            <a:spLocks noGrp="1"/>
          </p:cNvSpPr>
          <p:nvPr>
            <p:ph type="sldNum" sz="quarter" idx="12"/>
          </p:nvPr>
        </p:nvSpPr>
        <p:spPr>
          <a:xfrm>
            <a:off x="6467475" y="6356350"/>
            <a:ext cx="1981200" cy="365760"/>
          </a:xfrm>
        </p:spPr>
        <p:txBody>
          <a:bodyPr/>
          <a:lstStyle/>
          <a:p>
            <a:pPr algn="r" rtl="1"/>
            <a:r>
              <a:rPr lang="he-IL" b="0" i="0" u="none" baseline="0" smtClean="0">
                <a:latin typeface="Arial" pitchFamily="34" charset="0"/>
                <a:cs typeface="Arial" pitchFamily="34" charset="0"/>
              </a:rPr>
              <a:t>ii סקירה </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he-IL" b="0" i="0" u="none" baseline="0" smtClean="0">
                <a:latin typeface="Arial" pitchFamily="34" charset="0"/>
                <a:cs typeface="Arial" pitchFamily="34" charset="0"/>
              </a:rPr>
              <a:t>תוצאות</a:t>
            </a:r>
            <a:endParaRPr lang="he-I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lvl="1" algn="r" rtl="1">
              <a:buNone/>
            </a:pPr>
            <a:endParaRPr lang="he-IL" smtClean="0">
              <a:latin typeface="Arial" pitchFamily="34" charset="0"/>
              <a:cs typeface="Arial" pitchFamily="34" charset="0"/>
            </a:endParaRPr>
          </a:p>
          <a:p>
            <a:pPr lvl="1" algn="r" rtl="1">
              <a:buNone/>
            </a:pPr>
            <a:r>
              <a:rPr lang="he-IL" sz="4000" b="1" i="0" u="none" baseline="0" smtClean="0">
                <a:latin typeface="Arial" pitchFamily="34" charset="0"/>
                <a:cs typeface="Arial" pitchFamily="34" charset="0"/>
              </a:rPr>
              <a:t>שינויים בהתנהגות, במיומנויות, בידע, בעמדות, במצב או בסטטוס.</a:t>
            </a:r>
            <a:endParaRPr lang="he-IL" sz="4000" b="1" smtClean="0">
              <a:latin typeface="Arial" pitchFamily="34" charset="0"/>
              <a:cs typeface="Arial" pitchFamily="34" charset="0"/>
            </a:endParaRPr>
          </a:p>
          <a:p>
            <a:pPr lvl="1" algn="r" rtl="1">
              <a:buNone/>
            </a:pPr>
            <a:r>
              <a:rPr lang="he-IL" sz="3800" b="0" i="0" u="none" baseline="0" smtClean="0">
                <a:latin typeface="Arial" pitchFamily="34" charset="0"/>
                <a:cs typeface="Arial" pitchFamily="34" charset="0"/>
              </a:rPr>
              <a:t>    </a:t>
            </a:r>
            <a:endParaRPr lang="he-IL" sz="2400" smtClean="0">
              <a:latin typeface="Arial" pitchFamily="34" charset="0"/>
              <a:cs typeface="Arial" pitchFamily="34" charset="0"/>
            </a:endParaRPr>
          </a:p>
          <a:p>
            <a:pPr marL="747713" lvl="1" indent="-473075" algn="r" rtl="1">
              <a:buClrTx/>
              <a:buFont typeface="Wingdings 3" pitchFamily="18" charset="2"/>
              <a:buChar char=""/>
            </a:pPr>
            <a:r>
              <a:rPr lang="he-IL" sz="2400" b="0" i="0" u="none" baseline="0" smtClean="0">
                <a:latin typeface="Arial" pitchFamily="34" charset="0"/>
                <a:cs typeface="Arial" pitchFamily="34" charset="0"/>
              </a:rPr>
              <a:t>חייבות להיות: מציאותיות וניתנות להשגה, קשורות לעסק הליבה, בתוך תחום ההשפעה של התכנית</a:t>
            </a:r>
            <a:endParaRPr lang="he-IL" sz="2400" smtClean="0">
              <a:latin typeface="Arial" pitchFamily="34" charset="0"/>
              <a:cs typeface="Arial" pitchFamily="34" charset="0"/>
            </a:endParaRPr>
          </a:p>
          <a:p>
            <a:pPr marL="692150" lvl="1" indent="-417513" algn="r" rtl="1">
              <a:spcBef>
                <a:spcPts val="2400"/>
              </a:spcBef>
              <a:buClrTx/>
              <a:buFont typeface="Wingdings 3" pitchFamily="18" charset="2"/>
              <a:buChar char=""/>
            </a:pPr>
            <a:r>
              <a:rPr lang="he-IL" sz="2400" b="0" i="0" u="none" baseline="0" smtClean="0">
                <a:latin typeface="Arial" pitchFamily="34" charset="0"/>
                <a:cs typeface="Arial" pitchFamily="34" charset="0"/>
              </a:rPr>
              <a:t>תוצאות הן רגישות לזמן, ניתנות להשגה בדרכים רבות וקשורות בקשר הדוק למערך התכנית</a:t>
            </a:r>
            <a:endParaRPr lang="he-IL" sz="2400" smtClean="0">
              <a:latin typeface="Arial" pitchFamily="34" charset="0"/>
              <a:cs typeface="Arial" pitchFamily="34" charset="0"/>
            </a:endParaRPr>
          </a:p>
          <a:p>
            <a:pPr lvl="1" algn="r" rtl="1">
              <a:buClrTx/>
              <a:buFont typeface="Wingdings 3" pitchFamily="18" charset="2"/>
              <a:buChar char="u"/>
            </a:pPr>
            <a:endParaRPr lang="he-IL" sz="2400" smtClean="0">
              <a:latin typeface="Arial" pitchFamily="34" charset="0"/>
              <a:cs typeface="Arial" pitchFamily="34" charset="0"/>
            </a:endParaRPr>
          </a:p>
        </p:txBody>
      </p:sp>
      <p:sp>
        <p:nvSpPr>
          <p:cNvPr id="4" name="Slide Number Placeholder 4"/>
          <p:cNvSpPr>
            <a:spLocks noGrp="1"/>
          </p:cNvSpPr>
          <p:nvPr>
            <p:ph type="sldNum" sz="quarter" idx="12"/>
          </p:nvPr>
        </p:nvSpPr>
        <p:spPr>
          <a:xfrm>
            <a:off x="6467475" y="6356350"/>
            <a:ext cx="1981200" cy="365760"/>
          </a:xfrm>
        </p:spPr>
        <p:txBody>
          <a:bodyPr/>
          <a:lstStyle/>
          <a:p>
            <a:pPr algn="r" rtl="1"/>
            <a:r>
              <a:rPr lang="he-IL" b="0" i="0" u="none" baseline="0" smtClean="0">
                <a:latin typeface="Arial" pitchFamily="34" charset="0"/>
                <a:cs typeface="Arial" pitchFamily="34" charset="0"/>
              </a:rPr>
              <a:t>iii סקירה</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algn="r" rtl="1"/>
            <a:r>
              <a:rPr lang="he-IL" b="0" i="0" u="none" baseline="0" smtClean="0">
                <a:latin typeface="Arial" pitchFamily="34" charset="0"/>
                <a:cs typeface="Arial" pitchFamily="34" charset="0"/>
              </a:rPr>
              <a:t>מדדים</a:t>
            </a:r>
            <a:endParaRPr lang="he-IL">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lnSpcReduction="20000"/>
          </a:bodyPr>
          <a:lstStyle/>
          <a:p>
            <a:pPr lvl="1" algn="r" rtl="1">
              <a:buNone/>
            </a:pPr>
            <a:endParaRPr lang="he-IL" smtClean="0">
              <a:latin typeface="Arial" pitchFamily="34" charset="0"/>
              <a:cs typeface="Arial" pitchFamily="34" charset="0"/>
            </a:endParaRPr>
          </a:p>
          <a:p>
            <a:pPr lvl="1" algn="r" rtl="1">
              <a:buNone/>
            </a:pPr>
            <a:r>
              <a:rPr lang="he-IL" sz="4000" b="1" i="0" u="none" baseline="0" smtClean="0">
                <a:latin typeface="Arial" pitchFamily="34" charset="0"/>
                <a:cs typeface="Arial" pitchFamily="34" charset="0"/>
              </a:rPr>
              <a:t>מאפיינים או שינויים ספציפיים ניתנים למדידה המייצגים השגת תוצאה.</a:t>
            </a:r>
            <a:endParaRPr lang="he-IL" sz="4000" b="1" smtClean="0">
              <a:latin typeface="Arial" pitchFamily="34" charset="0"/>
              <a:cs typeface="Arial" pitchFamily="34" charset="0"/>
            </a:endParaRPr>
          </a:p>
          <a:p>
            <a:pPr marL="273050" lvl="1" indent="-273050" algn="r" rtl="1">
              <a:buNone/>
            </a:pPr>
            <a:r>
              <a:rPr lang="he-IL" sz="3800" b="0" i="0" u="none" baseline="0" smtClean="0">
                <a:latin typeface="Arial" pitchFamily="34" charset="0"/>
                <a:cs typeface="Arial" pitchFamily="34" charset="0"/>
              </a:rPr>
              <a:t> </a:t>
            </a:r>
          </a:p>
          <a:p>
            <a:pPr marL="747713" lvl="1" indent="-473075" algn="r" rtl="1">
              <a:buClrTx/>
              <a:buSzPct val="75000"/>
              <a:buFont typeface="Wingdings 3" pitchFamily="18" charset="2"/>
              <a:buChar char=""/>
            </a:pPr>
            <a:r>
              <a:rPr lang="he-IL" sz="3000" b="0" i="0" u="none" baseline="0" smtClean="0">
                <a:latin typeface="Arial" pitchFamily="34" charset="0"/>
                <a:cs typeface="Arial" pitchFamily="34" charset="0"/>
              </a:rPr>
              <a:t>מדדים קשורים ישירות לתוצאה ומסייעים להגדיר אותה </a:t>
            </a:r>
          </a:p>
          <a:p>
            <a:pPr marL="747713" lvl="1" indent="-473075" algn="r" rtl="1">
              <a:spcBef>
                <a:spcPts val="2400"/>
              </a:spcBef>
              <a:buClrTx/>
              <a:buFont typeface="Wingdings 3" pitchFamily="18" charset="2"/>
              <a:buChar char=""/>
            </a:pPr>
            <a:r>
              <a:rPr lang="he-IL" sz="3000" b="0" i="0" u="none" baseline="0" smtClean="0">
                <a:latin typeface="Arial" pitchFamily="34" charset="0"/>
                <a:cs typeface="Arial" pitchFamily="34" charset="0"/>
              </a:rPr>
              <a:t>מדדים הם ספציפיים, ניתנים למדידה, ניתנים לצפייה, נראים, נשמעים או נקראים. </a:t>
            </a:r>
          </a:p>
          <a:p>
            <a:pPr marL="747713" lvl="1" indent="-473075" algn="r" rtl="1">
              <a:spcBef>
                <a:spcPts val="2400"/>
              </a:spcBef>
              <a:buClrTx/>
              <a:buFont typeface="Wingdings 3" pitchFamily="18" charset="2"/>
              <a:buChar char=""/>
            </a:pPr>
            <a:r>
              <a:rPr lang="he-IL" sz="3000" b="0" i="0" u="none" baseline="0" smtClean="0">
                <a:latin typeface="Arial" pitchFamily="34" charset="0"/>
                <a:cs typeface="Arial" pitchFamily="34" charset="0"/>
              </a:rPr>
              <a:t>לרוב התוצאות יש יותר ממדד אחד – עליך לזהות את אוסף המדדים המסמן הישג</a:t>
            </a:r>
            <a:endParaRPr lang="he-IL" sz="3000" b="0" i="0" u="none" baseline="0">
              <a:latin typeface="Arial" pitchFamily="34" charset="0"/>
              <a:cs typeface="Arial" pitchFamily="34" charset="0"/>
            </a:endParaRPr>
          </a:p>
        </p:txBody>
      </p:sp>
      <p:sp>
        <p:nvSpPr>
          <p:cNvPr id="4" name="Slide Number Placeholder 4"/>
          <p:cNvSpPr>
            <a:spLocks noGrp="1"/>
          </p:cNvSpPr>
          <p:nvPr>
            <p:ph type="sldNum" sz="quarter" idx="12"/>
          </p:nvPr>
        </p:nvSpPr>
        <p:spPr>
          <a:xfrm>
            <a:off x="6467475" y="6356350"/>
            <a:ext cx="1981200" cy="365760"/>
          </a:xfrm>
        </p:spPr>
        <p:txBody>
          <a:bodyPr/>
          <a:lstStyle/>
          <a:p>
            <a:pPr algn="r" rtl="1"/>
            <a:r>
              <a:rPr lang="he-IL" b="0" i="0" u="none" baseline="0" smtClean="0">
                <a:latin typeface="Arial" pitchFamily="34" charset="0"/>
                <a:cs typeface="Arial" pitchFamily="34" charset="0"/>
              </a:rPr>
              <a:t>iv סקירה</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he-IL" b="0" i="0" u="none" baseline="0" smtClean="0">
                <a:latin typeface="Arial" pitchFamily="34" charset="0"/>
                <a:cs typeface="Arial" pitchFamily="34" charset="0"/>
              </a:rPr>
              <a:t>יעדים</a:t>
            </a:r>
            <a:endParaRPr lang="he-IL">
              <a:latin typeface="Arial" pitchFamily="34" charset="0"/>
              <a:cs typeface="Arial" pitchFamily="34" charset="0"/>
            </a:endParaRPr>
          </a:p>
        </p:txBody>
      </p:sp>
      <p:sp>
        <p:nvSpPr>
          <p:cNvPr id="3" name="Content Placeholder 2"/>
          <p:cNvSpPr>
            <a:spLocks noGrp="1"/>
          </p:cNvSpPr>
          <p:nvPr>
            <p:ph sz="quarter" idx="1"/>
          </p:nvPr>
        </p:nvSpPr>
        <p:spPr/>
        <p:txBody>
          <a:bodyPr>
            <a:normAutofit fontScale="92500" lnSpcReduction="20000"/>
          </a:bodyPr>
          <a:lstStyle/>
          <a:p>
            <a:pPr lvl="1" algn="r" rtl="1">
              <a:buNone/>
            </a:pPr>
            <a:endParaRPr lang="he-IL" smtClean="0">
              <a:latin typeface="Arial" pitchFamily="34" charset="0"/>
              <a:cs typeface="Arial" pitchFamily="34" charset="0"/>
            </a:endParaRPr>
          </a:p>
          <a:p>
            <a:pPr lvl="1" algn="r" rtl="1">
              <a:buNone/>
            </a:pPr>
            <a:r>
              <a:rPr lang="he-IL" sz="4000" b="1" i="0" u="none" baseline="0" smtClean="0">
                <a:latin typeface="Arial" pitchFamily="34" charset="0"/>
                <a:cs typeface="Arial" pitchFamily="34" charset="0"/>
              </a:rPr>
              <a:t>מציינים את הכמות או את הרמה הצפויה, המקווה או הדרושה של השגת תוצאות.</a:t>
            </a:r>
            <a:endParaRPr lang="he-IL" sz="4000" b="1" smtClean="0">
              <a:latin typeface="Arial" pitchFamily="34" charset="0"/>
              <a:cs typeface="Arial" pitchFamily="34" charset="0"/>
            </a:endParaRPr>
          </a:p>
          <a:p>
            <a:pPr lvl="1" algn="r" rtl="1">
              <a:buNone/>
            </a:pPr>
            <a:endParaRPr lang="he-IL" smtClean="0">
              <a:latin typeface="Arial" pitchFamily="34" charset="0"/>
              <a:cs typeface="Arial" pitchFamily="34" charset="0"/>
            </a:endParaRPr>
          </a:p>
          <a:p>
            <a:pPr marL="273050" lvl="1" indent="-273050" algn="r" rtl="1">
              <a:buNone/>
            </a:pPr>
            <a:r>
              <a:rPr lang="he-IL" sz="3800" b="0" i="0" u="none" baseline="0" smtClean="0">
                <a:latin typeface="Arial" pitchFamily="34" charset="0"/>
                <a:cs typeface="Arial" pitchFamily="34" charset="0"/>
              </a:rPr>
              <a:t> אפשר לקבוע יעדים. . . . </a:t>
            </a:r>
          </a:p>
          <a:p>
            <a:pPr lvl="1" algn="r" rtl="1">
              <a:buClrTx/>
              <a:buSzPct val="75000"/>
              <a:buFont typeface="Wingdings 3" pitchFamily="18" charset="2"/>
              <a:buChar char=""/>
            </a:pPr>
            <a:r>
              <a:rPr lang="he-IL" sz="3000" b="0" i="0" u="none" baseline="0" smtClean="0">
                <a:latin typeface="Arial" pitchFamily="34" charset="0"/>
                <a:cs typeface="Arial" pitchFamily="34" charset="0"/>
              </a:rPr>
              <a:t> יחסית לסטנדרטים חיצוניים (כשיש כאלה)</a:t>
            </a:r>
            <a:endParaRPr lang="he-IL" sz="3000" smtClean="0">
              <a:latin typeface="Arial" pitchFamily="34" charset="0"/>
              <a:cs typeface="Arial" pitchFamily="34" charset="0"/>
            </a:endParaRPr>
          </a:p>
          <a:p>
            <a:pPr lvl="1" algn="r" rtl="1">
              <a:buClrTx/>
              <a:buSzPct val="75000"/>
              <a:buFont typeface="Wingdings 3" pitchFamily="18" charset="2"/>
              <a:buChar char=""/>
            </a:pPr>
            <a:r>
              <a:rPr lang="he-IL" sz="3000" b="0" i="0" u="none" baseline="0" smtClean="0">
                <a:latin typeface="Arial" pitchFamily="34" charset="0"/>
                <a:cs typeface="Arial" pitchFamily="34" charset="0"/>
              </a:rPr>
              <a:t> ביצועי עבר/תכניות דומות</a:t>
            </a:r>
            <a:endParaRPr lang="he-IL" sz="3000" smtClean="0">
              <a:latin typeface="Arial" pitchFamily="34" charset="0"/>
              <a:cs typeface="Arial" pitchFamily="34" charset="0"/>
            </a:endParaRPr>
          </a:p>
          <a:p>
            <a:pPr lvl="1" algn="r" rtl="1">
              <a:buClrTx/>
              <a:buSzPct val="75000"/>
              <a:buFont typeface="Wingdings 3" pitchFamily="18" charset="2"/>
              <a:buChar char=""/>
            </a:pPr>
            <a:r>
              <a:rPr lang="he-IL" sz="3000" b="0" i="0" u="none" baseline="0" smtClean="0">
                <a:latin typeface="Arial" pitchFamily="34" charset="0"/>
                <a:cs typeface="Arial" pitchFamily="34" charset="0"/>
              </a:rPr>
              <a:t> חושים מקצועיים</a:t>
            </a:r>
            <a:endParaRPr lang="he-IL" sz="3000" smtClean="0">
              <a:latin typeface="Arial" pitchFamily="34" charset="0"/>
              <a:cs typeface="Arial" pitchFamily="34" charset="0"/>
            </a:endParaRPr>
          </a:p>
          <a:p>
            <a:pPr lvl="1" algn="r" rtl="1">
              <a:buClrTx/>
              <a:buSzPct val="75000"/>
              <a:buNone/>
            </a:pPr>
            <a:endParaRPr lang="he-IL" sz="3000" smtClean="0">
              <a:latin typeface="Arial" pitchFamily="34" charset="0"/>
              <a:cs typeface="Arial" pitchFamily="34" charset="0"/>
            </a:endParaRPr>
          </a:p>
          <a:p>
            <a:pPr marL="266700" lvl="1" indent="7938" algn="r" rtl="1">
              <a:buClrTx/>
              <a:buSzPct val="75000"/>
              <a:buNone/>
            </a:pPr>
            <a:r>
              <a:rPr lang="he-IL" sz="3000" b="0" i="0" u="none" baseline="0" smtClean="0">
                <a:solidFill>
                  <a:srgbClr val="FF0000"/>
                </a:solidFill>
                <a:latin typeface="Arial" pitchFamily="34" charset="0"/>
                <a:cs typeface="Arial" pitchFamily="34" charset="0"/>
              </a:rPr>
              <a:t>יעדים יש לקבוע בזהירות, מראש, לאחר קבלת התייחסויות מבעלי עניין</a:t>
            </a:r>
            <a:endParaRPr lang="he-IL" sz="3000" b="0" i="0" u="none" baseline="0">
              <a:solidFill>
                <a:srgbClr val="FF0000"/>
              </a:solidFill>
              <a:latin typeface="Arial" pitchFamily="34" charset="0"/>
              <a:cs typeface="Arial" pitchFamily="34" charset="0"/>
            </a:endParaRPr>
          </a:p>
        </p:txBody>
      </p:sp>
      <p:sp>
        <p:nvSpPr>
          <p:cNvPr id="4" name="Slide Number Placeholder 4"/>
          <p:cNvSpPr>
            <a:spLocks noGrp="1"/>
          </p:cNvSpPr>
          <p:nvPr>
            <p:ph type="sldNum" sz="quarter" idx="12"/>
          </p:nvPr>
        </p:nvSpPr>
        <p:spPr>
          <a:xfrm>
            <a:off x="6467475" y="6356350"/>
            <a:ext cx="1981200" cy="365760"/>
          </a:xfrm>
        </p:spPr>
        <p:txBody>
          <a:bodyPr/>
          <a:lstStyle/>
          <a:p>
            <a:pPr algn="r" rtl="1"/>
            <a:r>
              <a:rPr lang="he-IL" b="0" i="0" u="none" baseline="0" smtClean="0">
                <a:latin typeface="Arial" pitchFamily="34" charset="0"/>
                <a:cs typeface="Arial" pitchFamily="34" charset="0"/>
              </a:rPr>
              <a:t>v סקירה</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he-IL" b="0" i="0" u="none" baseline="0" smtClean="0">
                <a:latin typeface="Arial" pitchFamily="34" charset="0"/>
                <a:cs typeface="Arial" pitchFamily="34" charset="0"/>
              </a:rPr>
              <a:t>קריטריונים לשאלות הערכה</a:t>
            </a:r>
            <a:endParaRPr lang="he-I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lgn="r" rtl="1">
              <a:lnSpc>
                <a:spcPct val="80000"/>
              </a:lnSpc>
              <a:spcBef>
                <a:spcPct val="40000"/>
              </a:spcBef>
              <a:buClr>
                <a:srgbClr val="000066"/>
              </a:buClr>
              <a:buSzPct val="85000"/>
            </a:pPr>
            <a:r>
              <a:rPr lang="he-IL" sz="3400" b="0" i="0" u="none" baseline="0" smtClean="0">
                <a:latin typeface="Arial" pitchFamily="34" charset="0"/>
                <a:cs typeface="Arial" pitchFamily="34" charset="0"/>
              </a:rPr>
              <a:t>אפשר להשיג נתונים העונים לשאלות. </a:t>
            </a:r>
            <a:endParaRPr lang="he-IL" sz="3400" smtClean="0">
              <a:latin typeface="Arial" pitchFamily="34" charset="0"/>
              <a:cs typeface="Arial" pitchFamily="34" charset="0"/>
            </a:endParaRPr>
          </a:p>
          <a:p>
            <a:pPr algn="r" rtl="1">
              <a:lnSpc>
                <a:spcPct val="80000"/>
              </a:lnSpc>
              <a:spcBef>
                <a:spcPct val="40000"/>
              </a:spcBef>
              <a:buClr>
                <a:srgbClr val="000066"/>
              </a:buClr>
              <a:buSzPct val="85000"/>
            </a:pPr>
            <a:r>
              <a:rPr lang="he-IL" sz="3400" b="0" i="0" u="none" baseline="0" smtClean="0">
                <a:latin typeface="Arial" pitchFamily="34" charset="0"/>
                <a:cs typeface="Arial" pitchFamily="34" charset="0"/>
              </a:rPr>
              <a:t>קיימת יותר מ"תשובה" אפשרית </a:t>
            </a:r>
            <a:r>
              <a:rPr lang="en-US" sz="3400" b="0" i="0" u="none" baseline="0" smtClean="0">
                <a:latin typeface="Arial" pitchFamily="34" charset="0"/>
                <a:cs typeface="Arial" pitchFamily="34" charset="0"/>
              </a:rPr>
              <a:t/>
            </a:r>
            <a:br>
              <a:rPr lang="en-US" sz="3400" b="0" i="0" u="none" baseline="0" smtClean="0">
                <a:latin typeface="Arial" pitchFamily="34" charset="0"/>
                <a:cs typeface="Arial" pitchFamily="34" charset="0"/>
              </a:rPr>
            </a:br>
            <a:r>
              <a:rPr lang="he-IL" sz="3400" b="0" i="0" u="none" baseline="0" smtClean="0">
                <a:latin typeface="Arial" pitchFamily="34" charset="0"/>
                <a:cs typeface="Arial" pitchFamily="34" charset="0"/>
              </a:rPr>
              <a:t>אחת לשאלה. </a:t>
            </a:r>
            <a:endParaRPr lang="he-IL" sz="3400" smtClean="0">
              <a:latin typeface="Arial" pitchFamily="34" charset="0"/>
              <a:cs typeface="Arial" pitchFamily="34" charset="0"/>
            </a:endParaRPr>
          </a:p>
          <a:p>
            <a:pPr algn="r" rtl="1">
              <a:lnSpc>
                <a:spcPct val="80000"/>
              </a:lnSpc>
              <a:spcBef>
                <a:spcPct val="40000"/>
              </a:spcBef>
              <a:buClr>
                <a:srgbClr val="000066"/>
              </a:buClr>
              <a:buSzPct val="85000"/>
            </a:pPr>
            <a:r>
              <a:rPr lang="he-IL" sz="3400" b="0" i="0" u="none" baseline="0" smtClean="0">
                <a:latin typeface="Arial" pitchFamily="34" charset="0"/>
                <a:cs typeface="Arial" pitchFamily="34" charset="0"/>
              </a:rPr>
              <a:t>המידע העונה על השאלות מבוקש ודרוש. </a:t>
            </a:r>
            <a:endParaRPr lang="he-IL" sz="3400" smtClean="0">
              <a:latin typeface="Arial" pitchFamily="34" charset="0"/>
              <a:cs typeface="Arial" pitchFamily="34" charset="0"/>
            </a:endParaRPr>
          </a:p>
          <a:p>
            <a:pPr algn="r" rtl="1">
              <a:lnSpc>
                <a:spcPct val="80000"/>
              </a:lnSpc>
              <a:spcBef>
                <a:spcPct val="40000"/>
              </a:spcBef>
              <a:buClr>
                <a:srgbClr val="000066"/>
              </a:buClr>
              <a:buSzPct val="85000"/>
            </a:pPr>
            <a:r>
              <a:rPr lang="he-IL" sz="3400" b="0" i="0" u="none" baseline="0" smtClean="0">
                <a:latin typeface="Arial" pitchFamily="34" charset="0"/>
                <a:cs typeface="Arial" pitchFamily="34" charset="0"/>
              </a:rPr>
              <a:t>ידוע כיצד ייעשה שימוש פנימי (וחיצוני) במידע שיתקבל.</a:t>
            </a:r>
            <a:endParaRPr lang="he-IL" sz="3400" smtClean="0">
              <a:latin typeface="Arial" pitchFamily="34" charset="0"/>
              <a:cs typeface="Arial" pitchFamily="34" charset="0"/>
            </a:endParaRPr>
          </a:p>
          <a:p>
            <a:pPr algn="r" rtl="1">
              <a:lnSpc>
                <a:spcPct val="80000"/>
              </a:lnSpc>
              <a:spcBef>
                <a:spcPct val="40000"/>
              </a:spcBef>
              <a:buClr>
                <a:srgbClr val="000066"/>
              </a:buClr>
              <a:buSzPct val="85000"/>
            </a:pPr>
            <a:r>
              <a:rPr lang="he-IL" sz="3400" b="0" i="0" u="none" baseline="0" smtClean="0">
                <a:latin typeface="Arial" pitchFamily="34" charset="0"/>
                <a:cs typeface="Arial" pitchFamily="34" charset="0"/>
              </a:rPr>
              <a:t>השאלות מכוונות להיבטים ניתנים </a:t>
            </a:r>
            <a:r>
              <a:rPr lang="en-US" sz="3400" b="0" i="0" u="none" baseline="0" smtClean="0">
                <a:latin typeface="Arial" pitchFamily="34" charset="0"/>
                <a:cs typeface="Arial" pitchFamily="34" charset="0"/>
              </a:rPr>
              <a:t/>
            </a:r>
            <a:br>
              <a:rPr lang="en-US" sz="3400" b="0" i="0" u="none" baseline="0" smtClean="0">
                <a:latin typeface="Arial" pitchFamily="34" charset="0"/>
                <a:cs typeface="Arial" pitchFamily="34" charset="0"/>
              </a:rPr>
            </a:br>
            <a:r>
              <a:rPr lang="he-IL" sz="3400" b="0" i="0" u="none" baseline="0" smtClean="0">
                <a:latin typeface="Arial" pitchFamily="34" charset="0"/>
                <a:cs typeface="Arial" pitchFamily="34" charset="0"/>
              </a:rPr>
              <a:t>לשינוי של פעילות.</a:t>
            </a:r>
            <a:endParaRPr lang="he-IL" sz="3400">
              <a:latin typeface="Arial" pitchFamily="34" charset="0"/>
              <a:cs typeface="Arial" pitchFamily="34" charset="0"/>
            </a:endParaRPr>
          </a:p>
        </p:txBody>
      </p:sp>
      <p:pic>
        <p:nvPicPr>
          <p:cNvPr id="4109" name="Picture 13" descr="C:\Users\anita.OMGDOMAIN\AppData\Local\Microsoft\Windows\Temporary Internet Files\Content.IE5\GA02JTZI\MC900434859[1].png"/>
          <p:cNvPicPr>
            <a:picLocks noChangeAspect="1" noChangeArrowheads="1"/>
          </p:cNvPicPr>
          <p:nvPr/>
        </p:nvPicPr>
        <p:blipFill>
          <a:blip r:embed="rId3" cstate="print"/>
          <a:srcRect/>
          <a:stretch>
            <a:fillRect/>
          </a:stretch>
        </p:blipFill>
        <p:spPr bwMode="auto">
          <a:xfrm>
            <a:off x="304800" y="1981200"/>
            <a:ext cx="1371600" cy="1295400"/>
          </a:xfrm>
          <a:prstGeom prst="rect">
            <a:avLst/>
          </a:prstGeom>
          <a:noFill/>
        </p:spPr>
      </p:pic>
      <p:pic>
        <p:nvPicPr>
          <p:cNvPr id="16" name="Picture 13" descr="C:\Users\anita.OMGDOMAIN\AppData\Local\Microsoft\Windows\Temporary Internet Files\Content.IE5\GA02JTZI\MC900434859[1].png"/>
          <p:cNvPicPr>
            <a:picLocks noChangeAspect="1" noChangeArrowheads="1"/>
          </p:cNvPicPr>
          <p:nvPr/>
        </p:nvPicPr>
        <p:blipFill>
          <a:blip r:embed="rId3" cstate="print"/>
          <a:srcRect/>
          <a:stretch>
            <a:fillRect/>
          </a:stretch>
        </p:blipFill>
        <p:spPr bwMode="auto">
          <a:xfrm>
            <a:off x="533400" y="4953000"/>
            <a:ext cx="1371600" cy="1295400"/>
          </a:xfrm>
          <a:prstGeom prst="rect">
            <a:avLst/>
          </a:prstGeom>
          <a:noFill/>
        </p:spPr>
      </p:pic>
      <p:sp>
        <p:nvSpPr>
          <p:cNvPr id="8" name="Slide Number Placeholder 7"/>
          <p:cNvSpPr>
            <a:spLocks noGrp="1"/>
          </p:cNvSpPr>
          <p:nvPr>
            <p:ph type="sldNum" sz="quarter" idx="12"/>
          </p:nvPr>
        </p:nvSpPr>
        <p:spPr>
          <a:xfrm>
            <a:off x="6467475" y="6356350"/>
            <a:ext cx="1981200" cy="365760"/>
          </a:xfrm>
        </p:spPr>
        <p:txBody>
          <a:bodyPr/>
          <a:lstStyle/>
          <a:p>
            <a:pPr algn="r" rtl="1"/>
            <a:r>
              <a:rPr lang="he-IL" b="0" i="0" u="none" baseline="0" smtClean="0">
                <a:latin typeface="Arial" pitchFamily="34" charset="0"/>
                <a:cs typeface="Arial" pitchFamily="34" charset="0"/>
              </a:rPr>
              <a:t>vi סקירה</a:t>
            </a:r>
            <a:endParaRPr lang="he-I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1">
      <a:dk1>
        <a:sysClr val="windowText" lastClr="000000"/>
      </a:dk1>
      <a:lt1>
        <a:srgbClr val="FFFFFF"/>
      </a:lt1>
      <a:dk2>
        <a:srgbClr val="464653"/>
      </a:dk2>
      <a:lt2>
        <a:srgbClr val="DDE9EC"/>
      </a:lt2>
      <a:accent1>
        <a:srgbClr val="727CA3"/>
      </a:accent1>
      <a:accent2>
        <a:srgbClr val="9FB8CD"/>
      </a:accent2>
      <a:accent3>
        <a:srgbClr val="FF0000"/>
      </a:accent3>
      <a:accent4>
        <a:srgbClr val="BFBFBF"/>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9185</TotalTime>
  <Words>1788</Words>
  <Application>Microsoft Office PowerPoint</Application>
  <PresentationFormat>‫הצגה על המסך (4:3)</PresentationFormat>
  <Paragraphs>496</Paragraphs>
  <Slides>35</Slides>
  <Notes>35</Notes>
  <HiddenSlides>0</HiddenSlides>
  <MMClips>1</MMClips>
  <ScaleCrop>false</ScaleCrop>
  <HeadingPairs>
    <vt:vector size="6" baseType="variant">
      <vt:variant>
        <vt:lpstr>ערכת נושא</vt:lpstr>
      </vt:variant>
      <vt:variant>
        <vt:i4>1</vt:i4>
      </vt:variant>
      <vt:variant>
        <vt:lpstr>שרתי OLE מוטבעים</vt:lpstr>
      </vt:variant>
      <vt:variant>
        <vt:i4>1</vt:i4>
      </vt:variant>
      <vt:variant>
        <vt:lpstr>כותרות שקופיות</vt:lpstr>
      </vt:variant>
      <vt:variant>
        <vt:i4>35</vt:i4>
      </vt:variant>
    </vt:vector>
  </HeadingPairs>
  <TitlesOfParts>
    <vt:vector size="37" baseType="lpstr">
      <vt:lpstr>Origin</vt:lpstr>
      <vt:lpstr>Document</vt:lpstr>
      <vt:lpstr>שקופית 0</vt:lpstr>
      <vt:lpstr>שקופית 1</vt:lpstr>
      <vt:lpstr>שקופית 2</vt:lpstr>
      <vt:lpstr>כיצד תדע מתי התכניות שלך אכן משיגות את מטרתן?  . . . הערכה  </vt:lpstr>
      <vt:lpstr>שיקולים לוגיים</vt:lpstr>
      <vt:lpstr>תוצאות</vt:lpstr>
      <vt:lpstr>מדדים</vt:lpstr>
      <vt:lpstr>יעדים</vt:lpstr>
      <vt:lpstr>קריטריונים לשאלות הערכה</vt:lpstr>
      <vt:lpstr>מה עליך לעשות כדי לבצע הערכה?</vt:lpstr>
      <vt:lpstr>כיצד נאספים נתוני ההערכה?</vt:lpstr>
      <vt:lpstr>כיצד נאספים נתוני ההערכה?</vt:lpstr>
      <vt:lpstr>ראיונות:</vt:lpstr>
      <vt:lpstr>מה זו חשיבה הערכתית?</vt:lpstr>
      <vt:lpstr>סביבות התומכות בהערכה </vt:lpstr>
      <vt:lpstr>שקופית 15</vt:lpstr>
      <vt:lpstr>כיצד נאספים נתוני ההערכה?</vt:lpstr>
      <vt:lpstr>סקרים:</vt:lpstr>
      <vt:lpstr>דוגמה לתוצאות סקר:  משוב על תכנית לאחר שעות הלימודים</vt:lpstr>
      <vt:lpstr>דברים שיש לחשוב עליהם  לפני שעורכים סקר</vt:lpstr>
      <vt:lpstr>שקופית 20</vt:lpstr>
      <vt:lpstr>כיצד נאספים נתוני ההערכה?</vt:lpstr>
      <vt:lpstr>תצפיות:</vt:lpstr>
      <vt:lpstr>שקופית 23</vt:lpstr>
      <vt:lpstr>כיצד נאספים נתוני ההערכה?</vt:lpstr>
      <vt:lpstr>סקירת רשומות:</vt:lpstr>
      <vt:lpstr>איסוף נתוני סקירת רשומות</vt:lpstr>
      <vt:lpstr>דוגמה לסקירת רשומות</vt:lpstr>
      <vt:lpstr>דוגמה לסקירת רשומות תיאורית</vt:lpstr>
      <vt:lpstr>דוגמה לסקירת רשומות הערכתית</vt:lpstr>
      <vt:lpstr>מקורות לנתוני סקירת רשומות</vt:lpstr>
      <vt:lpstr>שקופית 31</vt:lpstr>
      <vt:lpstr>מה קורה לאחר איסוף הנתונים?</vt:lpstr>
      <vt:lpstr>הגברת הדיוק בהערכת תכניות</vt:lpstr>
      <vt:lpstr>שקופית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ESSENTIALS</dc:title>
  <dc:creator>anita</dc:creator>
  <cp:lastModifiedBy>Ayelet Finkelstein</cp:lastModifiedBy>
  <cp:revision>418</cp:revision>
  <dcterms:created xsi:type="dcterms:W3CDTF">2011-03-07T16:46:23Z</dcterms:created>
  <dcterms:modified xsi:type="dcterms:W3CDTF">2014-11-27T10:57:48Z</dcterms:modified>
</cp:coreProperties>
</file>