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4140" r:id="rId1"/>
  </p:sldMasterIdLst>
  <p:notesMasterIdLst>
    <p:notesMasterId r:id="rId41"/>
  </p:notesMasterIdLst>
  <p:handoutMasterIdLst>
    <p:handoutMasterId r:id="rId42"/>
  </p:handoutMasterIdLst>
  <p:sldIdLst>
    <p:sldId id="430" r:id="rId2"/>
    <p:sldId id="476" r:id="rId3"/>
    <p:sldId id="477" r:id="rId4"/>
    <p:sldId id="341" r:id="rId5"/>
    <p:sldId id="281" r:id="rId6"/>
    <p:sldId id="431" r:id="rId7"/>
    <p:sldId id="304" r:id="rId8"/>
    <p:sldId id="342" r:id="rId9"/>
    <p:sldId id="306" r:id="rId10"/>
    <p:sldId id="308" r:id="rId11"/>
    <p:sldId id="463" r:id="rId12"/>
    <p:sldId id="412" r:id="rId13"/>
    <p:sldId id="414" r:id="rId14"/>
    <p:sldId id="468" r:id="rId15"/>
    <p:sldId id="406" r:id="rId16"/>
    <p:sldId id="467" r:id="rId17"/>
    <p:sldId id="469" r:id="rId18"/>
    <p:sldId id="407" r:id="rId19"/>
    <p:sldId id="408" r:id="rId20"/>
    <p:sldId id="409" r:id="rId21"/>
    <p:sldId id="417" r:id="rId22"/>
    <p:sldId id="422" r:id="rId23"/>
    <p:sldId id="470" r:id="rId24"/>
    <p:sldId id="471" r:id="rId25"/>
    <p:sldId id="472" r:id="rId26"/>
    <p:sldId id="473" r:id="rId27"/>
    <p:sldId id="474" r:id="rId28"/>
    <p:sldId id="432" r:id="rId29"/>
    <p:sldId id="433" r:id="rId30"/>
    <p:sldId id="434" r:id="rId31"/>
    <p:sldId id="435" r:id="rId32"/>
    <p:sldId id="475" r:id="rId33"/>
    <p:sldId id="438" r:id="rId34"/>
    <p:sldId id="441" r:id="rId35"/>
    <p:sldId id="439" r:id="rId36"/>
    <p:sldId id="440" r:id="rId37"/>
    <p:sldId id="442" r:id="rId38"/>
    <p:sldId id="443" r:id="rId39"/>
    <p:sldId id="437" r:id="rId40"/>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yelet Finkelstein" initials="AF"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66C7F2"/>
    <a:srgbClr val="CCCC00"/>
    <a:srgbClr val="CC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95" autoAdjust="0"/>
    <p:restoredTop sz="84077" autoAdjust="0"/>
  </p:normalViewPr>
  <p:slideViewPr>
    <p:cSldViewPr>
      <p:cViewPr varScale="1">
        <p:scale>
          <a:sx n="91" d="100"/>
          <a:sy n="91" d="100"/>
        </p:scale>
        <p:origin x="-1704" y="-96"/>
      </p:cViewPr>
      <p:guideLst>
        <p:guide orient="horz" pos="2160"/>
        <p:guide orient="horz" pos="730"/>
        <p:guide pos="2880"/>
        <p:guide pos="5328"/>
        <p:guide pos="5482"/>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1" d="100"/>
          <a:sy n="81" d="100"/>
        </p:scale>
        <p:origin x="-3876" y="-96"/>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290" tIns="46146" rIns="92290" bIns="46146"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2290" tIns="46146" rIns="92290" bIns="46146" rtlCol="0"/>
          <a:lstStyle>
            <a:lvl1pPr algn="r">
              <a:defRPr sz="1200"/>
            </a:lvl1pPr>
          </a:lstStyle>
          <a:p>
            <a:fld id="{607ACC44-7D83-4D3E-9461-E9AA32BF7417}" type="datetimeFigureOut">
              <a:rPr lang="en-US" smtClean="0"/>
              <a:pPr/>
              <a:t>11/27/2014</a:t>
            </a:fld>
            <a:endParaRPr lang="en-US"/>
          </a:p>
        </p:txBody>
      </p:sp>
      <p:sp>
        <p:nvSpPr>
          <p:cNvPr id="4" name="Slide Image Placeholder 3"/>
          <p:cNvSpPr>
            <a:spLocks noGrp="1" noRot="1" noChangeAspect="1"/>
          </p:cNvSpPr>
          <p:nvPr>
            <p:ph type="sldImg" idx="2"/>
          </p:nvPr>
        </p:nvSpPr>
        <p:spPr>
          <a:xfrm>
            <a:off x="1106488" y="698500"/>
            <a:ext cx="4646612" cy="3486150"/>
          </a:xfrm>
          <a:prstGeom prst="rect">
            <a:avLst/>
          </a:prstGeom>
          <a:noFill/>
          <a:ln w="12700">
            <a:solidFill>
              <a:prstClr val="black"/>
            </a:solidFill>
          </a:ln>
        </p:spPr>
        <p:txBody>
          <a:bodyPr vert="horz" lIns="92290" tIns="46146" rIns="92290" bIns="46146"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2290" tIns="46146" rIns="92290" bIns="4614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2290" tIns="46146" rIns="92290" bIns="46146"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2290" tIns="46146" rIns="92290" bIns="46146" rtlCol="0" anchor="b"/>
          <a:lstStyle>
            <a:lvl1pPr algn="r">
              <a:defRPr sz="1200"/>
            </a:lvl1pPr>
          </a:lstStyle>
          <a:p>
            <a:fld id="{3D971BC2-94D0-4D1D-ADF8-78757F3FED0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0</a:t>
            </a:fld>
            <a:endParaRPr lang="h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9</a:t>
            </a:fld>
            <a:endParaRPr lang="h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10</a:t>
            </a:fld>
            <a:endParaRPr lang="h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pPr algn="r" defTabSz="908865" rtl="1"/>
            <a:fld id="{FD35E523-EBBB-4D92-8047-C1B5C8EC83B8}" type="slidenum">
              <a:rPr>
                <a:latin typeface="Trebuchet MS" charset="0"/>
                <a:ea typeface="ＭＳ Ｐゴシック" charset="-128"/>
              </a:rPr>
              <a:pPr algn="r" defTabSz="908865" rtl="1"/>
              <a:t>11</a:t>
            </a:fld>
            <a:endParaRPr lang="he" dirty="0" smtClean="0">
              <a:latin typeface="Trebuchet MS" charset="0"/>
              <a:ea typeface="ＭＳ Ｐゴシック" charset="-128"/>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algn="r" rtl="1" eaLnBrk="1" hangingPunct="1"/>
            <a:r>
              <a:rPr lang="he" b="0" i="0" u="none" dirty="0">
                <a:latin typeface="Arial" pitchFamily="34" charset="0"/>
                <a:ea typeface="Arial Unicode MS" pitchFamily="34" charset="-128"/>
                <a:cs typeface="Arial" pitchFamily="34" charset="0"/>
              </a:rPr>
              <a:t>ייתכן שיתקבלו מסקנות הגיוניות במקום תשובות מוחלטות</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pPr algn="r" rtl="1"/>
            <a:fld id="{4A17909F-8EA7-4D2A-BFCC-9519D5D86019}" type="slidenum">
              <a:rPr>
                <a:latin typeface="Trebuchet MS" charset="0"/>
                <a:ea typeface="ＭＳ Ｐゴシック" charset="-128"/>
              </a:rPr>
              <a:pPr algn="r" rtl="1"/>
              <a:t>12</a:t>
            </a:fld>
            <a:endParaRPr lang="he" smtClean="0">
              <a:latin typeface="Trebuchet MS" charset="0"/>
              <a:ea typeface="ＭＳ Ｐゴシック" charset="-128"/>
            </a:endParaRPr>
          </a:p>
        </p:txBody>
      </p:sp>
      <p:sp>
        <p:nvSpPr>
          <p:cNvPr id="92163" name="Rectangle 2"/>
          <p:cNvSpPr>
            <a:spLocks noGrp="1" noRot="1" noChangeAspect="1" noChangeArrowheads="1" noTextEdit="1"/>
          </p:cNvSpPr>
          <p:nvPr>
            <p:ph type="sldImg"/>
          </p:nvPr>
        </p:nvSpPr>
        <p:spPr>
          <a:xfrm>
            <a:off x="1106488" y="696913"/>
            <a:ext cx="4646612" cy="3486150"/>
          </a:xfrm>
          <a:ln w="12700"/>
        </p:spPr>
      </p:sp>
      <p:sp>
        <p:nvSpPr>
          <p:cNvPr id="92164" name="Rectangle 3"/>
          <p:cNvSpPr>
            <a:spLocks noGrp="1" noChangeArrowheads="1"/>
          </p:cNvSpPr>
          <p:nvPr>
            <p:ph type="body" idx="1"/>
          </p:nvPr>
        </p:nvSpPr>
        <p:spPr>
          <a:xfrm>
            <a:off x="915295" y="4414561"/>
            <a:ext cx="5027414" cy="4185533"/>
          </a:xfrm>
          <a:noFill/>
          <a:ln/>
        </p:spPr>
        <p:txBody>
          <a:bodyPr lIns="92052" tIns="46806" rIns="92052" bIns="46806"/>
          <a:lstStyle/>
          <a:p>
            <a:pPr marL="226079" indent="-226079" algn="r" rtl="1"/>
            <a:r>
              <a:rPr lang="he" b="0" i="0" u="none" baseline="0">
                <a:latin typeface="Arial" pitchFamily="34" charset="0"/>
                <a:cs typeface="Arial" pitchFamily="34" charset="0"/>
              </a:rPr>
              <a:t>הליכי </a:t>
            </a:r>
            <a:r>
              <a:rPr lang="he" b="0" i="0" u="none" baseline="0" smtClean="0">
                <a:latin typeface="Arial" pitchFamily="34" charset="0"/>
                <a:cs typeface="Arial" pitchFamily="34" charset="0"/>
              </a:rPr>
              <a:t>ניתוח </a:t>
            </a:r>
            <a:r>
              <a:rPr lang="he-IL" b="0" i="0" u="none" baseline="0" smtClean="0">
                <a:latin typeface="Arial" pitchFamily="34" charset="0"/>
                <a:cs typeface="Arial" pitchFamily="34" charset="0"/>
              </a:rPr>
              <a:t>–</a:t>
            </a:r>
            <a:r>
              <a:rPr lang="he" b="0" i="0" u="none" baseline="0" smtClean="0">
                <a:latin typeface="Arial" pitchFamily="34" charset="0"/>
                <a:cs typeface="Arial" pitchFamily="34" charset="0"/>
              </a:rPr>
              <a:t> כגון שכיחות – אחוז </a:t>
            </a:r>
            <a:r>
              <a:rPr lang="he" b="0" i="0" u="none" baseline="0" dirty="0">
                <a:latin typeface="Arial" pitchFamily="34" charset="0"/>
                <a:cs typeface="Arial" pitchFamily="34" charset="0"/>
              </a:rPr>
              <a:t>המשתתפים שחווה גורם מסוים או תוצאה מסוימת או השוואות בין קבוצות. מאפייני המשתתפים עשויים לכלול גיל, מגדר, </a:t>
            </a:r>
            <a:r>
              <a:rPr lang="he" b="0" i="0" u="none" baseline="0">
                <a:latin typeface="Arial" pitchFamily="34" charset="0"/>
                <a:cs typeface="Arial" pitchFamily="34" charset="0"/>
              </a:rPr>
              <a:t>גזע/מוצא </a:t>
            </a:r>
            <a:r>
              <a:rPr lang="he" b="0" i="0" u="none" baseline="0" smtClean="0">
                <a:latin typeface="Arial" pitchFamily="34" charset="0"/>
                <a:cs typeface="Arial" pitchFamily="34" charset="0"/>
              </a:rPr>
              <a:t>אתני – נעסוק </a:t>
            </a:r>
            <a:r>
              <a:rPr lang="he" b="0" i="0" u="none" baseline="0" dirty="0">
                <a:latin typeface="Arial" pitchFamily="34" charset="0"/>
                <a:cs typeface="Arial" pitchFamily="34" charset="0"/>
              </a:rPr>
              <a:t>ביתר פירוט בדרכים למיין את הנתונים במצגת זו כשנגיע לדיון מפורט יותר בניתוחים</a:t>
            </a:r>
            <a:endParaRPr lang="he" dirty="0" smtClean="0">
              <a:latin typeface="Arial" pitchFamily="34" charset="0"/>
              <a:cs typeface="Arial" pitchFamily="34" charset="0"/>
            </a:endParaRPr>
          </a:p>
          <a:p>
            <a:pPr marL="226079" indent="-226079" algn="r" rtl="1"/>
            <a:r>
              <a:rPr lang="he" b="0" i="0" u="none" baseline="0" dirty="0">
                <a:latin typeface="Arial" pitchFamily="34" charset="0"/>
                <a:cs typeface="Arial" pitchFamily="34" charset="0"/>
              </a:rPr>
              <a:t>ייתכן למשל, שלדניאל יש יעד מסוים לגבי כיצד יסכימו האימהות להניק לאחר הלידה, או מה יהיה אחוז האימהות שיסכים לכך. אם מנתחים התוצאות של מספר האימהות המניקות לאחר הלידה, נרצה להשוות בין מספר זה לבין היעד, שהוא מספר האימהות שרצו להגיע אליו. </a:t>
            </a:r>
            <a:endParaRPr lang="he" dirty="0" smtClean="0">
              <a:latin typeface="Arial" pitchFamily="34" charset="0"/>
              <a:cs typeface="Arial" pitchFamily="34" charset="0"/>
            </a:endParaRPr>
          </a:p>
          <a:p>
            <a:pPr marL="226079" indent="-226079" algn="r" rtl="1"/>
            <a:r>
              <a:rPr lang="he" b="0" i="0" u="none" baseline="0" dirty="0">
                <a:latin typeface="Arial" pitchFamily="34" charset="0"/>
                <a:cs typeface="Arial" pitchFamily="34" charset="0"/>
              </a:rPr>
              <a:t>***קיבלתי כמה תכניות ניתוח לדוגמה מטינה שנוכל לכלול אותן כדוגמאות בפרק המשאבים.  הן מורכבות מאוד, אבל אעבוד עם אלנה כדי לפשט אותן.</a:t>
            </a:r>
            <a:endParaRPr lang="he" dirty="0" smtClean="0">
              <a:latin typeface="Arial" pitchFamily="34" charset="0"/>
              <a:cs typeface="Arial" pitchFamily="34" charset="0"/>
            </a:endParaRPr>
          </a:p>
          <a:p>
            <a:pPr marL="226079" indent="-226079" algn="r" rtl="1"/>
            <a:endParaRPr lang="he" dirty="0" smtClean="0">
              <a:latin typeface="Arial" pitchFamily="34" charset="0"/>
              <a:cs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13</a:t>
            </a:fld>
            <a:endParaRPr lang="h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14</a:t>
            </a:fld>
            <a:endParaRPr lang="h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15</a:t>
            </a:fld>
            <a:endParaRPr lang="h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16</a:t>
            </a:fld>
            <a:endParaRPr lang="h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pPr algn="r" rtl="1"/>
            <a:fld id="{B90E8CDC-7C88-43C4-ADCC-A1B479D04909}" type="slidenum">
              <a:rPr/>
              <a:pPr algn="r" rtl="1"/>
              <a:t>17</a:t>
            </a:fld>
            <a:endParaRPr lang="he" smtClean="0"/>
          </a:p>
        </p:txBody>
      </p:sp>
      <p:sp>
        <p:nvSpPr>
          <p:cNvPr id="53251" name="Rectangle 2"/>
          <p:cNvSpPr>
            <a:spLocks noGrp="1" noRot="1" noChangeAspect="1" noChangeArrowheads="1" noTextEdit="1"/>
          </p:cNvSpPr>
          <p:nvPr>
            <p:ph type="sldImg"/>
          </p:nvPr>
        </p:nvSpPr>
        <p:spPr>
          <a:xfrm>
            <a:off x="1106488" y="698500"/>
            <a:ext cx="4645025" cy="3484563"/>
          </a:xfrm>
          <a:ln w="12700"/>
        </p:spPr>
      </p:sp>
      <p:sp>
        <p:nvSpPr>
          <p:cNvPr id="53252" name="Rectangle 3"/>
          <p:cNvSpPr>
            <a:spLocks noGrp="1" noChangeArrowheads="1"/>
          </p:cNvSpPr>
          <p:nvPr>
            <p:ph type="body" idx="1"/>
          </p:nvPr>
        </p:nvSpPr>
        <p:spPr>
          <a:xfrm>
            <a:off x="915024" y="4415078"/>
            <a:ext cx="5027960" cy="4185125"/>
          </a:xfrm>
          <a:noFill/>
          <a:ln/>
        </p:spPr>
        <p:txBody>
          <a:bodyPr lIns="91933" tIns="46746" rIns="91933" bIns="46746"/>
          <a:lstStyle/>
          <a:p>
            <a:pPr algn="r" rtl="1" eaLnBrk="1" hangingPunct="1"/>
            <a:r>
              <a:rPr lang="he" b="0" i="0" u="none" baseline="0" dirty="0">
                <a:latin typeface="Arial" pitchFamily="34" charset="0"/>
                <a:ea typeface="Arial Unicode MS" pitchFamily="34" charset="-128"/>
                <a:cs typeface="Arial" pitchFamily="34" charset="0"/>
              </a:rPr>
              <a:t>לדוגמה, אנחנו יכולים לומר שמשך השהות הממוצע במקלט הוא 11 יום; עם זאת השכיח הוא 7 ימים (משך השהות השכיח ביותר), והחציון הוא </a:t>
            </a:r>
            <a:r>
              <a:rPr lang="he" b="0" i="0" u="none" baseline="0">
                <a:latin typeface="Arial" pitchFamily="34" charset="0"/>
                <a:ea typeface="Arial Unicode MS" pitchFamily="34" charset="-128"/>
                <a:cs typeface="Arial" pitchFamily="34" charset="0"/>
              </a:rPr>
              <a:t>9 </a:t>
            </a:r>
            <a:r>
              <a:rPr lang="he" b="0" i="0" u="none" baseline="0" smtClean="0">
                <a:latin typeface="Arial" pitchFamily="34" charset="0"/>
                <a:ea typeface="Arial Unicode MS" pitchFamily="34" charset="-128"/>
                <a:cs typeface="Arial" pitchFamily="34" charset="0"/>
              </a:rPr>
              <a:t>ימים – מתוך </a:t>
            </a:r>
            <a:r>
              <a:rPr lang="he" b="0" i="0" u="none" baseline="0" dirty="0">
                <a:latin typeface="Arial" pitchFamily="34" charset="0"/>
                <a:ea typeface="Arial Unicode MS" pitchFamily="34" charset="-128"/>
                <a:cs typeface="Arial" pitchFamily="34" charset="0"/>
              </a:rPr>
              <a:t>30 מקרים, 15 הם פחות מ-9 ימים ו-15 הם יותר מ-9 ימים. </a:t>
            </a:r>
            <a:endParaRPr lang="he" dirty="0" smtClean="0">
              <a:latin typeface="Arial" pitchFamily="34" charset="0"/>
              <a:ea typeface="Arial Unicode MS" pitchFamily="34" charset="-128"/>
              <a:cs typeface="Arial" pitchFamily="34" charset="0"/>
            </a:endParaRPr>
          </a:p>
          <a:p>
            <a:pPr algn="r" rtl="1" eaLnBrk="1" hangingPunct="1"/>
            <a:endParaRPr lang="he" dirty="0" smtClean="0">
              <a:latin typeface="Arial" pitchFamily="34" charset="0"/>
              <a:ea typeface="Arial Unicode MS" pitchFamily="34" charset="-128"/>
              <a:cs typeface="Arial" pitchFamily="34" charset="0"/>
            </a:endParaRPr>
          </a:p>
          <a:p>
            <a:pPr algn="r" rtl="1" eaLnBrk="1" hangingPunct="1"/>
            <a:r>
              <a:rPr lang="he" b="0" i="0" u="none" baseline="0" dirty="0">
                <a:latin typeface="Arial" pitchFamily="34" charset="0"/>
                <a:ea typeface="Arial Unicode MS" pitchFamily="34" charset="-128"/>
                <a:cs typeface="Arial" pitchFamily="34" charset="0"/>
              </a:rPr>
              <a:t>שכיחויות: 20 סבים וסבתות מתוך ה-30 שהשיבו על שאלות הסקר, אמרו שהתמיכה שהם מקבלים במרכז עוזרת להם לטפל בנכדיהם.</a:t>
            </a:r>
            <a:endParaRPr lang="he" dirty="0" smtClean="0">
              <a:latin typeface="Arial" pitchFamily="34" charset="0"/>
              <a:ea typeface="Arial Unicode MS" pitchFamily="34" charset="-128"/>
              <a:cs typeface="Arial" pitchFamily="34" charset="0"/>
            </a:endParaRPr>
          </a:p>
          <a:p>
            <a:pPr algn="r" rtl="1" eaLnBrk="1" hangingPunct="1"/>
            <a:r>
              <a:rPr lang="he" b="0" i="0" u="none" baseline="0" smtClean="0">
                <a:latin typeface="Arial" pitchFamily="34" charset="0"/>
                <a:ea typeface="Arial Unicode MS" pitchFamily="34" charset="-128"/>
                <a:cs typeface="Arial" pitchFamily="34" charset="0"/>
              </a:rPr>
              <a:t>אחוזים – פירוש </a:t>
            </a:r>
            <a:r>
              <a:rPr lang="he" b="0" i="0" u="none" baseline="0" dirty="0">
                <a:latin typeface="Arial" pitchFamily="34" charset="0"/>
                <a:ea typeface="Arial Unicode MS" pitchFamily="34" charset="-128"/>
                <a:cs typeface="Arial" pitchFamily="34" charset="0"/>
              </a:rPr>
              <a:t>הדבר ש-67% (20/30*100) אמרו שהמרכז עוזר להם לטפל בנכדיהם</a:t>
            </a:r>
          </a:p>
          <a:p>
            <a:pPr algn="r" rtl="1" eaLnBrk="1" hangingPunct="1"/>
            <a:r>
              <a:rPr lang="he" b="0" i="0" u="none" baseline="0" dirty="0">
                <a:latin typeface="Arial" pitchFamily="34" charset="0"/>
                <a:ea typeface="Arial Unicode MS" pitchFamily="34" charset="-128"/>
                <a:cs typeface="Arial" pitchFamily="34" charset="0"/>
              </a:rPr>
              <a:t>יחסים: 10 נשים מתוך 20 שקיבלו ייעוץ במהלך ההיריון באמצעות התכנית לטיפול בנשים בהיריון, בחרו להניק לאחר הלידה.</a:t>
            </a:r>
            <a:endParaRPr lang="he" dirty="0" smtClean="0">
              <a:latin typeface="Arial" pitchFamily="34" charset="0"/>
              <a:ea typeface="Arial Unicode MS" pitchFamily="34" charset="-128"/>
              <a:cs typeface="Arial" pitchFamily="34" charset="0"/>
            </a:endParaRPr>
          </a:p>
          <a:p>
            <a:pPr algn="r" rtl="1" eaLnBrk="1" hangingPunct="1"/>
            <a:r>
              <a:rPr lang="he" b="0" i="0" u="none" baseline="0" dirty="0">
                <a:latin typeface="Arial" pitchFamily="34" charset="0"/>
                <a:ea typeface="Arial Unicode MS" pitchFamily="34" charset="-128"/>
                <a:cs typeface="Arial" pitchFamily="34" charset="0"/>
              </a:rPr>
              <a:t>חיתוכים של המידע לתתי-קבוצות: (כלומר הסבירות להשתתפות בתכנית עד סיומה הייתה גבוהה יותר לגבי נשים לעומת גברים) </a:t>
            </a:r>
            <a:endParaRPr lang="he" u="sng" dirty="0" smtClean="0">
              <a:latin typeface="Arial" pitchFamily="34" charset="0"/>
              <a:ea typeface="Arial Unicode MS" pitchFamily="34" charset="-128"/>
              <a:cs typeface="Arial" pitchFamily="34" charset="0"/>
            </a:endParaRPr>
          </a:p>
          <a:p>
            <a:pPr algn="r" rtl="1" eaLnBrk="1" hangingPunct="1"/>
            <a:r>
              <a:rPr lang="he" b="0" i="0" u="none" baseline="0" dirty="0">
                <a:latin typeface="Arial" pitchFamily="34" charset="0"/>
                <a:ea typeface="Arial Unicode MS" pitchFamily="34" charset="-128"/>
                <a:cs typeface="Arial" pitchFamily="34" charset="0"/>
              </a:rPr>
              <a:t>אילו ניסית לומר אם יחס זה יתקיים גם באוכלוסייה גדולה יותר או שהוא מקרי בלבד, היה עליך לעבור לסטטיסטיקה היסקית ולבצע את מה שנקרא "מבחן כי בריבוע" כדי לראות אם היחס מובהק, אבל אם ברצונך רק לתאר את הנתונים </a:t>
            </a:r>
            <a:r>
              <a:rPr lang="he" b="0" i="0" u="none" baseline="0">
                <a:latin typeface="Arial" pitchFamily="34" charset="0"/>
                <a:ea typeface="Arial Unicode MS" pitchFamily="34" charset="-128"/>
                <a:cs typeface="Arial" pitchFamily="34" charset="0"/>
              </a:rPr>
              <a:t>שיש </a:t>
            </a:r>
            <a:r>
              <a:rPr lang="he" b="0" i="0" u="none" baseline="0" smtClean="0">
                <a:latin typeface="Arial" pitchFamily="34" charset="0"/>
                <a:ea typeface="Arial Unicode MS" pitchFamily="34" charset="-128"/>
                <a:cs typeface="Arial" pitchFamily="34" charset="0"/>
              </a:rPr>
              <a:t>לך – לדוגמה </a:t>
            </a:r>
            <a:r>
              <a:rPr lang="he" b="0" i="0" u="none" baseline="0" dirty="0">
                <a:latin typeface="Arial" pitchFamily="34" charset="0"/>
                <a:ea typeface="Arial Unicode MS" pitchFamily="34" charset="-128"/>
                <a:cs typeface="Arial" pitchFamily="34" charset="0"/>
              </a:rPr>
              <a:t>יש לך נתונים לגבי כל אוכלוסיית התכנית </a:t>
            </a:r>
            <a:r>
              <a:rPr lang="he" b="0" i="0" u="none" baseline="0">
                <a:latin typeface="Arial" pitchFamily="34" charset="0"/>
                <a:ea typeface="Arial Unicode MS" pitchFamily="34" charset="-128"/>
                <a:cs typeface="Arial" pitchFamily="34" charset="0"/>
              </a:rPr>
              <a:t>שאתה </a:t>
            </a:r>
            <a:r>
              <a:rPr lang="he" b="0" i="0" u="none" baseline="0" smtClean="0">
                <a:latin typeface="Arial" pitchFamily="34" charset="0"/>
                <a:ea typeface="Arial Unicode MS" pitchFamily="34" charset="-128"/>
                <a:cs typeface="Arial" pitchFamily="34" charset="0"/>
              </a:rPr>
              <a:t>מתאר – הרי </a:t>
            </a:r>
            <a:r>
              <a:rPr lang="he" b="0" i="0" u="none" baseline="0" dirty="0">
                <a:latin typeface="Arial" pitchFamily="34" charset="0"/>
                <a:ea typeface="Arial Unicode MS" pitchFamily="34" charset="-128"/>
                <a:cs typeface="Arial" pitchFamily="34" charset="0"/>
              </a:rPr>
              <a:t>שתוכל להשתמש בחיתוך המידע לתת-קבוצות ללא מבחן מובהקות.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pPr algn="r" rtl="1"/>
            <a:fld id="{B90E8CDC-7C88-43C4-ADCC-A1B479D04909}" type="slidenum">
              <a:rPr/>
              <a:pPr algn="r" rtl="1"/>
              <a:t>18</a:t>
            </a:fld>
            <a:endParaRPr lang="he" smtClean="0"/>
          </a:p>
        </p:txBody>
      </p:sp>
      <p:sp>
        <p:nvSpPr>
          <p:cNvPr id="53251" name="Rectangle 2"/>
          <p:cNvSpPr>
            <a:spLocks noGrp="1" noRot="1" noChangeAspect="1" noChangeArrowheads="1" noTextEdit="1"/>
          </p:cNvSpPr>
          <p:nvPr>
            <p:ph type="sldImg"/>
          </p:nvPr>
        </p:nvSpPr>
        <p:spPr>
          <a:xfrm>
            <a:off x="1106488" y="698500"/>
            <a:ext cx="4645025" cy="3484563"/>
          </a:xfrm>
          <a:ln w="12700"/>
        </p:spPr>
      </p:sp>
      <p:sp>
        <p:nvSpPr>
          <p:cNvPr id="53252" name="Rectangle 3"/>
          <p:cNvSpPr>
            <a:spLocks noGrp="1" noChangeArrowheads="1"/>
          </p:cNvSpPr>
          <p:nvPr>
            <p:ph type="body" idx="1"/>
          </p:nvPr>
        </p:nvSpPr>
        <p:spPr>
          <a:xfrm>
            <a:off x="915024" y="4415078"/>
            <a:ext cx="5027960" cy="4185125"/>
          </a:xfrm>
          <a:noFill/>
          <a:ln/>
        </p:spPr>
        <p:txBody>
          <a:bodyPr lIns="91933" tIns="46746" rIns="91933" bIns="46746"/>
          <a:lstStyle/>
          <a:p>
            <a:pPr algn="r" rtl="1" eaLnBrk="1" hangingPunct="1"/>
            <a:r>
              <a:rPr lang="he" b="0" i="0" u="none" baseline="0" dirty="0">
                <a:latin typeface="Arial" pitchFamily="34" charset="0"/>
                <a:ea typeface="Arial Unicode MS" pitchFamily="34" charset="-128"/>
                <a:cs typeface="Arial" pitchFamily="34" charset="0"/>
              </a:rPr>
              <a:t>לדוגמה, אנחנו יכולים לומר שמשך השהות הממוצע במקלט הוא 11 יום; עם זאת השכיח הוא 7 ימים (משך השהות השכיח ביותר), והחציון הוא </a:t>
            </a:r>
            <a:r>
              <a:rPr lang="he" b="0" i="0" u="none" baseline="0">
                <a:latin typeface="Arial" pitchFamily="34" charset="0"/>
                <a:ea typeface="Arial Unicode MS" pitchFamily="34" charset="-128"/>
                <a:cs typeface="Arial" pitchFamily="34" charset="0"/>
              </a:rPr>
              <a:t>9 </a:t>
            </a:r>
            <a:r>
              <a:rPr lang="he" b="0" i="0" u="none" baseline="0" smtClean="0">
                <a:latin typeface="Arial" pitchFamily="34" charset="0"/>
                <a:ea typeface="Arial Unicode MS" pitchFamily="34" charset="-128"/>
                <a:cs typeface="Arial" pitchFamily="34" charset="0"/>
              </a:rPr>
              <a:t>ימים – מתוך </a:t>
            </a:r>
            <a:r>
              <a:rPr lang="he" b="0" i="0" u="none" baseline="0" dirty="0">
                <a:latin typeface="Arial" pitchFamily="34" charset="0"/>
                <a:ea typeface="Arial Unicode MS" pitchFamily="34" charset="-128"/>
                <a:cs typeface="Arial" pitchFamily="34" charset="0"/>
              </a:rPr>
              <a:t>30 מקרים, 15 הם פחות מ-9 ימים ו-15 הם יותר מ-9 ימים. </a:t>
            </a:r>
          </a:p>
          <a:p>
            <a:pPr algn="r" rtl="1" eaLnBrk="1" hangingPunct="1"/>
            <a:endParaRPr lang="he" dirty="0" smtClean="0">
              <a:latin typeface="Arial" pitchFamily="34" charset="0"/>
              <a:ea typeface="Arial Unicode MS" pitchFamily="34" charset="-128"/>
              <a:cs typeface="Arial" pitchFamily="34" charset="0"/>
            </a:endParaRPr>
          </a:p>
          <a:p>
            <a:pPr algn="r" rtl="1" eaLnBrk="1" hangingPunct="1"/>
            <a:r>
              <a:rPr lang="he" b="0" i="0" u="none" baseline="0" dirty="0">
                <a:latin typeface="Arial" pitchFamily="34" charset="0"/>
                <a:ea typeface="Arial Unicode MS" pitchFamily="34" charset="-128"/>
                <a:cs typeface="Arial" pitchFamily="34" charset="0"/>
              </a:rPr>
              <a:t>שכיחויות: 20 סבים וסבתות מתוך ה-30 שהשיבו על שאלות הסקר, אמרו שהתמיכה שהם מקבלים במרכז עוזרת להם לטפל בנכדיהם.</a:t>
            </a:r>
            <a:endParaRPr lang="he" dirty="0" smtClean="0">
              <a:latin typeface="Arial" pitchFamily="34" charset="0"/>
              <a:ea typeface="Arial Unicode MS" pitchFamily="34" charset="-128"/>
              <a:cs typeface="Arial" pitchFamily="34" charset="0"/>
            </a:endParaRPr>
          </a:p>
          <a:p>
            <a:pPr algn="r" rtl="1" eaLnBrk="1" hangingPunct="1"/>
            <a:r>
              <a:rPr lang="he" b="0" i="0" u="none" baseline="0" smtClean="0">
                <a:latin typeface="Arial" pitchFamily="34" charset="0"/>
                <a:ea typeface="Arial Unicode MS" pitchFamily="34" charset="-128"/>
                <a:cs typeface="Arial" pitchFamily="34" charset="0"/>
              </a:rPr>
              <a:t>אחוזים – פירוש </a:t>
            </a:r>
            <a:r>
              <a:rPr lang="he" b="0" i="0" u="none" baseline="0" dirty="0">
                <a:latin typeface="Arial" pitchFamily="34" charset="0"/>
                <a:ea typeface="Arial Unicode MS" pitchFamily="34" charset="-128"/>
                <a:cs typeface="Arial" pitchFamily="34" charset="0"/>
              </a:rPr>
              <a:t>הדבר ש-67% (20/30*100) אמרו שהמרכז עוזר להם לטפל בנכדיהם</a:t>
            </a:r>
          </a:p>
          <a:p>
            <a:pPr algn="r" rtl="1" eaLnBrk="1" hangingPunct="1"/>
            <a:r>
              <a:rPr lang="he" b="0" i="0" u="none" baseline="0" dirty="0">
                <a:latin typeface="Arial" pitchFamily="34" charset="0"/>
                <a:ea typeface="Arial Unicode MS" pitchFamily="34" charset="-128"/>
                <a:cs typeface="Arial" pitchFamily="34" charset="0"/>
              </a:rPr>
              <a:t>יחסים: 10 נשים מתוך 20 שקיבלו ייעוץ במהלך ההיריון באמצעות התכנית לטיפול בנשים בהיריון, בחרו להניק לאחר הלידה.</a:t>
            </a:r>
            <a:endParaRPr lang="he" dirty="0" smtClean="0">
              <a:latin typeface="Arial" pitchFamily="34" charset="0"/>
              <a:ea typeface="Arial Unicode MS" pitchFamily="34" charset="-128"/>
              <a:cs typeface="Arial" pitchFamily="34" charset="0"/>
            </a:endParaRPr>
          </a:p>
          <a:p>
            <a:pPr algn="r" rtl="1" eaLnBrk="1" hangingPunct="1"/>
            <a:r>
              <a:rPr lang="he" b="0" i="0" u="none" baseline="0" dirty="0">
                <a:latin typeface="Arial" pitchFamily="34" charset="0"/>
                <a:ea typeface="Arial Unicode MS" pitchFamily="34" charset="-128"/>
                <a:cs typeface="Arial" pitchFamily="34" charset="0"/>
              </a:rPr>
              <a:t>חיתוכים של המידע לתתי-קבוצות: (כלומר הסבירות להשתתפות בתכנית עד סיומה הייתה גבוהה יותר לגבי נשים לעומת גברים) </a:t>
            </a:r>
            <a:endParaRPr lang="he" u="sng" dirty="0" smtClean="0">
              <a:latin typeface="Arial" pitchFamily="34" charset="0"/>
              <a:ea typeface="Arial Unicode MS" pitchFamily="34" charset="-128"/>
              <a:cs typeface="Arial" pitchFamily="34" charset="0"/>
            </a:endParaRPr>
          </a:p>
          <a:p>
            <a:pPr algn="r" rtl="1" eaLnBrk="1" hangingPunct="1"/>
            <a:r>
              <a:rPr lang="he" b="0" i="0" u="none" baseline="0" dirty="0">
                <a:latin typeface="Arial" pitchFamily="34" charset="0"/>
                <a:ea typeface="Arial Unicode MS" pitchFamily="34" charset="-128"/>
                <a:cs typeface="Arial" pitchFamily="34" charset="0"/>
              </a:rPr>
              <a:t>אילו ניסית לומר אם יחס זה יתקיים גם באוכלוסייה גדולה יותר או שהוא מקרי בלבד, היה עליך לעבור לסטטיסטיקה היסקית ולבצע את מה שנקרא "מבחן כי בריבוע" כדי לראות אם היחס מובהק, אבל אם ברצונך רק לתאר את הנתונים </a:t>
            </a:r>
            <a:r>
              <a:rPr lang="he" b="0" i="0" u="none" baseline="0">
                <a:latin typeface="Arial" pitchFamily="34" charset="0"/>
                <a:ea typeface="Arial Unicode MS" pitchFamily="34" charset="-128"/>
                <a:cs typeface="Arial" pitchFamily="34" charset="0"/>
              </a:rPr>
              <a:t>שיש </a:t>
            </a:r>
            <a:r>
              <a:rPr lang="he" b="0" i="0" u="none" baseline="0" smtClean="0">
                <a:latin typeface="Arial" pitchFamily="34" charset="0"/>
                <a:ea typeface="Arial Unicode MS" pitchFamily="34" charset="-128"/>
                <a:cs typeface="Arial" pitchFamily="34" charset="0"/>
              </a:rPr>
              <a:t>לך – לדוגמה </a:t>
            </a:r>
            <a:r>
              <a:rPr lang="he" b="0" i="0" u="none" baseline="0" dirty="0">
                <a:latin typeface="Arial" pitchFamily="34" charset="0"/>
                <a:ea typeface="Arial Unicode MS" pitchFamily="34" charset="-128"/>
                <a:cs typeface="Arial" pitchFamily="34" charset="0"/>
              </a:rPr>
              <a:t>יש לך נתונים לגבי כל אוכלוסיית התכנית </a:t>
            </a:r>
            <a:r>
              <a:rPr lang="he" b="0" i="0" u="none" baseline="0">
                <a:latin typeface="Arial" pitchFamily="34" charset="0"/>
                <a:ea typeface="Arial Unicode MS" pitchFamily="34" charset="-128"/>
                <a:cs typeface="Arial" pitchFamily="34" charset="0"/>
              </a:rPr>
              <a:t>שאתה </a:t>
            </a:r>
            <a:r>
              <a:rPr lang="he" b="0" i="0" u="none" baseline="0" smtClean="0">
                <a:latin typeface="Arial" pitchFamily="34" charset="0"/>
                <a:ea typeface="Arial Unicode MS" pitchFamily="34" charset="-128"/>
                <a:cs typeface="Arial" pitchFamily="34" charset="0"/>
              </a:rPr>
              <a:t>מתאר – הרי </a:t>
            </a:r>
            <a:r>
              <a:rPr lang="he" b="0" i="0" u="none" baseline="0" dirty="0">
                <a:latin typeface="Arial" pitchFamily="34" charset="0"/>
                <a:ea typeface="Arial Unicode MS" pitchFamily="34" charset="-128"/>
                <a:cs typeface="Arial" pitchFamily="34" charset="0"/>
              </a:rPr>
              <a:t>שתוכל להשתמש בחיתוך המידע לתת-קבוצות ללא מבחן מובהקות.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algn="r" rtl="1"/>
            <a:fld id="{0A8C2609-7E51-48C4-A34C-B324AE26FEE9}" type="slidenum">
              <a:rPr/>
              <a:pPr algn="r" rtl="1"/>
              <a:t>1</a:t>
            </a:fld>
            <a:endParaRPr lang="he"/>
          </a:p>
        </p:txBody>
      </p:sp>
      <p:sp>
        <p:nvSpPr>
          <p:cNvPr id="567298" name="Rectangle 2"/>
          <p:cNvSpPr>
            <a:spLocks noGrp="1" noRot="1" noChangeAspect="1" noChangeArrowheads="1" noTextEdit="1"/>
          </p:cNvSpPr>
          <p:nvPr>
            <p:ph type="sldImg"/>
          </p:nvPr>
        </p:nvSpPr>
        <p:spPr>
          <a:xfrm>
            <a:off x="1106488" y="696913"/>
            <a:ext cx="4646612" cy="3486150"/>
          </a:xfrm>
          <a:ln/>
        </p:spPr>
      </p:sp>
      <p:sp>
        <p:nvSpPr>
          <p:cNvPr id="567299" name="Rectangle 3"/>
          <p:cNvSpPr>
            <a:spLocks noGrp="1" noChangeArrowheads="1"/>
          </p:cNvSpPr>
          <p:nvPr>
            <p:ph type="body" idx="1"/>
          </p:nvPr>
        </p:nvSpPr>
        <p:spPr>
          <a:xfrm>
            <a:off x="685800" y="4416069"/>
            <a:ext cx="5486400" cy="4183142"/>
          </a:xfrm>
        </p:spPr>
        <p:txBody>
          <a:bodyPr/>
          <a:lstStyle/>
          <a:p>
            <a:endParaRPr lang="he" dirty="0"/>
          </a:p>
          <a:p>
            <a:endParaRPr lang="he"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pPr algn="r" rtl="1"/>
            <a:fld id="{B90E8CDC-7C88-43C4-ADCC-A1B479D04909}" type="slidenum">
              <a:rPr/>
              <a:pPr algn="r" rtl="1"/>
              <a:t>19</a:t>
            </a:fld>
            <a:endParaRPr lang="he" smtClean="0"/>
          </a:p>
        </p:txBody>
      </p:sp>
      <p:sp>
        <p:nvSpPr>
          <p:cNvPr id="53251" name="Rectangle 2"/>
          <p:cNvSpPr>
            <a:spLocks noGrp="1" noRot="1" noChangeAspect="1" noChangeArrowheads="1" noTextEdit="1"/>
          </p:cNvSpPr>
          <p:nvPr>
            <p:ph type="sldImg"/>
          </p:nvPr>
        </p:nvSpPr>
        <p:spPr>
          <a:xfrm>
            <a:off x="1106488" y="698500"/>
            <a:ext cx="4645025" cy="3484563"/>
          </a:xfrm>
          <a:ln w="12700"/>
        </p:spPr>
      </p:sp>
      <p:sp>
        <p:nvSpPr>
          <p:cNvPr id="53252" name="Rectangle 3"/>
          <p:cNvSpPr>
            <a:spLocks noGrp="1" noChangeArrowheads="1"/>
          </p:cNvSpPr>
          <p:nvPr>
            <p:ph type="body" idx="1"/>
          </p:nvPr>
        </p:nvSpPr>
        <p:spPr>
          <a:xfrm>
            <a:off x="915024" y="4415078"/>
            <a:ext cx="5027960" cy="4185125"/>
          </a:xfrm>
          <a:noFill/>
          <a:ln/>
        </p:spPr>
        <p:txBody>
          <a:bodyPr lIns="91933" tIns="46746" rIns="91933" bIns="46746"/>
          <a:lstStyle/>
          <a:p>
            <a:pPr algn="r" rtl="1" eaLnBrk="1" hangingPunct="1"/>
            <a:r>
              <a:rPr lang="he" b="0" i="0" u="none" baseline="0" dirty="0">
                <a:latin typeface="Arial" pitchFamily="34" charset="0"/>
                <a:ea typeface="Arial Unicode MS" pitchFamily="34" charset="-128"/>
                <a:cs typeface="Arial" pitchFamily="34" charset="0"/>
              </a:rPr>
              <a:t>לדוגמה, אנחנו יכולים לומר שמשך השהות הממוצע במקלט הוא 11 יום; עם זאת השכיח הוא 7 ימים (משך השהות השכיח ביותר), והחציון הוא </a:t>
            </a:r>
            <a:r>
              <a:rPr lang="he" b="0" i="0" u="none" baseline="0">
                <a:latin typeface="Arial" pitchFamily="34" charset="0"/>
                <a:ea typeface="Arial Unicode MS" pitchFamily="34" charset="-128"/>
                <a:cs typeface="Arial" pitchFamily="34" charset="0"/>
              </a:rPr>
              <a:t>9 </a:t>
            </a:r>
            <a:r>
              <a:rPr lang="he" b="0" i="0" u="none" baseline="0" smtClean="0">
                <a:latin typeface="Arial" pitchFamily="34" charset="0"/>
                <a:ea typeface="Arial Unicode MS" pitchFamily="34" charset="-128"/>
                <a:cs typeface="Arial" pitchFamily="34" charset="0"/>
              </a:rPr>
              <a:t>ימים – מתוך </a:t>
            </a:r>
            <a:r>
              <a:rPr lang="he" b="0" i="0" u="none" baseline="0" dirty="0">
                <a:latin typeface="Arial" pitchFamily="34" charset="0"/>
                <a:ea typeface="Arial Unicode MS" pitchFamily="34" charset="-128"/>
                <a:cs typeface="Arial" pitchFamily="34" charset="0"/>
              </a:rPr>
              <a:t>30 מקרים, 15 הם פחות מ-9 ימים ו-15 הם יותר מ-9 ימים. </a:t>
            </a:r>
          </a:p>
          <a:p>
            <a:pPr algn="r" rtl="1" eaLnBrk="1" hangingPunct="1"/>
            <a:endParaRPr lang="he" dirty="0" smtClean="0">
              <a:latin typeface="Arial" pitchFamily="34" charset="0"/>
              <a:ea typeface="Arial Unicode MS" pitchFamily="34" charset="-128"/>
              <a:cs typeface="Arial" pitchFamily="34" charset="0"/>
            </a:endParaRPr>
          </a:p>
          <a:p>
            <a:pPr algn="r" rtl="1" eaLnBrk="1" hangingPunct="1"/>
            <a:r>
              <a:rPr lang="he" b="0" i="0" u="none" baseline="0" dirty="0">
                <a:latin typeface="Arial" pitchFamily="34" charset="0"/>
                <a:ea typeface="Arial Unicode MS" pitchFamily="34" charset="-128"/>
                <a:cs typeface="Arial" pitchFamily="34" charset="0"/>
              </a:rPr>
              <a:t>שכיחויות: 20 סבים וסבתות מתוך ה-30 שהשיבו על שאלות הסקר, אמרו שהתמיכה שהם מקבלים במרכז עוזרת להם לטפל בנכדיהם.</a:t>
            </a:r>
            <a:endParaRPr lang="he" dirty="0" smtClean="0">
              <a:latin typeface="Arial" pitchFamily="34" charset="0"/>
              <a:ea typeface="Arial Unicode MS" pitchFamily="34" charset="-128"/>
              <a:cs typeface="Arial" pitchFamily="34" charset="0"/>
            </a:endParaRPr>
          </a:p>
          <a:p>
            <a:pPr algn="r" rtl="1" eaLnBrk="1" hangingPunct="1"/>
            <a:r>
              <a:rPr lang="he" b="0" i="0" u="none" baseline="0" smtClean="0">
                <a:latin typeface="Arial" pitchFamily="34" charset="0"/>
                <a:ea typeface="Arial Unicode MS" pitchFamily="34" charset="-128"/>
                <a:cs typeface="Arial" pitchFamily="34" charset="0"/>
              </a:rPr>
              <a:t>אחוזים – פירוש </a:t>
            </a:r>
            <a:r>
              <a:rPr lang="he" b="0" i="0" u="none" baseline="0" dirty="0">
                <a:latin typeface="Arial" pitchFamily="34" charset="0"/>
                <a:ea typeface="Arial Unicode MS" pitchFamily="34" charset="-128"/>
                <a:cs typeface="Arial" pitchFamily="34" charset="0"/>
              </a:rPr>
              <a:t>הדבר ש-67% (20/30*100) אמרו שהמרכז עוזר להם לטפל בנכדיהם</a:t>
            </a:r>
          </a:p>
          <a:p>
            <a:pPr algn="r" rtl="1" eaLnBrk="1" hangingPunct="1"/>
            <a:r>
              <a:rPr lang="he" b="0" i="0" u="none" baseline="0" dirty="0">
                <a:latin typeface="Arial" pitchFamily="34" charset="0"/>
                <a:ea typeface="Arial Unicode MS" pitchFamily="34" charset="-128"/>
                <a:cs typeface="Arial" pitchFamily="34" charset="0"/>
              </a:rPr>
              <a:t>יחסים: 10 נשים מתוך 20 שקיבלו ייעוץ במהלך ההיריון באמצעות התכנית לטיפול בנשים בהיריון, בחרו להניק לאחר הלידה.</a:t>
            </a:r>
            <a:endParaRPr lang="he" dirty="0" smtClean="0">
              <a:latin typeface="Arial" pitchFamily="34" charset="0"/>
              <a:ea typeface="Arial Unicode MS" pitchFamily="34" charset="-128"/>
              <a:cs typeface="Arial" pitchFamily="34" charset="0"/>
            </a:endParaRPr>
          </a:p>
          <a:p>
            <a:pPr algn="r" rtl="1" eaLnBrk="1" hangingPunct="1"/>
            <a:r>
              <a:rPr lang="he" b="0" i="0" u="none" baseline="0" dirty="0">
                <a:latin typeface="Arial" pitchFamily="34" charset="0"/>
                <a:ea typeface="Arial Unicode MS" pitchFamily="34" charset="-128"/>
                <a:cs typeface="Arial" pitchFamily="34" charset="0"/>
              </a:rPr>
              <a:t>חיתוכים של המידע לתתי-קבוצות: (כלומר הסבירות להשתתפות בתכנית עד סיומה הייתה גבוהה יותר לגבי נשים לעומת גברים) </a:t>
            </a:r>
            <a:endParaRPr lang="he" u="sng" dirty="0" smtClean="0">
              <a:latin typeface="Arial" pitchFamily="34" charset="0"/>
              <a:ea typeface="Arial Unicode MS" pitchFamily="34" charset="-128"/>
              <a:cs typeface="Arial" pitchFamily="34" charset="0"/>
            </a:endParaRPr>
          </a:p>
          <a:p>
            <a:pPr algn="r" rtl="1" eaLnBrk="1" hangingPunct="1"/>
            <a:r>
              <a:rPr lang="he" b="0" i="0" u="none" baseline="0" dirty="0">
                <a:latin typeface="Arial" pitchFamily="34" charset="0"/>
                <a:ea typeface="Arial Unicode MS" pitchFamily="34" charset="-128"/>
                <a:cs typeface="Arial" pitchFamily="34" charset="0"/>
              </a:rPr>
              <a:t>אילו ניסית לומר אם יחס זה יתקיים גם באוכלוסייה גדולה יותר או שהוא מקרי בלבד, היה עליך לעבור לסטטיסטיקה היסקית ולבצע את מה שנקרא "מבחן כי בריבוע" כדי לראות אם היחס מובהק, אבל אם ברצונך רק לתאר את הנתונים </a:t>
            </a:r>
            <a:r>
              <a:rPr lang="he" b="0" i="0" u="none" baseline="0">
                <a:latin typeface="Arial" pitchFamily="34" charset="0"/>
                <a:ea typeface="Arial Unicode MS" pitchFamily="34" charset="-128"/>
                <a:cs typeface="Arial" pitchFamily="34" charset="0"/>
              </a:rPr>
              <a:t>שיש </a:t>
            </a:r>
            <a:r>
              <a:rPr lang="he" b="0" i="0" u="none" baseline="0" smtClean="0">
                <a:latin typeface="Arial" pitchFamily="34" charset="0"/>
                <a:ea typeface="Arial Unicode MS" pitchFamily="34" charset="-128"/>
                <a:cs typeface="Arial" pitchFamily="34" charset="0"/>
              </a:rPr>
              <a:t>לך – לדוגמה </a:t>
            </a:r>
            <a:r>
              <a:rPr lang="he" b="0" i="0" u="none" baseline="0" dirty="0">
                <a:latin typeface="Arial" pitchFamily="34" charset="0"/>
                <a:ea typeface="Arial Unicode MS" pitchFamily="34" charset="-128"/>
                <a:cs typeface="Arial" pitchFamily="34" charset="0"/>
              </a:rPr>
              <a:t>יש לך נתונים לגבי כל אוכלוסיית התכנית </a:t>
            </a:r>
            <a:r>
              <a:rPr lang="he" b="0" i="0" u="none" baseline="0">
                <a:latin typeface="Arial" pitchFamily="34" charset="0"/>
                <a:ea typeface="Arial Unicode MS" pitchFamily="34" charset="-128"/>
                <a:cs typeface="Arial" pitchFamily="34" charset="0"/>
              </a:rPr>
              <a:t>שאתה </a:t>
            </a:r>
            <a:r>
              <a:rPr lang="he" b="0" i="0" u="none" baseline="0" smtClean="0">
                <a:latin typeface="Arial" pitchFamily="34" charset="0"/>
                <a:ea typeface="Arial Unicode MS" pitchFamily="34" charset="-128"/>
                <a:cs typeface="Arial" pitchFamily="34" charset="0"/>
              </a:rPr>
              <a:t>מתאר – הרי </a:t>
            </a:r>
            <a:r>
              <a:rPr lang="he" b="0" i="0" u="none" baseline="0" dirty="0">
                <a:latin typeface="Arial" pitchFamily="34" charset="0"/>
                <a:ea typeface="Arial Unicode MS" pitchFamily="34" charset="-128"/>
                <a:cs typeface="Arial" pitchFamily="34" charset="0"/>
              </a:rPr>
              <a:t>שתוכל להשתמש בחיתוך המידע לתת-קבוצות ללא מבחן מובהקות.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pPr algn="r" rtl="1"/>
            <a:fld id="{A749DA5B-AA05-4F55-83DD-1CE0392086EE}" type="slidenum">
              <a:rPr>
                <a:latin typeface="Trebuchet MS" charset="0"/>
                <a:ea typeface="ＭＳ Ｐゴシック" charset="-128"/>
              </a:rPr>
              <a:pPr algn="r" rtl="1"/>
              <a:t>20</a:t>
            </a:fld>
            <a:endParaRPr lang="he" smtClean="0">
              <a:latin typeface="Trebuchet MS" charset="0"/>
              <a:ea typeface="ＭＳ Ｐゴシック" charset="-128"/>
            </a:endParaRPr>
          </a:p>
        </p:txBody>
      </p:sp>
      <p:sp>
        <p:nvSpPr>
          <p:cNvPr id="95235" name="Rectangle 2"/>
          <p:cNvSpPr>
            <a:spLocks noGrp="1" noRot="1" noChangeAspect="1" noChangeArrowheads="1" noTextEdit="1"/>
          </p:cNvSpPr>
          <p:nvPr>
            <p:ph type="sldImg"/>
          </p:nvPr>
        </p:nvSpPr>
        <p:spPr>
          <a:xfrm>
            <a:off x="1106488" y="696913"/>
            <a:ext cx="4646612" cy="3486150"/>
          </a:xfrm>
          <a:ln w="12700"/>
        </p:spPr>
      </p:sp>
      <p:sp>
        <p:nvSpPr>
          <p:cNvPr id="95236" name="Rectangle 3"/>
          <p:cNvSpPr>
            <a:spLocks noGrp="1" noChangeArrowheads="1"/>
          </p:cNvSpPr>
          <p:nvPr>
            <p:ph type="body" idx="1"/>
          </p:nvPr>
        </p:nvSpPr>
        <p:spPr>
          <a:xfrm>
            <a:off x="915295" y="4414561"/>
            <a:ext cx="5027414" cy="4185533"/>
          </a:xfrm>
          <a:noFill/>
          <a:ln/>
        </p:spPr>
        <p:txBody>
          <a:bodyPr lIns="92052" tIns="46806" rIns="92052" bIns="46806"/>
          <a:lstStyle/>
          <a:p>
            <a:pPr algn="r" rtl="1" eaLnBrk="1" hangingPunct="1"/>
            <a:r>
              <a:rPr lang="he" b="0" i="0" u="none" baseline="0">
                <a:latin typeface="Arial" pitchFamily="34" charset="0"/>
                <a:ea typeface="Arial Unicode MS" pitchFamily="34" charset="-128"/>
                <a:cs typeface="Arial" pitchFamily="34" charset="0"/>
              </a:rPr>
              <a:t>ספר </a:t>
            </a:r>
            <a:r>
              <a:rPr lang="he" b="0" i="0" u="none" baseline="0" smtClean="0">
                <a:latin typeface="Arial" pitchFamily="34" charset="0"/>
                <a:ea typeface="Arial Unicode MS" pitchFamily="34" charset="-128"/>
                <a:cs typeface="Arial" pitchFamily="34" charset="0"/>
              </a:rPr>
              <a:t>קודים – לדוגמה </a:t>
            </a:r>
            <a:r>
              <a:rPr lang="he" b="0" i="0" u="none" baseline="0" dirty="0">
                <a:latin typeface="Arial" pitchFamily="34" charset="0"/>
                <a:ea typeface="Arial Unicode MS" pitchFamily="34" charset="-128"/>
                <a:cs typeface="Arial" pitchFamily="34" charset="0"/>
              </a:rPr>
              <a:t>לגבי סקר, כדאי להכין אותו על עותק האב של הסקר ולאחר מכן לכתוב קודים על הסקרים לפי תשובות (</a:t>
            </a:r>
            <a:r>
              <a:rPr lang="he" b="0" i="0" u="sng" baseline="0" dirty="0">
                <a:latin typeface="Arial" pitchFamily="34" charset="0"/>
                <a:ea typeface="Arial Unicode MS" pitchFamily="34" charset="-128"/>
                <a:cs typeface="Arial" pitchFamily="34" charset="0"/>
              </a:rPr>
              <a:t>לדבר עם אלנה על זה ועל הדוגמה </a:t>
            </a:r>
            <a:r>
              <a:rPr lang="he" b="0" i="0" u="sng" baseline="0">
                <a:latin typeface="Arial" pitchFamily="34" charset="0"/>
                <a:ea typeface="Arial Unicode MS" pitchFamily="34" charset="-128"/>
                <a:cs typeface="Arial" pitchFamily="34" charset="0"/>
              </a:rPr>
              <a:t>של </a:t>
            </a:r>
            <a:r>
              <a:rPr lang="en-US" b="0" i="0" u="sng" baseline="0" smtClean="0">
                <a:latin typeface="Arial" pitchFamily="34" charset="0"/>
                <a:ea typeface="Arial Unicode MS" pitchFamily="34" charset="-128"/>
                <a:cs typeface="Arial" pitchFamily="34" charset="0"/>
              </a:rPr>
              <a:t>YDI</a:t>
            </a:r>
            <a:r>
              <a:rPr lang="he" b="0" i="0" u="sng" baseline="0" smtClean="0">
                <a:latin typeface="Arial" pitchFamily="34" charset="0"/>
                <a:ea typeface="Arial Unicode MS" pitchFamily="34" charset="-128"/>
                <a:cs typeface="Arial" pitchFamily="34" charset="0"/>
              </a:rPr>
              <a:t>)</a:t>
            </a:r>
            <a:endParaRPr lang="he" u="sng" dirty="0" smtClean="0">
              <a:latin typeface="Arial" pitchFamily="34" charset="0"/>
              <a:ea typeface="Arial Unicode MS" pitchFamily="34" charset="-128"/>
              <a:cs typeface="Arial" pitchFamily="34" charset="0"/>
            </a:endParaRPr>
          </a:p>
          <a:p>
            <a:pPr algn="r" rtl="1" eaLnBrk="1" hangingPunct="1"/>
            <a:r>
              <a:rPr lang="he" b="0" i="0" u="none" baseline="0" dirty="0">
                <a:latin typeface="Arial" pitchFamily="34" charset="0"/>
                <a:ea typeface="Arial Unicode MS" pitchFamily="34" charset="-128"/>
                <a:cs typeface="Arial" pitchFamily="34" charset="0"/>
              </a:rPr>
              <a:t>צור מזהים ייחודיים במקרה של שמירה על אנונימיות </a:t>
            </a:r>
          </a:p>
          <a:p>
            <a:pPr algn="r" rtl="1" eaLnBrk="1" hangingPunct="1"/>
            <a:r>
              <a:rPr lang="he" b="0" i="0" u="none" baseline="0" dirty="0">
                <a:latin typeface="Arial" pitchFamily="34" charset="0"/>
                <a:ea typeface="Arial Unicode MS" pitchFamily="34" charset="-128"/>
                <a:cs typeface="Arial" pitchFamily="34" charset="0"/>
              </a:rPr>
              <a:t>העתקי הנתונים מיועדים לעריכה, לחיתוך ולהדבקה </a:t>
            </a:r>
            <a:r>
              <a:rPr lang="he" b="0" i="0" u="none" baseline="0">
                <a:latin typeface="Arial" pitchFamily="34" charset="0"/>
                <a:ea typeface="Arial Unicode MS" pitchFamily="34" charset="-128"/>
                <a:cs typeface="Arial" pitchFamily="34" charset="0"/>
              </a:rPr>
              <a:t>וכו</a:t>
            </a:r>
            <a:r>
              <a:rPr lang="he" b="0" i="0" u="none" baseline="0" smtClean="0">
                <a:latin typeface="Arial" pitchFamily="34" charset="0"/>
                <a:ea typeface="Arial Unicode MS" pitchFamily="34" charset="-128"/>
                <a:cs typeface="Arial" pitchFamily="34" charset="0"/>
              </a:rPr>
              <a:t>' – אחסן </a:t>
            </a:r>
            <a:r>
              <a:rPr lang="he" b="0" i="0" u="none" baseline="0" dirty="0">
                <a:latin typeface="Arial" pitchFamily="34" charset="0"/>
                <a:ea typeface="Arial Unicode MS" pitchFamily="34" charset="-128"/>
                <a:cs typeface="Arial" pitchFamily="34" charset="0"/>
              </a:rPr>
              <a:t>את העתק האב של הנתונים בנפרד</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endParaRPr lang="he" smtClean="0">
              <a:latin typeface="Trebuchet MS" charset="0"/>
              <a:ea typeface="ＭＳ Ｐゴシック" charset="-128"/>
            </a:endParaRPr>
          </a:p>
        </p:txBody>
      </p:sp>
      <p:sp>
        <p:nvSpPr>
          <p:cNvPr id="47108" name="Slide Number Placeholder 3"/>
          <p:cNvSpPr>
            <a:spLocks noGrp="1"/>
          </p:cNvSpPr>
          <p:nvPr>
            <p:ph type="sldNum" sz="quarter" idx="5"/>
          </p:nvPr>
        </p:nvSpPr>
        <p:spPr>
          <a:noFill/>
        </p:spPr>
        <p:txBody>
          <a:bodyPr/>
          <a:lstStyle/>
          <a:p>
            <a:pPr algn="r" rtl="1"/>
            <a:fld id="{162124D9-1F2C-4511-A2B1-70D83F06D58D}" type="slidenum">
              <a:rPr>
                <a:latin typeface="Trebuchet MS" charset="0"/>
              </a:rPr>
              <a:pPr algn="r" rtl="1"/>
              <a:t>21</a:t>
            </a:fld>
            <a:endParaRPr lang="he" smtClean="0">
              <a:latin typeface="Trebuchet MS"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22</a:t>
            </a:fld>
            <a:endParaRPr lang="h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23</a:t>
            </a:fld>
            <a:endParaRPr lang="h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24</a:t>
            </a:fld>
            <a:endParaRPr lang="h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25</a:t>
            </a:fld>
            <a:endParaRPr lang="h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26</a:t>
            </a:fld>
            <a:endParaRPr lang="h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27</a:t>
            </a:fld>
            <a:endParaRPr lang="he"/>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28</a:t>
            </a:fld>
            <a:endParaRPr lang="h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2</a:t>
            </a:fld>
            <a:endParaRPr lang="he"/>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29</a:t>
            </a:fld>
            <a:endParaRPr lang="h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30</a:t>
            </a:fld>
            <a:endParaRPr lang="he"/>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31</a:t>
            </a:fld>
            <a:endParaRPr lang="he"/>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pPr algn="r" rtl="1"/>
            <a:fld id="{DF03E245-DF85-41BD-9A8D-E9B633A7C4E7}" type="slidenum">
              <a:rPr/>
              <a:pPr algn="r" rtl="1"/>
              <a:t>32</a:t>
            </a:fld>
            <a:endParaRPr lang="he"/>
          </a:p>
        </p:txBody>
      </p:sp>
      <p:sp>
        <p:nvSpPr>
          <p:cNvPr id="26627" name="Rectangle 2"/>
          <p:cNvSpPr>
            <a:spLocks noGrp="1" noRot="1" noChangeAspect="1" noChangeArrowheads="1" noTextEdit="1"/>
          </p:cNvSpPr>
          <p:nvPr>
            <p:ph type="sldImg"/>
          </p:nvPr>
        </p:nvSpPr>
        <p:spPr>
          <a:xfrm>
            <a:off x="1104900" y="698500"/>
            <a:ext cx="4649788" cy="3487738"/>
          </a:xfrm>
          <a:ln/>
        </p:spPr>
      </p:sp>
      <p:sp>
        <p:nvSpPr>
          <p:cNvPr id="26628" name="Rectangle 3"/>
          <p:cNvSpPr>
            <a:spLocks noGrp="1" noChangeArrowheads="1"/>
          </p:cNvSpPr>
          <p:nvPr>
            <p:ph type="body" idx="1"/>
          </p:nvPr>
        </p:nvSpPr>
        <p:spPr>
          <a:noFill/>
          <a:ln/>
        </p:spPr>
        <p:txBody>
          <a:bodyPr/>
          <a:lstStyle/>
          <a:p>
            <a:pPr algn="r" rtl="1" eaLnBrk="1" hangingPunct="1"/>
            <a:endParaRPr lang="he"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33</a:t>
            </a:fld>
            <a:endParaRPr lang="he"/>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pPr algn="r" rtl="1"/>
            <a:fld id="{DF03E245-DF85-41BD-9A8D-E9B633A7C4E7}" type="slidenum">
              <a:rPr/>
              <a:pPr algn="r" rtl="1"/>
              <a:t>34</a:t>
            </a:fld>
            <a:endParaRPr lang="he"/>
          </a:p>
        </p:txBody>
      </p:sp>
      <p:sp>
        <p:nvSpPr>
          <p:cNvPr id="26627" name="Rectangle 2"/>
          <p:cNvSpPr>
            <a:spLocks noGrp="1" noRot="1" noChangeAspect="1" noChangeArrowheads="1" noTextEdit="1"/>
          </p:cNvSpPr>
          <p:nvPr>
            <p:ph type="sldImg"/>
          </p:nvPr>
        </p:nvSpPr>
        <p:spPr>
          <a:xfrm>
            <a:off x="1104900" y="698500"/>
            <a:ext cx="4649788" cy="3487738"/>
          </a:xfrm>
          <a:ln/>
        </p:spPr>
      </p:sp>
      <p:sp>
        <p:nvSpPr>
          <p:cNvPr id="26628" name="Rectangle 3"/>
          <p:cNvSpPr>
            <a:spLocks noGrp="1" noChangeArrowheads="1"/>
          </p:cNvSpPr>
          <p:nvPr>
            <p:ph type="body" idx="1"/>
          </p:nvPr>
        </p:nvSpPr>
        <p:spPr>
          <a:noFill/>
          <a:ln/>
        </p:spPr>
        <p:txBody>
          <a:bodyPr/>
          <a:lstStyle/>
          <a:p>
            <a:pPr algn="r" rtl="1" eaLnBrk="1" hangingPunct="1"/>
            <a:endParaRPr lang="he"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4" name="Rectangle 2"/>
          <p:cNvSpPr>
            <a:spLocks noGrp="1" noRot="1" noChangeAspect="1" noChangeArrowheads="1" noTextEdit="1"/>
          </p:cNvSpPr>
          <p:nvPr>
            <p:ph type="sldImg"/>
          </p:nvPr>
        </p:nvSpPr>
        <p:spPr>
          <a:ln/>
        </p:spPr>
      </p:sp>
      <p:sp>
        <p:nvSpPr>
          <p:cNvPr id="443395" name="Rectangle 3"/>
          <p:cNvSpPr>
            <a:spLocks noGrp="1" noChangeArrowheads="1"/>
          </p:cNvSpPr>
          <p:nvPr>
            <p:ph type="body" idx="1"/>
          </p:nvPr>
        </p:nvSpPr>
        <p:spPr/>
        <p:txBody>
          <a:bodyPr/>
          <a:lstStyle/>
          <a:p>
            <a:endParaRPr lang="he"/>
          </a:p>
          <a:p>
            <a:endParaRPr lang="he"/>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pPr algn="r" rtl="1"/>
            <a:fld id="{DF03E245-DF85-41BD-9A8D-E9B633A7C4E7}" type="slidenum">
              <a:rPr/>
              <a:pPr algn="r" rtl="1"/>
              <a:t>36</a:t>
            </a:fld>
            <a:endParaRPr lang="he"/>
          </a:p>
        </p:txBody>
      </p:sp>
      <p:sp>
        <p:nvSpPr>
          <p:cNvPr id="26627" name="Rectangle 2"/>
          <p:cNvSpPr>
            <a:spLocks noGrp="1" noRot="1" noChangeAspect="1" noChangeArrowheads="1" noTextEdit="1"/>
          </p:cNvSpPr>
          <p:nvPr>
            <p:ph type="sldImg"/>
          </p:nvPr>
        </p:nvSpPr>
        <p:spPr>
          <a:xfrm>
            <a:off x="1104900" y="698500"/>
            <a:ext cx="4649788" cy="3487738"/>
          </a:xfrm>
          <a:ln/>
        </p:spPr>
      </p:sp>
      <p:sp>
        <p:nvSpPr>
          <p:cNvPr id="26628" name="Rectangle 3"/>
          <p:cNvSpPr>
            <a:spLocks noGrp="1" noChangeArrowheads="1"/>
          </p:cNvSpPr>
          <p:nvPr>
            <p:ph type="body" idx="1"/>
          </p:nvPr>
        </p:nvSpPr>
        <p:spPr>
          <a:noFill/>
          <a:ln/>
        </p:spPr>
        <p:txBody>
          <a:bodyPr/>
          <a:lstStyle/>
          <a:p>
            <a:pPr algn="r" rtl="1" eaLnBrk="1" hangingPunct="1"/>
            <a:endParaRPr lang="he"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pPr algn="r" rtl="1"/>
            <a:fld id="{EC86EC18-A755-4B4E-8744-195131848546}" type="slidenum">
              <a:rPr/>
              <a:pPr algn="r" rtl="1"/>
              <a:t>37</a:t>
            </a:fld>
            <a:endParaRPr lang="he"/>
          </a:p>
        </p:txBody>
      </p:sp>
      <p:sp>
        <p:nvSpPr>
          <p:cNvPr id="25603" name="Rectangle 2"/>
          <p:cNvSpPr>
            <a:spLocks noGrp="1" noRot="1" noChangeAspect="1" noChangeArrowheads="1" noTextEdit="1"/>
          </p:cNvSpPr>
          <p:nvPr>
            <p:ph type="sldImg"/>
          </p:nvPr>
        </p:nvSpPr>
        <p:spPr>
          <a:xfrm>
            <a:off x="1104900" y="698500"/>
            <a:ext cx="4649788" cy="3487738"/>
          </a:xfrm>
          <a:ln/>
        </p:spPr>
      </p:sp>
      <p:sp>
        <p:nvSpPr>
          <p:cNvPr id="103427" name="Rectangle 3"/>
          <p:cNvSpPr>
            <a:spLocks noGrp="1" noChangeArrowheads="1"/>
          </p:cNvSpPr>
          <p:nvPr>
            <p:ph type="body" idx="1"/>
          </p:nvPr>
        </p:nvSpPr>
        <p:spPr/>
        <p:txBody>
          <a:bodyPr>
            <a:normAutofit fontScale="92500" lnSpcReduction="10000"/>
          </a:bodyPr>
          <a:lstStyle/>
          <a:p>
            <a:pPr marL="528218" indent="-528218" algn="r" rtl="1">
              <a:defRPr/>
            </a:pPr>
            <a:r>
              <a:rPr lang="he" sz="3300" b="0" i="0" u="none" baseline="0">
                <a:latin typeface="Arial" pitchFamily="34" charset="0"/>
                <a:ea typeface="Arial Unicode MS" pitchFamily="34" charset="-128"/>
                <a:cs typeface="Arial" pitchFamily="34" charset="0"/>
              </a:rPr>
              <a:t>מה מהווה ראיה?</a:t>
            </a:r>
            <a:endParaRPr lang="he" sz="3300" dirty="0" smtClean="0">
              <a:latin typeface="Arial" pitchFamily="34" charset="0"/>
              <a:ea typeface="Arial Unicode MS" pitchFamily="34" charset="-128"/>
              <a:cs typeface="Arial" pitchFamily="34" charset="0"/>
            </a:endParaRPr>
          </a:p>
          <a:p>
            <a:pPr marL="905516" lvl="1" indent="-452759" algn="r" rtl="1">
              <a:defRPr/>
            </a:pPr>
            <a:r>
              <a:rPr lang="he" sz="2800" b="0" i="0" u="none" baseline="0">
                <a:latin typeface="Arial" pitchFamily="34" charset="0"/>
                <a:ea typeface="Arial Unicode MS" pitchFamily="34" charset="-128"/>
                <a:cs typeface="Arial" pitchFamily="34" charset="0"/>
              </a:rPr>
              <a:t>הדבר עשוי להשתנות בהתאם לקהל שלך</a:t>
            </a:r>
          </a:p>
          <a:p>
            <a:pPr marL="905516" lvl="1" indent="-452759" algn="r" rtl="1">
              <a:defRPr/>
            </a:pPr>
            <a:endParaRPr lang="he" sz="2800" dirty="0" smtClean="0">
              <a:latin typeface="Arial" pitchFamily="34" charset="0"/>
              <a:ea typeface="Arial Unicode MS" pitchFamily="34" charset="-128"/>
              <a:cs typeface="Arial" pitchFamily="34" charset="0"/>
            </a:endParaRPr>
          </a:p>
          <a:p>
            <a:pPr marL="905516" lvl="1" indent="-452759" algn="r" rtl="1">
              <a:defRPr/>
            </a:pPr>
            <a:r>
              <a:rPr lang="he" sz="2800" b="0" i="0" u="none" baseline="0">
                <a:latin typeface="Arial" pitchFamily="34" charset="0"/>
                <a:ea typeface="Arial Unicode MS" pitchFamily="34" charset="-128"/>
                <a:cs typeface="Arial" pitchFamily="34" charset="0"/>
              </a:rPr>
              <a:t>בחזרה למצגת </a:t>
            </a:r>
            <a:r>
              <a:rPr lang="en-US" sz="2800" b="0" i="0" u="none" baseline="0" smtClean="0">
                <a:latin typeface="Arial" pitchFamily="34" charset="0"/>
                <a:ea typeface="Arial Unicode MS" pitchFamily="34" charset="-128"/>
                <a:cs typeface="Arial" pitchFamily="34" charset="0"/>
              </a:rPr>
              <a:t>CRE</a:t>
            </a:r>
            <a:r>
              <a:rPr lang="he" sz="2800" b="0" i="0" u="none" baseline="0" smtClean="0">
                <a:latin typeface="Arial" pitchFamily="34" charset="0"/>
                <a:ea typeface="Arial Unicode MS" pitchFamily="34" charset="-128"/>
                <a:cs typeface="Arial" pitchFamily="34" charset="0"/>
              </a:rPr>
              <a:t> </a:t>
            </a:r>
            <a:r>
              <a:rPr lang="he" sz="2800" b="0" i="0" u="none" baseline="0">
                <a:latin typeface="Arial" pitchFamily="34" charset="0"/>
                <a:ea typeface="Arial Unicode MS" pitchFamily="34" charset="-128"/>
                <a:cs typeface="Arial" pitchFamily="34" charset="0"/>
              </a:rPr>
              <a:t>של רודני: נקודות הראות של מי מתקבלות כראיה אמינה? 	אמינה בעיני מי?</a:t>
            </a:r>
            <a:endParaRPr lang="he" sz="2800" dirty="0" smtClean="0">
              <a:latin typeface="Arial" pitchFamily="34" charset="0"/>
              <a:ea typeface="Arial Unicode MS" pitchFamily="34" charset="-128"/>
              <a:cs typeface="Arial" pitchFamily="34" charset="0"/>
            </a:endParaRPr>
          </a:p>
          <a:p>
            <a:pPr marL="528218" indent="-528218" algn="r" rtl="1">
              <a:defRPr/>
            </a:pPr>
            <a:endParaRPr lang="he" dirty="0" smtClean="0">
              <a:latin typeface="Arial" pitchFamily="34" charset="0"/>
              <a:ea typeface="Arial Unicode MS" pitchFamily="34" charset="-128"/>
              <a:cs typeface="Arial" pitchFamily="34" charset="0"/>
            </a:endParaRPr>
          </a:p>
          <a:p>
            <a:pPr marL="528218" indent="-528218" algn="r" rtl="1">
              <a:defRPr/>
            </a:pPr>
            <a:r>
              <a:rPr lang="he" b="0" i="0" u="none" baseline="0">
                <a:latin typeface="Arial" pitchFamily="34" charset="0"/>
                <a:ea typeface="Arial Unicode MS" pitchFamily="34" charset="-128"/>
                <a:cs typeface="Arial" pitchFamily="34" charset="0"/>
              </a:rPr>
              <a:t>לאחר שהדוח או המצגת כמעט הושלמו, בקש משוב חיצוני ממישהו שאינו קשור קשר הדוק לתכנית או ליוזמה </a:t>
            </a:r>
            <a:endParaRPr lang="he" dirty="0" smtClean="0">
              <a:latin typeface="Arial" pitchFamily="34" charset="0"/>
              <a:ea typeface="Arial Unicode MS" pitchFamily="34" charset="-128"/>
              <a:cs typeface="Arial" pitchFamily="34" charset="0"/>
            </a:endParaRPr>
          </a:p>
          <a:p>
            <a:pPr marL="528218" indent="-528218" algn="r" rtl="1">
              <a:defRPr/>
            </a:pPr>
            <a:endParaRPr lang="he" dirty="0" smtClean="0">
              <a:latin typeface="Arial" pitchFamily="34" charset="0"/>
              <a:ea typeface="Arial Unicode MS" pitchFamily="34" charset="-128"/>
              <a:cs typeface="Arial" pitchFamily="34" charset="0"/>
            </a:endParaRPr>
          </a:p>
          <a:p>
            <a:pPr marL="528218" indent="-528218" algn="r" rtl="1">
              <a:defRPr/>
            </a:pPr>
            <a:r>
              <a:rPr lang="he" b="0" i="0" u="none" baseline="0">
                <a:latin typeface="Arial" pitchFamily="34" charset="0"/>
                <a:ea typeface="Arial Unicode MS" pitchFamily="34" charset="-128"/>
                <a:cs typeface="Arial" pitchFamily="34" charset="0"/>
              </a:rPr>
              <a:t>עליך גם לשוב אל המעגל הפנימי ולבקש מעובדים ומשותפים שאתם חלקת את הממצאים הראשוניים להביע את דעתם על המוצר המוגמר </a:t>
            </a:r>
            <a:endParaRPr lang="he" dirty="0" smtClean="0">
              <a:latin typeface="Arial" pitchFamily="34" charset="0"/>
              <a:ea typeface="Arial Unicode MS" pitchFamily="34" charset="-128"/>
              <a:cs typeface="Arial" pitchFamily="34" charset="0"/>
            </a:endParaRPr>
          </a:p>
          <a:p>
            <a:pPr marL="528218" indent="-528218" algn="r" rtl="1">
              <a:defRPr/>
            </a:pPr>
            <a:endParaRPr lang="he" dirty="0" smtClean="0">
              <a:latin typeface="Arial" pitchFamily="34" charset="0"/>
              <a:ea typeface="Arial Unicode MS" pitchFamily="34" charset="-128"/>
              <a:cs typeface="Arial" pitchFamily="34" charset="0"/>
            </a:endParaRPr>
          </a:p>
          <a:p>
            <a:pPr marL="528218" indent="-528218" algn="r" rtl="1">
              <a:defRPr/>
            </a:pPr>
            <a:r>
              <a:rPr lang="he" b="0" i="0" u="none" baseline="0">
                <a:latin typeface="Arial" pitchFamily="34" charset="0"/>
                <a:ea typeface="Arial Unicode MS" pitchFamily="34" charset="-128"/>
                <a:cs typeface="Arial" pitchFamily="34" charset="0"/>
              </a:rPr>
              <a:t>בקש משוב גם על הממצאים שלך וגם על האופן שבו אתה מציג אותם</a:t>
            </a:r>
            <a:endParaRPr lang="he" dirty="0" smtClean="0">
              <a:latin typeface="Arial" pitchFamily="34" charset="0"/>
              <a:ea typeface="Arial Unicode MS" pitchFamily="34" charset="-128"/>
              <a:cs typeface="Arial" pitchFamily="34" charset="0"/>
            </a:endParaRPr>
          </a:p>
          <a:p>
            <a:pPr algn="r" rtl="1" eaLnBrk="1" hangingPunct="1">
              <a:defRPr/>
            </a:pPr>
            <a:endParaRPr lang="he" dirty="0" smtClean="0">
              <a:latin typeface="Arial" pitchFamily="34" charset="0"/>
              <a:ea typeface="Arial Unicode MS" pitchFamily="34" charset="-128"/>
              <a:cs typeface="Arial"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38</a:t>
            </a:fld>
            <a:endParaRPr lang="h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3</a:t>
            </a:fld>
            <a:endParaRPr lang="h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4</a:t>
            </a:fld>
            <a:endParaRPr lang="h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pPr algn="r" rtl="1"/>
            <a:fld id="{432D9DC0-FF96-4A1F-AB58-DEE6B16A5AFB}" type="slidenum">
              <a:rPr>
                <a:latin typeface="Trebuchet MS" charset="0"/>
              </a:rPr>
              <a:pPr algn="r" rtl="1"/>
              <a:t>5</a:t>
            </a:fld>
            <a:endParaRPr lang="he" smtClean="0">
              <a:latin typeface="Trebuchet MS"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algn="r" rtl="1" eaLnBrk="1" hangingPunct="1"/>
            <a:r>
              <a:rPr lang="he" b="0" i="0" u="none" baseline="0" dirty="0">
                <a:latin typeface="Trebuchet MS" charset="0"/>
                <a:ea typeface="ＭＳ Ｐゴシック" charset="-128"/>
              </a:rPr>
              <a:t>נקיים דיון מעמיק על סקרים, תצפיות, קבוצות מיקוד, ראיונות וסקירת רשומות ונתונים מינהליים</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6</a:t>
            </a:fld>
            <a:endParaRPr lang="h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7</a:t>
            </a:fld>
            <a:endParaRPr lang="h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8</a:t>
            </a:fld>
            <a:endParaRPr lang="h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3D72D691-582E-4007-9A81-F79E7A927356}" type="datetime1">
              <a:rPr lang="en-US" smtClean="0"/>
              <a:pPr/>
              <a:t>11/27/2014</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6BC2C511-CD6B-4FE7-AD0B-95468A77C8CF}"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133BA9-6201-40E3-A479-A45DD94FCCF2}" type="datetime1">
              <a:rPr lang="en-US" smtClean="0"/>
              <a:pPr/>
              <a:t>11/27/2014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C2C511-CD6B-4FE7-AD0B-95468A77C8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4B036A-5024-47D5-B573-CBBC0A123558}" type="datetime1">
              <a:rPr lang="en-US" smtClean="0"/>
              <a:pPr/>
              <a:t>11/27/2014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C2C511-CD6B-4FE7-AD0B-95468A77C8CF}"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2122"/>
            <a:ext cx="7313612"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1370013" y="1827609"/>
            <a:ext cx="3579812" cy="4115098"/>
          </a:xfrm>
        </p:spPr>
        <p:txBody>
          <a:bodyPr/>
          <a:lstStyle/>
          <a:p>
            <a:pPr lvl="0"/>
            <a:endParaRPr lang="en-US" noProof="0" smtClean="0"/>
          </a:p>
        </p:txBody>
      </p:sp>
      <p:sp>
        <p:nvSpPr>
          <p:cNvPr id="4" name="Text Placeholder 3"/>
          <p:cNvSpPr>
            <a:spLocks noGrp="1"/>
          </p:cNvSpPr>
          <p:nvPr>
            <p:ph type="body" sz="half" idx="2"/>
          </p:nvPr>
        </p:nvSpPr>
        <p:spPr>
          <a:xfrm>
            <a:off x="5102225" y="1827609"/>
            <a:ext cx="3581400" cy="41150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a:xfrm>
            <a:off x="457200" y="6248400"/>
            <a:ext cx="2133600" cy="457200"/>
          </a:xfrm>
          <a:prstGeom prst="rect">
            <a:avLst/>
          </a:prstGeom>
        </p:spPr>
        <p:txBody>
          <a:bodyPr/>
          <a:lstStyle>
            <a:lvl1pPr>
              <a:defRPr>
                <a:latin typeface="Trebuchet MS" pitchFamily="34" charset="0"/>
                <a:ea typeface="MS PGothic" pitchFamily="34" charset="-128"/>
              </a:defRPr>
            </a:lvl1pPr>
          </a:lstStyle>
          <a:p>
            <a:pPr>
              <a:defRPr/>
            </a:pPr>
            <a:fld id="{0BA04846-58F7-4FD4-9965-DF08F15B8623}" type="datetime1">
              <a:rPr lang="en-US" smtClean="0"/>
              <a:pPr>
                <a:defRPr/>
              </a:pPr>
              <a:t>11/27/2014</a:t>
            </a:fld>
            <a:endParaRPr lang="en-US"/>
          </a:p>
        </p:txBody>
      </p:sp>
      <p:sp>
        <p:nvSpPr>
          <p:cNvPr id="6" name="Rectangle 8"/>
          <p:cNvSpPr>
            <a:spLocks noGrp="1" noChangeArrowheads="1"/>
          </p:cNvSpPr>
          <p:nvPr>
            <p:ph type="ftr" sz="quarter" idx="11"/>
          </p:nvPr>
        </p:nvSpPr>
        <p:spPr/>
        <p:txBody>
          <a:bodyPr/>
          <a:lstStyle>
            <a:lvl1pPr>
              <a:defRPr>
                <a:latin typeface="Trebuchet MS" pitchFamily="34" charset="0"/>
              </a:defRPr>
            </a:lvl1pPr>
          </a:lstStyle>
          <a:p>
            <a:pPr>
              <a:defRPr/>
            </a:pPr>
            <a:endParaRPr lang="en-US"/>
          </a:p>
        </p:txBody>
      </p:sp>
      <p:sp>
        <p:nvSpPr>
          <p:cNvPr id="7" name="Rectangle 9"/>
          <p:cNvSpPr>
            <a:spLocks noGrp="1" noChangeArrowheads="1"/>
          </p:cNvSpPr>
          <p:nvPr>
            <p:ph type="sldNum" sz="quarter" idx="12"/>
          </p:nvPr>
        </p:nvSpPr>
        <p:spPr/>
        <p:txBody>
          <a:bodyPr/>
          <a:lstStyle>
            <a:lvl1pPr>
              <a:defRPr/>
            </a:lvl1pPr>
          </a:lstStyle>
          <a:p>
            <a:pPr>
              <a:defRPr/>
            </a:pPr>
            <a:fld id="{D1C635BE-3AF2-4EF9-970B-2DA096B0EBC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atin typeface="Trebuchet MS" pitchFamily="34" charset="0"/>
              </a:defRPr>
            </a:lvl1pPr>
          </a:lstStyle>
          <a:p>
            <a:fld id="{9DBBC5AD-1F68-4015-A624-CE809C65C004}" type="datetime1">
              <a:rPr lang="en-US" smtClean="0"/>
              <a:pPr/>
              <a:t>11/27/2014</a:t>
            </a:fld>
            <a:endParaRPr lang="en-US" dirty="0"/>
          </a:p>
        </p:txBody>
      </p:sp>
      <p:sp>
        <p:nvSpPr>
          <p:cNvPr id="5" name="Rectangle 5"/>
          <p:cNvSpPr>
            <a:spLocks noGrp="1" noChangeArrowheads="1"/>
          </p:cNvSpPr>
          <p:nvPr>
            <p:ph type="ftr" sz="quarter" idx="11"/>
          </p:nvPr>
        </p:nvSpPr>
        <p:spPr>
          <a:xfrm>
            <a:off x="2209800" y="6381750"/>
            <a:ext cx="4495800" cy="476250"/>
          </a:xfrm>
          <a:prstGeom prst="rect">
            <a:avLst/>
          </a:prstGeom>
          <a:ln/>
        </p:spPr>
        <p:txBody>
          <a:bodyPr/>
          <a:lstStyle>
            <a:lvl1pPr>
              <a:defRPr>
                <a:latin typeface="Trebuchet MS" pitchFamily="34" charset="0"/>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EBA54A2D-9609-44D5-B47F-1C6D73ADBFA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DD1BDD5-C94D-4957-8E96-86142DCBB981}" type="datetime1">
              <a:rPr lang="en-US" smtClean="0"/>
              <a:pPr/>
              <a:t>11/27/2014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C2C511-CD6B-4FE7-AD0B-95468A77C8CF}"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5C65AFC1-6D92-49B3-B9D4-770FDFAA7D9B}" type="datetime1">
              <a:rPr lang="en-US" smtClean="0"/>
              <a:pPr/>
              <a:t>11/27/2014</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6BC2C511-CD6B-4FE7-AD0B-95468A77C8CF}"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F77E877-015C-4031-8336-14A82FC63816}" type="datetime1">
              <a:rPr lang="en-US" smtClean="0"/>
              <a:pPr/>
              <a:t>11/27/2014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C2C511-CD6B-4FE7-AD0B-95468A77C8CF}"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E57ACB7-796E-4940-B517-5EDB006FE039}" type="datetime1">
              <a:rPr lang="en-US" smtClean="0"/>
              <a:pPr/>
              <a:t>11/27/2014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C2C511-CD6B-4FE7-AD0B-95468A77C8CF}"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E0AA460-3F97-4EB4-8431-E24B20A137FF}" type="datetime1">
              <a:rPr lang="en-US" smtClean="0"/>
              <a:pPr/>
              <a:t>11/27/2014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C2C511-CD6B-4FE7-AD0B-95468A77C8CF}"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2F2073-23B4-4FC4-8C8F-52A80C407F10}" type="datetime1">
              <a:rPr lang="en-US" smtClean="0"/>
              <a:pPr/>
              <a:t>11/27/2014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C2C511-CD6B-4FE7-AD0B-95468A77C8CF}"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7" name="Isosceles Triangle 5"/>
          <p:cNvSpPr>
            <a:spLocks noChangeAspect="1"/>
          </p:cNvSpPr>
          <p:nvPr userDrawn="1"/>
        </p:nvSpPr>
        <p:spPr>
          <a:xfrm rot="16200000" flipH="1">
            <a:off x="8531218"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97A51F4-6402-44F3-A999-17A5878DB93C}" type="datetime1">
              <a:rPr lang="en-US" smtClean="0"/>
              <a:pPr/>
              <a:t>11/27/2014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C2C511-CD6B-4FE7-AD0B-95468A77C8CF}"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2BF10EA-26C6-44F0-B3C5-6BBC44293DCA}" type="datetime1">
              <a:rPr lang="en-US" smtClean="0"/>
              <a:pPr/>
              <a:t>11/27/2014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C2C511-CD6B-4FE7-AD0B-95468A77C8CF}"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BB6A7569-5E4A-45BE-B29C-F2B47BF34F37}" type="datetime1">
              <a:rPr lang="en-US" smtClean="0"/>
              <a:pPr/>
              <a:t>11/27/2014</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6BC2C511-CD6B-4FE7-AD0B-95468A77C8CF}"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1" name="Isosceles Triangle 9"/>
          <p:cNvSpPr>
            <a:spLocks noChangeAspect="1"/>
          </p:cNvSpPr>
          <p:nvPr userDrawn="1"/>
        </p:nvSpPr>
        <p:spPr>
          <a:xfrm rot="16200000" flipH="1">
            <a:off x="8531218"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 id="2147484153" r:id="rId12"/>
    <p:sldLayoutId id="2147484154" r:id="rId13"/>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6000"/>
        <a:buFont typeface="Wingdings 3" pitchFamily="18" charset="2"/>
        <a:buChar char=""/>
        <a:defRPr kumimoji="0" sz="2600" kern="1200">
          <a:solidFill>
            <a:schemeClr val="tx1"/>
          </a:solidFill>
          <a:latin typeface="+mn-lt"/>
          <a:ea typeface="+mn-ea"/>
          <a:cs typeface="+mn-cs"/>
        </a:defRPr>
      </a:lvl1pPr>
      <a:lvl2pPr marL="548640" indent="-274320" algn="r" rtl="1" eaLnBrk="1" latinLnBrk="0" hangingPunct="1">
        <a:spcBef>
          <a:spcPts val="500"/>
        </a:spcBef>
        <a:buClr>
          <a:schemeClr val="accent2"/>
        </a:buClr>
        <a:buSzPct val="76000"/>
        <a:buFont typeface="Wingdings 3" pitchFamily="18" charset="2"/>
        <a:buChar char=""/>
        <a:defRPr kumimoji="0" sz="2300" kern="1200">
          <a:solidFill>
            <a:schemeClr val="tx2"/>
          </a:solidFill>
          <a:latin typeface="+mn-lt"/>
          <a:ea typeface="+mn-ea"/>
          <a:cs typeface="+mn-cs"/>
        </a:defRPr>
      </a:lvl2pPr>
      <a:lvl3pPr marL="822960" indent="-228600" algn="r" rtl="1" eaLnBrk="1" latinLnBrk="0" hangingPunct="1">
        <a:spcBef>
          <a:spcPts val="500"/>
        </a:spcBef>
        <a:buClr>
          <a:schemeClr val="bg1">
            <a:shade val="50000"/>
          </a:schemeClr>
        </a:buClr>
        <a:buSzPct val="76000"/>
        <a:buFont typeface="Wingdings 3" pitchFamily="18" charset="2"/>
        <a:buChar char=""/>
        <a:defRPr kumimoji="0" sz="2000" kern="1200">
          <a:solidFill>
            <a:schemeClr val="tx1"/>
          </a:solidFill>
          <a:latin typeface="+mn-lt"/>
          <a:ea typeface="+mn-ea"/>
          <a:cs typeface="+mn-cs"/>
        </a:defRPr>
      </a:lvl3pPr>
      <a:lvl4pPr marL="1097280" indent="-228600" algn="r" rtl="1"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r" rtl="1"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surveymonkey.com/s/EvalAnchoringSurvey"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5.wmf"/><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5"/>
          <p:cNvSpPr>
            <a:spLocks noChangeArrowheads="1"/>
          </p:cNvSpPr>
          <p:nvPr/>
        </p:nvSpPr>
        <p:spPr bwMode="auto">
          <a:xfrm>
            <a:off x="762000" y="685801"/>
            <a:ext cx="7924800" cy="3801041"/>
          </a:xfrm>
          <a:prstGeom prst="rect">
            <a:avLst/>
          </a:prstGeom>
          <a:noFill/>
          <a:ln w="9525">
            <a:noFill/>
            <a:miter lim="800000"/>
            <a:headEnd/>
            <a:tailEnd/>
          </a:ln>
        </p:spPr>
        <p:txBody>
          <a:bodyPr wrap="square">
            <a:spAutoFit/>
          </a:bodyPr>
          <a:lstStyle/>
          <a:p>
            <a:pPr algn="r" rtl="1" eaLnBrk="1" hangingPunct="1"/>
            <a:r>
              <a:rPr lang="he-IL" sz="4000" b="1" i="0" u="none" baseline="0" smtClean="0">
                <a:latin typeface="Arial" pitchFamily="34" charset="0"/>
                <a:ea typeface="Arial Unicode MS" pitchFamily="34" charset="-128"/>
                <a:cs typeface="Arial" pitchFamily="34" charset="0"/>
              </a:rPr>
              <a:t>כיצד תדע מתי התכניות שלך אכן משיגות את מטרתן?</a:t>
            </a:r>
            <a:endParaRPr lang="he-IL" sz="4000" b="1" smtClean="0">
              <a:latin typeface="Arial" pitchFamily="34" charset="0"/>
              <a:ea typeface="Arial Unicode MS" pitchFamily="34" charset="-128"/>
              <a:cs typeface="Arial" pitchFamily="34" charset="0"/>
            </a:endParaRPr>
          </a:p>
          <a:p>
            <a:pPr algn="r" rtl="1" eaLnBrk="1" hangingPunct="1"/>
            <a:endParaRPr lang="he-IL" sz="4000" b="1" smtClean="0">
              <a:latin typeface="Arial" pitchFamily="34" charset="0"/>
              <a:ea typeface="Arial Unicode MS" pitchFamily="34" charset="-128"/>
              <a:cs typeface="Arial" pitchFamily="34" charset="0"/>
            </a:endParaRPr>
          </a:p>
          <a:p>
            <a:pPr algn="r" rtl="1" eaLnBrk="1" hangingPunct="1">
              <a:spcBef>
                <a:spcPts val="600"/>
              </a:spcBef>
            </a:pPr>
            <a:endParaRPr lang="he-IL" sz="4000" b="1" smtClean="0">
              <a:latin typeface="Arial" pitchFamily="34" charset="0"/>
              <a:ea typeface="Arial Unicode MS" pitchFamily="34" charset="-128"/>
              <a:cs typeface="Arial" pitchFamily="34" charset="0"/>
            </a:endParaRPr>
          </a:p>
          <a:p>
            <a:pPr algn="r" rtl="1" eaLnBrk="1" hangingPunct="1"/>
            <a:endParaRPr lang="he-IL" sz="4000" b="1" smtClean="0">
              <a:solidFill>
                <a:srgbClr val="FF0000"/>
              </a:solidFill>
              <a:latin typeface="Arial" pitchFamily="34" charset="0"/>
              <a:ea typeface="Arial Unicode MS" pitchFamily="34" charset="-128"/>
              <a:cs typeface="Arial" pitchFamily="34" charset="0"/>
            </a:endParaRPr>
          </a:p>
          <a:p>
            <a:pPr algn="r" rtl="1" eaLnBrk="1" hangingPunct="1"/>
            <a:endParaRPr lang="he-IL" sz="3600" b="1">
              <a:solidFill>
                <a:srgbClr val="FF0000"/>
              </a:solidFill>
              <a:latin typeface="Arial" pitchFamily="34" charset="0"/>
              <a:ea typeface="Arial Unicode MS" pitchFamily="34" charset="-128"/>
              <a:cs typeface="Arial" pitchFamily="34" charset="0"/>
            </a:endParaRPr>
          </a:p>
        </p:txBody>
      </p:sp>
      <p:sp>
        <p:nvSpPr>
          <p:cNvPr id="30" name="Rectangle 7"/>
          <p:cNvSpPr>
            <a:spLocks noChangeArrowheads="1"/>
          </p:cNvSpPr>
          <p:nvPr/>
        </p:nvSpPr>
        <p:spPr bwMode="auto">
          <a:xfrm>
            <a:off x="609600" y="2362200"/>
            <a:ext cx="5638800" cy="2902333"/>
          </a:xfrm>
          <a:prstGeom prst="rect">
            <a:avLst/>
          </a:prstGeom>
          <a:noFill/>
          <a:ln w="9525">
            <a:noFill/>
            <a:miter lim="800000"/>
            <a:headEnd/>
            <a:tailEnd/>
          </a:ln>
        </p:spPr>
        <p:txBody>
          <a:bodyPr wrap="square">
            <a:spAutoFit/>
          </a:bodyPr>
          <a:lstStyle/>
          <a:p>
            <a:pPr algn="r" rtl="1" eaLnBrk="1" hangingPunct="1">
              <a:spcAft>
                <a:spcPct val="15000"/>
              </a:spcAft>
            </a:pPr>
            <a:r>
              <a:rPr lang="he-IL" sz="2200" b="0" i="0" u="none" baseline="0" smtClean="0">
                <a:latin typeface="Arial" pitchFamily="34" charset="0"/>
                <a:ea typeface="Arial Unicode MS" pitchFamily="34" charset="-128"/>
                <a:cs typeface="Arial" pitchFamily="34" charset="0"/>
              </a:rPr>
              <a:t>יסודות בהערכה למנהלי תכניות</a:t>
            </a:r>
            <a:endParaRPr lang="he-IL" sz="2200" smtClean="0">
              <a:latin typeface="Arial" pitchFamily="34" charset="0"/>
              <a:ea typeface="Arial Unicode MS" pitchFamily="34" charset="-128"/>
              <a:cs typeface="Arial" pitchFamily="34" charset="0"/>
            </a:endParaRPr>
          </a:p>
          <a:p>
            <a:pPr algn="r" rtl="1" eaLnBrk="1" hangingPunct="1">
              <a:spcAft>
                <a:spcPct val="15000"/>
              </a:spcAft>
            </a:pPr>
            <a:endParaRPr lang="he-IL" sz="2200" smtClean="0">
              <a:latin typeface="Arial" pitchFamily="34" charset="0"/>
              <a:ea typeface="Arial Unicode MS" pitchFamily="34" charset="-128"/>
              <a:cs typeface="Arial" pitchFamily="34" charset="0"/>
            </a:endParaRPr>
          </a:p>
          <a:p>
            <a:pPr algn="ctr" rtl="1"/>
            <a:r>
              <a:rPr lang="he-IL" sz="2200" b="1" i="0" u="none" baseline="0" smtClean="0">
                <a:latin typeface="Arial" pitchFamily="34" charset="0"/>
                <a:ea typeface="Arial Unicode MS" pitchFamily="34" charset="-128"/>
                <a:cs typeface="Arial" pitchFamily="34" charset="0"/>
              </a:rPr>
              <a:t>מפגש 3: ניתוח הנתונים</a:t>
            </a:r>
            <a:endParaRPr lang="he-IL" sz="2200" b="1" smtClean="0">
              <a:latin typeface="Arial" pitchFamily="34" charset="0"/>
              <a:ea typeface="Arial Unicode MS" pitchFamily="34" charset="-128"/>
              <a:cs typeface="Arial" pitchFamily="34" charset="0"/>
            </a:endParaRPr>
          </a:p>
          <a:p>
            <a:endParaRPr lang="he-IL" sz="2200" b="1" smtClean="0">
              <a:latin typeface="Arial" pitchFamily="34" charset="0"/>
              <a:ea typeface="Arial Unicode MS" pitchFamily="34" charset="-128"/>
              <a:cs typeface="Arial" pitchFamily="34" charset="0"/>
            </a:endParaRPr>
          </a:p>
          <a:p>
            <a:endParaRPr lang="he-IL" sz="2200" b="1" smtClean="0">
              <a:latin typeface="Arial" pitchFamily="34" charset="0"/>
              <a:ea typeface="Arial Unicode MS" pitchFamily="34" charset="-128"/>
              <a:cs typeface="Arial" pitchFamily="34" charset="0"/>
            </a:endParaRPr>
          </a:p>
          <a:p>
            <a:endParaRPr lang="he-IL" sz="2200" b="1" smtClean="0">
              <a:latin typeface="Arial" pitchFamily="34" charset="0"/>
              <a:ea typeface="Arial Unicode MS" pitchFamily="34" charset="-128"/>
              <a:cs typeface="Arial" pitchFamily="34" charset="0"/>
            </a:endParaRPr>
          </a:p>
          <a:p>
            <a:pPr algn="ctr" rtl="1"/>
            <a:r>
              <a:rPr lang="he-IL" sz="2200" b="1" i="0" u="none" baseline="0" smtClean="0">
                <a:latin typeface="Arial" pitchFamily="34" charset="0"/>
                <a:ea typeface="Arial Unicode MS" pitchFamily="34" charset="-128"/>
                <a:cs typeface="Arial" pitchFamily="34" charset="0"/>
              </a:rPr>
              <a:t>אניטה מ' בייקר, </a:t>
            </a:r>
            <a:r>
              <a:rPr lang="en-US" sz="2200" b="1" i="0" u="none" baseline="0" smtClean="0">
                <a:latin typeface="Arial" pitchFamily="34" charset="0"/>
                <a:ea typeface="Arial Unicode MS" pitchFamily="34" charset="-128"/>
                <a:cs typeface="Arial" pitchFamily="34" charset="0"/>
              </a:rPr>
              <a:t>Ed.D</a:t>
            </a:r>
            <a:endParaRPr lang="en-US" sz="2200" b="1" smtClean="0">
              <a:latin typeface="Arial" pitchFamily="34" charset="0"/>
              <a:ea typeface="Arial Unicode MS" pitchFamily="34" charset="-128"/>
              <a:cs typeface="Arial" pitchFamily="34" charset="0"/>
            </a:endParaRPr>
          </a:p>
          <a:p>
            <a:pPr algn="ctr" rtl="1"/>
            <a:r>
              <a:rPr lang="he-IL" sz="2200" b="1" i="1" u="none" baseline="0" smtClean="0">
                <a:latin typeface="Arial" pitchFamily="34" charset="0"/>
                <a:ea typeface="Arial Unicode MS" pitchFamily="34" charset="-128"/>
                <a:cs typeface="Arial" pitchFamily="34" charset="0"/>
              </a:rPr>
              <a:t>שירותי הערכה</a:t>
            </a:r>
            <a:endParaRPr lang="he-IL" sz="2200" b="1" i="1">
              <a:latin typeface="Arial" pitchFamily="34" charset="0"/>
              <a:ea typeface="Arial Unicode MS" pitchFamily="34" charset="-128"/>
              <a:cs typeface="Arial" pitchFamily="34" charset="0"/>
            </a:endParaRPr>
          </a:p>
        </p:txBody>
      </p:sp>
      <p:pic>
        <p:nvPicPr>
          <p:cNvPr id="8" name="Picture 27" descr="C:\Program Files (x86)\Microsoft Office\MEDIA\CAGCAT10\j0293844.wmf"/>
          <p:cNvPicPr>
            <a:picLocks noChangeAspect="1" noChangeArrowheads="1"/>
          </p:cNvPicPr>
          <p:nvPr/>
        </p:nvPicPr>
        <p:blipFill>
          <a:blip r:embed="rId3" cstate="print"/>
          <a:srcRect/>
          <a:stretch>
            <a:fillRect/>
          </a:stretch>
        </p:blipFill>
        <p:spPr bwMode="auto">
          <a:xfrm>
            <a:off x="5334000" y="2362200"/>
            <a:ext cx="3124200" cy="3886200"/>
          </a:xfrm>
          <a:prstGeom prst="rect">
            <a:avLst/>
          </a:prstGeom>
          <a:noFill/>
        </p:spPr>
      </p:pic>
      <p:pic>
        <p:nvPicPr>
          <p:cNvPr id="9" name="Picture 2" descr="ablogo"/>
          <p:cNvPicPr>
            <a:picLocks noChangeAspect="1" noChangeArrowheads="1"/>
          </p:cNvPicPr>
          <p:nvPr/>
        </p:nvPicPr>
        <p:blipFill>
          <a:blip r:embed="rId4" cstate="print">
            <a:grayscl/>
            <a:biLevel thresh="50000"/>
          </a:blip>
          <a:srcRect l="5714" t="11450" r="71428" b="-3053"/>
          <a:stretch>
            <a:fillRect/>
          </a:stretch>
        </p:blipFill>
        <p:spPr bwMode="auto">
          <a:xfrm>
            <a:off x="4572000" y="5257800"/>
            <a:ext cx="609600" cy="533400"/>
          </a:xfrm>
          <a:prstGeom prst="rect">
            <a:avLst/>
          </a:prstGeom>
          <a:noFill/>
          <a:ln w="9525">
            <a:noFill/>
            <a:miter lim="800000"/>
            <a:headEnd/>
            <a:tailEnd/>
          </a:ln>
        </p:spPr>
      </p:pic>
      <p:sp>
        <p:nvSpPr>
          <p:cNvPr id="10" name="TextBox 9"/>
          <p:cNvSpPr txBox="1"/>
          <p:nvPr/>
        </p:nvSpPr>
        <p:spPr>
          <a:xfrm>
            <a:off x="1524000" y="5334000"/>
            <a:ext cx="2971800" cy="1015663"/>
          </a:xfrm>
          <a:prstGeom prst="rect">
            <a:avLst/>
          </a:prstGeom>
          <a:noFill/>
        </p:spPr>
        <p:txBody>
          <a:bodyPr wrap="square" rtlCol="0">
            <a:spAutoFit/>
          </a:bodyPr>
          <a:lstStyle/>
          <a:p>
            <a:pPr algn="r" rtl="1"/>
            <a:r>
              <a:rPr lang="he-IL" sz="1200" b="0" i="0" u="none" baseline="0" smtClean="0">
                <a:latin typeface="Arial" pitchFamily="34" charset="0"/>
                <a:ea typeface="Arial Unicode MS" pitchFamily="34" charset="-128"/>
                <a:cs typeface="Arial" pitchFamily="34" charset="0"/>
              </a:rPr>
              <a:t>Hartford Foundation for Public Giving </a:t>
            </a:r>
            <a:br>
              <a:rPr lang="he-IL" sz="1200" b="0" i="0" u="none" baseline="0" smtClean="0">
                <a:latin typeface="Arial" pitchFamily="34" charset="0"/>
                <a:ea typeface="Arial Unicode MS" pitchFamily="34" charset="-128"/>
                <a:cs typeface="Arial" pitchFamily="34" charset="0"/>
              </a:rPr>
            </a:br>
            <a:r>
              <a:rPr lang="he-IL" sz="1200" b="0" i="0" u="none" baseline="0" smtClean="0">
                <a:latin typeface="Arial" pitchFamily="34" charset="0"/>
                <a:ea typeface="Arial Unicode MS" pitchFamily="34" charset="-128"/>
                <a:cs typeface="Arial" pitchFamily="34" charset="0"/>
              </a:rPr>
              <a:t>(קרן הרטפורד לנתינה ציבורית), </a:t>
            </a:r>
            <a:endParaRPr lang="he-IL" sz="1200" smtClean="0">
              <a:latin typeface="Arial" pitchFamily="34" charset="0"/>
              <a:ea typeface="Arial Unicode MS" pitchFamily="34" charset="-128"/>
              <a:cs typeface="Arial" pitchFamily="34" charset="0"/>
            </a:endParaRPr>
          </a:p>
          <a:p>
            <a:pPr algn="r" rtl="1"/>
            <a:r>
              <a:rPr lang="he-IL" sz="1200" b="0" i="0" u="none" baseline="0" smtClean="0">
                <a:latin typeface="Arial" pitchFamily="34" charset="0"/>
                <a:ea typeface="Arial Unicode MS" pitchFamily="34" charset="-128"/>
                <a:cs typeface="Arial" pitchFamily="34" charset="0"/>
              </a:rPr>
              <a:t>תכנית לתמיכה בארגונים ללא כוונת רווח: BEC</a:t>
            </a:r>
            <a:endParaRPr lang="he-IL" sz="1200" smtClean="0">
              <a:latin typeface="Arial" pitchFamily="34" charset="0"/>
              <a:ea typeface="Arial Unicode MS" pitchFamily="34" charset="-128"/>
              <a:cs typeface="Arial" pitchFamily="34" charset="0"/>
            </a:endParaRPr>
          </a:p>
          <a:p>
            <a:endParaRPr lang="he-IL" sz="1200" smtClean="0">
              <a:latin typeface="Arial" pitchFamily="34" charset="0"/>
              <a:ea typeface="Arial Unicode MS" pitchFamily="34" charset="-128"/>
              <a:cs typeface="Arial" pitchFamily="34" charset="0"/>
            </a:endParaRPr>
          </a:p>
          <a:p>
            <a:pPr algn="r" rtl="1"/>
            <a:r>
              <a:rPr lang="he-IL" sz="1200" b="0" i="0" u="none" baseline="0" smtClean="0">
                <a:latin typeface="Arial" pitchFamily="34" charset="0"/>
                <a:ea typeface="Arial Unicode MS" pitchFamily="34" charset="-128"/>
                <a:cs typeface="Arial" pitchFamily="34" charset="0"/>
              </a:rPr>
              <a:t>קרן ברונר</a:t>
            </a:r>
            <a:endParaRPr lang="he-IL" sz="120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he" b="1" i="0" u="none" baseline="0" dirty="0">
                <a:latin typeface="Arial" pitchFamily="34" charset="0"/>
                <a:ea typeface="Arial Unicode MS" pitchFamily="34" charset="-128"/>
                <a:cs typeface="Arial" pitchFamily="34" charset="0"/>
              </a:rPr>
              <a:t>סקירות רשומות:</a:t>
            </a:r>
            <a:endParaRPr lang="he" b="1" dirty="0">
              <a:latin typeface="Arial" pitchFamily="34" charset="0"/>
              <a:ea typeface="Arial Unicode MS" pitchFamily="34" charset="-128"/>
              <a:cs typeface="Arial" pitchFamily="34" charset="0"/>
            </a:endParaRPr>
          </a:p>
        </p:txBody>
      </p:sp>
      <p:sp>
        <p:nvSpPr>
          <p:cNvPr id="3" name="Content Placeholder 2"/>
          <p:cNvSpPr>
            <a:spLocks noGrp="1"/>
          </p:cNvSpPr>
          <p:nvPr>
            <p:ph sz="quarter" idx="1"/>
          </p:nvPr>
        </p:nvSpPr>
        <p:spPr>
          <a:xfrm>
            <a:off x="457200" y="1219200"/>
            <a:ext cx="8229600" cy="5257800"/>
          </a:xfrm>
        </p:spPr>
        <p:txBody>
          <a:bodyPr>
            <a:normAutofit/>
          </a:bodyPr>
          <a:lstStyle/>
          <a:p>
            <a:pPr algn="r" rtl="1">
              <a:spcBef>
                <a:spcPts val="1800"/>
              </a:spcBef>
            </a:pPr>
            <a:r>
              <a:rPr lang="he" b="0" i="0" u="none" baseline="0" dirty="0">
                <a:latin typeface="Arial" pitchFamily="34" charset="0"/>
                <a:ea typeface="Arial Unicode MS" pitchFamily="34" charset="-128"/>
                <a:cs typeface="Arial" pitchFamily="34" charset="0"/>
              </a:rPr>
              <a:t>שימוש במידע פנימי קיים או במידע שנאסף למטרות אחרות.</a:t>
            </a:r>
          </a:p>
          <a:p>
            <a:pPr algn="r" rtl="1">
              <a:spcBef>
                <a:spcPts val="5400"/>
              </a:spcBef>
            </a:pPr>
            <a:r>
              <a:rPr lang="he" b="0" i="0" u="none" baseline="0" dirty="0">
                <a:latin typeface="Arial" pitchFamily="34" charset="0"/>
                <a:ea typeface="Arial Unicode MS" pitchFamily="34" charset="-128"/>
                <a:cs typeface="Arial" pitchFamily="34" charset="0"/>
              </a:rPr>
              <a:t>אפשר למקד אותן</a:t>
            </a:r>
            <a:endParaRPr lang="he" dirty="0" smtClean="0">
              <a:latin typeface="Arial" pitchFamily="34" charset="0"/>
              <a:ea typeface="Arial Unicode MS" pitchFamily="34" charset="-128"/>
              <a:cs typeface="Arial" pitchFamily="34" charset="0"/>
            </a:endParaRPr>
          </a:p>
          <a:p>
            <a:pPr lvl="1" algn="r" rtl="1"/>
            <a:r>
              <a:rPr lang="he" b="0" i="0" u="none" baseline="0" dirty="0">
                <a:latin typeface="Arial" pitchFamily="34" charset="0"/>
                <a:ea typeface="Arial Unicode MS" pitchFamily="34" charset="-128"/>
                <a:cs typeface="Arial" pitchFamily="34" charset="0"/>
              </a:rPr>
              <a:t> ברשומות של התכנית עצמה</a:t>
            </a:r>
            <a:endParaRPr lang="he" dirty="0" smtClean="0">
              <a:latin typeface="Arial" pitchFamily="34" charset="0"/>
              <a:ea typeface="Arial Unicode MS" pitchFamily="34" charset="-128"/>
              <a:cs typeface="Arial" pitchFamily="34" charset="0"/>
            </a:endParaRPr>
          </a:p>
          <a:p>
            <a:pPr lvl="1" algn="r" rtl="1"/>
            <a:r>
              <a:rPr lang="he" b="0" i="0" u="none" baseline="0" dirty="0">
                <a:latin typeface="Arial" pitchFamily="34" charset="0"/>
                <a:ea typeface="Arial Unicode MS" pitchFamily="34" charset="-128"/>
                <a:cs typeface="Arial" pitchFamily="34" charset="0"/>
              </a:rPr>
              <a:t> ברשומות של ארגונים אחרים</a:t>
            </a:r>
            <a:endParaRPr lang="he" dirty="0" smtClean="0">
              <a:latin typeface="Arial" pitchFamily="34" charset="0"/>
              <a:ea typeface="Arial Unicode MS" pitchFamily="34" charset="-128"/>
              <a:cs typeface="Arial" pitchFamily="34" charset="0"/>
            </a:endParaRPr>
          </a:p>
          <a:p>
            <a:pPr lvl="1" algn="r" rtl="1"/>
            <a:r>
              <a:rPr lang="he" b="0" i="0" u="none" baseline="0" dirty="0">
                <a:latin typeface="Arial" pitchFamily="34" charset="0"/>
                <a:ea typeface="Arial Unicode MS" pitchFamily="34" charset="-128"/>
                <a:cs typeface="Arial" pitchFamily="34" charset="0"/>
              </a:rPr>
              <a:t> הוספת שאלות למסמכים קיימים</a:t>
            </a:r>
            <a:endParaRPr lang="he" dirty="0" smtClean="0">
              <a:latin typeface="Arial" pitchFamily="34" charset="0"/>
              <a:ea typeface="Arial Unicode MS" pitchFamily="34" charset="-128"/>
              <a:cs typeface="Arial" pitchFamily="34" charset="0"/>
            </a:endParaRPr>
          </a:p>
          <a:p>
            <a:pPr algn="r" rtl="1">
              <a:spcBef>
                <a:spcPts val="3000"/>
              </a:spcBef>
            </a:pPr>
            <a:r>
              <a:rPr lang="he" b="0" i="0" u="none" baseline="0">
                <a:latin typeface="Arial" pitchFamily="34" charset="0"/>
                <a:ea typeface="Arial Unicode MS" pitchFamily="34" charset="-128"/>
                <a:cs typeface="Arial" pitchFamily="34" charset="0"/>
              </a:rPr>
              <a:t>הכלים </a:t>
            </a:r>
            <a:r>
              <a:rPr lang="he" b="0" i="0" u="none" baseline="0" smtClean="0">
                <a:latin typeface="Arial" pitchFamily="34" charset="0"/>
                <a:ea typeface="Arial Unicode MS" pitchFamily="34" charset="-128"/>
                <a:cs typeface="Arial" pitchFamily="34" charset="0"/>
              </a:rPr>
              <a:t>נקראים – פרוטוקולים</a:t>
            </a:r>
            <a:endParaRPr lang="he" dirty="0">
              <a:latin typeface="Arial" pitchFamily="34" charset="0"/>
              <a:ea typeface="Arial Unicode MS" pitchFamily="34" charset="-128"/>
              <a:cs typeface="Arial" pitchFamily="34" charset="0"/>
            </a:endParaRPr>
          </a:p>
        </p:txBody>
      </p:sp>
      <p:sp>
        <p:nvSpPr>
          <p:cNvPr id="4" name="TextBox 3"/>
          <p:cNvSpPr txBox="1"/>
          <p:nvPr/>
        </p:nvSpPr>
        <p:spPr>
          <a:xfrm>
            <a:off x="457200" y="2362200"/>
            <a:ext cx="3810000" cy="1938992"/>
          </a:xfrm>
          <a:prstGeom prst="rect">
            <a:avLst/>
          </a:prstGeom>
          <a:noFill/>
        </p:spPr>
        <p:txBody>
          <a:bodyPr wrap="square" rtlCol="0">
            <a:spAutoFit/>
          </a:bodyPr>
          <a:lstStyle/>
          <a:p>
            <a:pPr algn="ctr" rtl="1"/>
            <a:r>
              <a:rPr lang="he" sz="2000" b="1" i="0" u="none" baseline="0" dirty="0">
                <a:solidFill>
                  <a:srgbClr val="FF0000"/>
                </a:solidFill>
                <a:latin typeface="Arial" pitchFamily="34" charset="0"/>
                <a:ea typeface="Arial Unicode MS" pitchFamily="34" charset="-128"/>
                <a:cs typeface="Arial" pitchFamily="34" charset="0"/>
              </a:rPr>
              <a:t>השתמש בסקירת רשומות כדי:</a:t>
            </a:r>
            <a:endParaRPr lang="he" sz="2000" b="1" dirty="0" smtClean="0">
              <a:solidFill>
                <a:srgbClr val="FF0000"/>
              </a:solidFill>
              <a:latin typeface="Arial" pitchFamily="34" charset="0"/>
              <a:ea typeface="Arial Unicode MS" pitchFamily="34" charset="-128"/>
              <a:cs typeface="Arial" pitchFamily="34" charset="0"/>
            </a:endParaRPr>
          </a:p>
          <a:p>
            <a:pPr algn="r" rtl="1"/>
            <a:r>
              <a:rPr lang="he" sz="2000" b="0" i="0" u="none" baseline="0" dirty="0">
                <a:latin typeface="Arial" pitchFamily="34" charset="0"/>
                <a:ea typeface="Arial Unicode MS" pitchFamily="34" charset="-128"/>
                <a:cs typeface="Arial" pitchFamily="34" charset="0"/>
              </a:rPr>
              <a:t>לאסוף דיווחים התנהגותיים</a:t>
            </a:r>
            <a:endParaRPr lang="he" sz="2000" dirty="0" smtClean="0">
              <a:latin typeface="Arial" pitchFamily="34" charset="0"/>
              <a:ea typeface="Arial Unicode MS" pitchFamily="34" charset="-128"/>
              <a:cs typeface="Arial" pitchFamily="34" charset="0"/>
            </a:endParaRPr>
          </a:p>
          <a:p>
            <a:pPr algn="r" rtl="1"/>
            <a:r>
              <a:rPr lang="he" sz="2000" b="0" i="0" u="none" baseline="0" dirty="0">
                <a:solidFill>
                  <a:srgbClr val="0033CC"/>
                </a:solidFill>
                <a:latin typeface="Arial" pitchFamily="34" charset="0"/>
                <a:ea typeface="Arial Unicode MS" pitchFamily="34" charset="-128"/>
                <a:cs typeface="Arial" pitchFamily="34" charset="0"/>
              </a:rPr>
              <a:t>לערוך מבחנים, לאסוף תוצאות מבחנים</a:t>
            </a:r>
            <a:endParaRPr lang="he" sz="2000" dirty="0" smtClean="0">
              <a:solidFill>
                <a:srgbClr val="0033CC"/>
              </a:solidFill>
              <a:latin typeface="Arial" pitchFamily="34" charset="0"/>
              <a:ea typeface="Arial Unicode MS" pitchFamily="34" charset="-128"/>
              <a:cs typeface="Arial" pitchFamily="34" charset="0"/>
            </a:endParaRPr>
          </a:p>
          <a:p>
            <a:pPr algn="r" rtl="1"/>
            <a:r>
              <a:rPr lang="he" sz="2000" b="0" i="0" u="sng" baseline="0" dirty="0">
                <a:latin typeface="Arial" pitchFamily="34" charset="0"/>
                <a:ea typeface="Arial Unicode MS" pitchFamily="34" charset="-128"/>
                <a:cs typeface="Arial" pitchFamily="34" charset="0"/>
              </a:rPr>
              <a:t>לאמת נתונים בדיווח עצמי</a:t>
            </a:r>
            <a:r>
              <a:rPr lang="he" sz="2000" b="1" i="0" u="none" baseline="0" dirty="0">
                <a:latin typeface="Arial" pitchFamily="34" charset="0"/>
                <a:ea typeface="Arial Unicode MS" pitchFamily="34" charset="-128"/>
                <a:cs typeface="Arial" pitchFamily="34" charset="0"/>
              </a:rPr>
              <a:t> </a:t>
            </a:r>
            <a:endParaRPr lang="he" sz="2000" b="1" dirty="0" smtClean="0">
              <a:latin typeface="Arial" pitchFamily="34" charset="0"/>
              <a:ea typeface="Arial Unicode MS" pitchFamily="34" charset="-128"/>
              <a:cs typeface="Arial" pitchFamily="34" charset="0"/>
            </a:endParaRPr>
          </a:p>
          <a:p>
            <a:pPr algn="r" rtl="1"/>
            <a:r>
              <a:rPr lang="he" sz="2000" b="0" i="0" u="none" baseline="0" dirty="0">
                <a:solidFill>
                  <a:srgbClr val="0033CC"/>
                </a:solidFill>
                <a:latin typeface="Arial" pitchFamily="34" charset="0"/>
                <a:ea typeface="Arial Unicode MS" pitchFamily="34" charset="-128"/>
                <a:cs typeface="Arial" pitchFamily="34" charset="0"/>
              </a:rPr>
              <a:t>לקבוע שינויים לאורך זמן </a:t>
            </a:r>
            <a:endParaRPr lang="he" sz="2000" dirty="0">
              <a:solidFill>
                <a:srgbClr val="0033CC"/>
              </a:solidFill>
              <a:latin typeface="Arial" pitchFamily="34" charset="0"/>
              <a:ea typeface="Arial Unicode MS" pitchFamily="34" charset="-128"/>
              <a:cs typeface="Arial" pitchFamily="34" charset="0"/>
            </a:endParaRPr>
          </a:p>
        </p:txBody>
      </p:sp>
      <p:sp>
        <p:nvSpPr>
          <p:cNvPr id="9" name="Slide Number Placeholder 8"/>
          <p:cNvSpPr>
            <a:spLocks noGrp="1"/>
          </p:cNvSpPr>
          <p:nvPr>
            <p:ph type="sldNum" sz="quarter" idx="12"/>
          </p:nvPr>
        </p:nvSpPr>
        <p:spPr>
          <a:xfrm>
            <a:off x="6466490" y="6356350"/>
            <a:ext cx="1981200" cy="365760"/>
          </a:xfrm>
        </p:spPr>
        <p:txBody>
          <a:bodyPr/>
          <a:lstStyle/>
          <a:p>
            <a:pPr algn="r" rtl="1"/>
            <a:r>
              <a:rPr lang="he" b="0" i="0" u="none" baseline="0" dirty="0">
                <a:latin typeface="Arial" pitchFamily="34" charset="0"/>
                <a:ea typeface="Arial Unicode MS" pitchFamily="34" charset="-128"/>
                <a:cs typeface="Arial" pitchFamily="34" charset="0"/>
              </a:rPr>
              <a:t>vii סקירה</a:t>
            </a:r>
            <a:endParaRPr lang="he" dirty="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he" b="1" i="0" u="none" baseline="0" dirty="0">
                <a:latin typeface="Arial" pitchFamily="34" charset="0"/>
                <a:ea typeface="Arial Unicode MS" pitchFamily="34" charset="-128"/>
                <a:cs typeface="Arial" pitchFamily="34" charset="0"/>
              </a:rPr>
              <a:t>מה קורה לאחר איסוף הנתונים?</a:t>
            </a:r>
            <a:endParaRPr lang="he" b="1" dirty="0">
              <a:latin typeface="Arial" pitchFamily="34" charset="0"/>
              <a:ea typeface="Arial Unicode MS" pitchFamily="34" charset="-128"/>
              <a:cs typeface="Arial" pitchFamily="34" charset="0"/>
            </a:endParaRPr>
          </a:p>
        </p:txBody>
      </p:sp>
      <p:sp>
        <p:nvSpPr>
          <p:cNvPr id="3" name="Content Placeholder 2"/>
          <p:cNvSpPr>
            <a:spLocks noGrp="1"/>
          </p:cNvSpPr>
          <p:nvPr>
            <p:ph sz="quarter" idx="1"/>
          </p:nvPr>
        </p:nvSpPr>
        <p:spPr>
          <a:xfrm>
            <a:off x="457200" y="1371600"/>
            <a:ext cx="8229600" cy="4937760"/>
          </a:xfrm>
        </p:spPr>
        <p:txBody>
          <a:bodyPr>
            <a:normAutofit lnSpcReduction="10000"/>
          </a:bodyPr>
          <a:lstStyle/>
          <a:p>
            <a:pPr marL="742950" indent="-742950" algn="r" rtl="1">
              <a:spcBef>
                <a:spcPts val="2400"/>
              </a:spcBef>
              <a:buClr>
                <a:srgbClr val="000066"/>
              </a:buClr>
              <a:buFont typeface="+mj-lt"/>
              <a:buAutoNum type="arabicPeriod"/>
            </a:pPr>
            <a:r>
              <a:rPr lang="he" sz="3600" b="0" i="0" u="none" baseline="0">
                <a:latin typeface="Arial" pitchFamily="34" charset="0"/>
                <a:ea typeface="Arial Unicode MS" pitchFamily="34" charset="-128"/>
                <a:cs typeface="Arial" pitchFamily="34" charset="0"/>
              </a:rPr>
              <a:t>נעשה ניתוח של הנתונים וסיכום של התוצאות.</a:t>
            </a:r>
            <a:endParaRPr lang="he" sz="3600" dirty="0" smtClean="0">
              <a:latin typeface="Arial" pitchFamily="34" charset="0"/>
              <a:ea typeface="Arial Unicode MS" pitchFamily="34" charset="-128"/>
              <a:cs typeface="Arial" pitchFamily="34" charset="0"/>
            </a:endParaRPr>
          </a:p>
          <a:p>
            <a:pPr marL="742950" indent="-742950" algn="r" rtl="1">
              <a:spcBef>
                <a:spcPts val="2400"/>
              </a:spcBef>
              <a:buClr>
                <a:srgbClr val="000066"/>
              </a:buClr>
              <a:buFont typeface="+mj-lt"/>
              <a:buAutoNum type="arabicPeriod"/>
            </a:pPr>
            <a:r>
              <a:rPr lang="he" sz="3600" b="0" i="0" u="none" baseline="0">
                <a:latin typeface="Arial" pitchFamily="34" charset="0"/>
                <a:ea typeface="Arial Unicode MS" pitchFamily="34" charset="-128"/>
                <a:cs typeface="Arial" pitchFamily="34" charset="0"/>
              </a:rPr>
              <a:t>יש להמיר את הממצאים לפורמט שאפשר לחלוק אותו עם אחרים.</a:t>
            </a:r>
            <a:endParaRPr lang="he" sz="3600" dirty="0" smtClean="0">
              <a:latin typeface="Arial" pitchFamily="34" charset="0"/>
              <a:ea typeface="Arial Unicode MS" pitchFamily="34" charset="-128"/>
              <a:cs typeface="Arial" pitchFamily="34" charset="0"/>
            </a:endParaRPr>
          </a:p>
          <a:p>
            <a:pPr marL="742950" indent="-742950" algn="r" rtl="1">
              <a:spcBef>
                <a:spcPts val="2400"/>
              </a:spcBef>
              <a:buClr>
                <a:srgbClr val="000066"/>
              </a:buClr>
              <a:buFont typeface="+mj-lt"/>
              <a:buAutoNum type="arabicPeriod"/>
            </a:pPr>
            <a:r>
              <a:rPr lang="he" sz="3600" b="0" i="0" u="none" baseline="0">
                <a:latin typeface="Arial" pitchFamily="34" charset="0"/>
                <a:ea typeface="Arial Unicode MS" pitchFamily="34" charset="-128"/>
                <a:cs typeface="Arial" pitchFamily="34" charset="0"/>
              </a:rPr>
              <a:t>יש לקבוע צעדי פעולה על-סמך הממצאים.</a:t>
            </a:r>
            <a:endParaRPr lang="he" sz="3600" dirty="0" smtClean="0">
              <a:latin typeface="Arial" pitchFamily="34" charset="0"/>
              <a:ea typeface="Arial Unicode MS" pitchFamily="34" charset="-128"/>
              <a:cs typeface="Arial" pitchFamily="34" charset="0"/>
            </a:endParaRPr>
          </a:p>
          <a:p>
            <a:pPr marL="571500" indent="-571500" algn="r" rtl="1">
              <a:buClr>
                <a:srgbClr val="000066"/>
              </a:buClr>
              <a:buFont typeface="Wingdings 3" pitchFamily="18" charset="2"/>
              <a:buNone/>
            </a:pPr>
            <a:endParaRPr lang="he" sz="3500" dirty="0" smtClean="0">
              <a:latin typeface="Arial" pitchFamily="34" charset="0"/>
              <a:ea typeface="Arial Unicode MS" pitchFamily="34" charset="-128"/>
              <a:cs typeface="Arial" pitchFamily="34" charset="0"/>
            </a:endParaRPr>
          </a:p>
          <a:p>
            <a:pPr marL="571500" indent="-571500" algn="r" rtl="1">
              <a:buClr>
                <a:srgbClr val="000066"/>
              </a:buClr>
              <a:buFont typeface="Wingdings 3" pitchFamily="18" charset="2"/>
              <a:buNone/>
            </a:pPr>
            <a:r>
              <a:rPr lang="he" sz="3500" b="0" i="0" u="none" baseline="0">
                <a:latin typeface="Arial" pitchFamily="34" charset="0"/>
                <a:ea typeface="Arial Unicode MS" pitchFamily="34" charset="-128"/>
                <a:cs typeface="Arial" pitchFamily="34" charset="0"/>
              </a:rPr>
              <a:t>     </a:t>
            </a:r>
            <a:r>
              <a:rPr lang="he" sz="3500" b="0" i="1" u="none" baseline="0">
                <a:latin typeface="Arial" pitchFamily="34" charset="0"/>
                <a:ea typeface="Arial Unicode MS" pitchFamily="34" charset="-128"/>
                <a:cs typeface="Arial" pitchFamily="34" charset="0"/>
              </a:rPr>
              <a:t>"כעת כשאנחנו יודעים______זה מה שנעשה ________."</a:t>
            </a:r>
          </a:p>
        </p:txBody>
      </p:sp>
      <p:sp>
        <p:nvSpPr>
          <p:cNvPr id="6" name="Slide Number Placeholder 5"/>
          <p:cNvSpPr>
            <a:spLocks noGrp="1"/>
          </p:cNvSpPr>
          <p:nvPr>
            <p:ph type="sldNum" sz="quarter" idx="12"/>
          </p:nvPr>
        </p:nvSpPr>
        <p:spPr>
          <a:xfrm>
            <a:off x="6466490" y="6356350"/>
            <a:ext cx="1981200" cy="365760"/>
          </a:xfrm>
        </p:spPr>
        <p:txBody>
          <a:bodyPr/>
          <a:lstStyle/>
          <a:p>
            <a:pPr algn="r" rtl="1"/>
            <a:r>
              <a:rPr lang="he" b="0" i="0" u="none" baseline="0" dirty="0">
                <a:latin typeface="Arial" pitchFamily="34" charset="0"/>
                <a:ea typeface="Arial Unicode MS" pitchFamily="34" charset="-128"/>
                <a:cs typeface="Arial" pitchFamily="34" charset="0"/>
              </a:rPr>
              <a:t>viii סקירה</a:t>
            </a:r>
            <a:endParaRPr lang="he" dirty="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304800"/>
            <a:ext cx="8229600" cy="838200"/>
          </a:xfrm>
        </p:spPr>
        <p:txBody>
          <a:bodyPr>
            <a:normAutofit/>
          </a:bodyPr>
          <a:lstStyle/>
          <a:p>
            <a:pPr algn="r" rtl="1" eaLnBrk="1" hangingPunct="1"/>
            <a:r>
              <a:rPr lang="he" b="1" i="0" u="none" baseline="0" dirty="0">
                <a:latin typeface="Arial" pitchFamily="34" charset="0"/>
                <a:ea typeface="Arial Unicode MS" pitchFamily="34" charset="-128"/>
                <a:cs typeface="Arial" pitchFamily="34" charset="0"/>
              </a:rPr>
              <a:t>מונחים חשובים הקשורים לנתונים</a:t>
            </a:r>
          </a:p>
        </p:txBody>
      </p:sp>
      <p:sp>
        <p:nvSpPr>
          <p:cNvPr id="41987" name="Rectangle 3"/>
          <p:cNvSpPr>
            <a:spLocks noGrp="1" noChangeArrowheads="1"/>
          </p:cNvSpPr>
          <p:nvPr>
            <p:ph type="body" idx="1"/>
          </p:nvPr>
        </p:nvSpPr>
        <p:spPr>
          <a:xfrm>
            <a:off x="381000" y="1371600"/>
            <a:ext cx="8305800" cy="4457700"/>
          </a:xfrm>
        </p:spPr>
        <p:txBody>
          <a:bodyPr>
            <a:normAutofit fontScale="92500" lnSpcReduction="10000"/>
          </a:bodyPr>
          <a:lstStyle/>
          <a:p>
            <a:pPr algn="r" rtl="1">
              <a:spcBef>
                <a:spcPct val="0"/>
              </a:spcBef>
            </a:pPr>
            <a:r>
              <a:rPr lang="he-IL" sz="2400" b="0" i="0" u="none" baseline="0" smtClean="0">
                <a:latin typeface="Arial" pitchFamily="34" charset="0"/>
                <a:ea typeface="Arial Unicode MS" pitchFamily="34" charset="-128"/>
                <a:cs typeface="Arial" pitchFamily="34" charset="0"/>
              </a:rPr>
              <a:t>נתונים קיימים בצורות שונות</a:t>
            </a:r>
            <a:endParaRPr lang="he-IL" sz="2400" smtClean="0">
              <a:latin typeface="Arial" pitchFamily="34" charset="0"/>
              <a:ea typeface="Arial Unicode MS" pitchFamily="34" charset="-128"/>
              <a:cs typeface="Arial" pitchFamily="34" charset="0"/>
            </a:endParaRPr>
          </a:p>
          <a:p>
            <a:pPr lvl="1" algn="r" rtl="1">
              <a:spcBef>
                <a:spcPct val="0"/>
              </a:spcBef>
            </a:pPr>
            <a:r>
              <a:rPr lang="he-IL" sz="1800" b="0" i="0" u="none" baseline="0" smtClean="0">
                <a:latin typeface="Arial" pitchFamily="34" charset="0"/>
                <a:ea typeface="Arial Unicode MS" pitchFamily="34" charset="-128"/>
                <a:cs typeface="Arial" pitchFamily="34" charset="0"/>
              </a:rPr>
              <a:t>רשומות: מספרים או מילים על פיסות נייר</a:t>
            </a:r>
            <a:endParaRPr lang="he-IL" sz="1800" smtClean="0">
              <a:latin typeface="Arial" pitchFamily="34" charset="0"/>
              <a:ea typeface="Arial Unicode MS" pitchFamily="34" charset="-128"/>
              <a:cs typeface="Arial" pitchFamily="34" charset="0"/>
            </a:endParaRPr>
          </a:p>
          <a:p>
            <a:pPr lvl="1" algn="r" rtl="1">
              <a:spcBef>
                <a:spcPct val="0"/>
              </a:spcBef>
            </a:pPr>
            <a:r>
              <a:rPr lang="he-IL" sz="1800" b="0" i="0" u="none" baseline="0" smtClean="0">
                <a:latin typeface="Arial" pitchFamily="34" charset="0"/>
                <a:ea typeface="Arial Unicode MS" pitchFamily="34" charset="-128"/>
                <a:cs typeface="Arial" pitchFamily="34" charset="0"/>
              </a:rPr>
              <a:t>דיגיטלית/במחשב: סיביות ובתים המאוחסנים </a:t>
            </a:r>
            <a:r>
              <a:rPr lang="en-US" sz="1800" b="0" i="0" u="none" baseline="0" smtClean="0">
                <a:latin typeface="Arial" pitchFamily="34" charset="0"/>
                <a:ea typeface="Arial Unicode MS" pitchFamily="34" charset="-128"/>
                <a:cs typeface="Arial" pitchFamily="34" charset="0"/>
              </a:rPr>
              <a:t/>
            </a:r>
            <a:br>
              <a:rPr lang="en-US" sz="1800" b="0" i="0" u="none" baseline="0" smtClean="0">
                <a:latin typeface="Arial" pitchFamily="34" charset="0"/>
                <a:ea typeface="Arial Unicode MS" pitchFamily="34" charset="-128"/>
                <a:cs typeface="Arial" pitchFamily="34" charset="0"/>
              </a:rPr>
            </a:br>
            <a:r>
              <a:rPr lang="he-IL" sz="1800" b="0" i="0" u="none" baseline="0" smtClean="0">
                <a:latin typeface="Arial" pitchFamily="34" charset="0"/>
                <a:ea typeface="Arial Unicode MS" pitchFamily="34" charset="-128"/>
                <a:cs typeface="Arial" pitchFamily="34" charset="0"/>
              </a:rPr>
              <a:t>אלקטרונית</a:t>
            </a:r>
            <a:endParaRPr lang="he-IL" sz="1800" smtClean="0">
              <a:latin typeface="Arial" pitchFamily="34" charset="0"/>
              <a:ea typeface="Arial Unicode MS" pitchFamily="34" charset="-128"/>
              <a:cs typeface="Arial" pitchFamily="34" charset="0"/>
            </a:endParaRPr>
          </a:p>
          <a:p>
            <a:pPr lvl="1" algn="r" rtl="1">
              <a:spcBef>
                <a:spcPct val="0"/>
              </a:spcBef>
            </a:pPr>
            <a:r>
              <a:rPr lang="he-IL" sz="1800" b="0" i="0" u="none" baseline="0" smtClean="0">
                <a:latin typeface="Arial" pitchFamily="34" charset="0"/>
                <a:ea typeface="Arial Unicode MS" pitchFamily="34" charset="-128"/>
                <a:cs typeface="Arial" pitchFamily="34" charset="0"/>
              </a:rPr>
              <a:t>זיכרון: תפיסות, תצפיות או עובדות השמורות </a:t>
            </a:r>
            <a:r>
              <a:rPr lang="en-US" sz="1800" b="0" i="0" u="none" baseline="0" smtClean="0">
                <a:latin typeface="Arial" pitchFamily="34" charset="0"/>
                <a:ea typeface="Arial Unicode MS" pitchFamily="34" charset="-128"/>
                <a:cs typeface="Arial" pitchFamily="34" charset="0"/>
              </a:rPr>
              <a:t/>
            </a:r>
            <a:br>
              <a:rPr lang="en-US" sz="1800" b="0" i="0" u="none" baseline="0" smtClean="0">
                <a:latin typeface="Arial" pitchFamily="34" charset="0"/>
                <a:ea typeface="Arial Unicode MS" pitchFamily="34" charset="-128"/>
                <a:cs typeface="Arial" pitchFamily="34" charset="0"/>
              </a:rPr>
            </a:br>
            <a:r>
              <a:rPr lang="he-IL" sz="1800" b="0" i="0" u="none" baseline="0" smtClean="0">
                <a:latin typeface="Arial" pitchFamily="34" charset="0"/>
                <a:ea typeface="Arial Unicode MS" pitchFamily="34" charset="-128"/>
                <a:cs typeface="Arial" pitchFamily="34" charset="0"/>
              </a:rPr>
              <a:t>בראשו של אדם</a:t>
            </a:r>
            <a:endParaRPr lang="he-IL" sz="1800" smtClean="0">
              <a:latin typeface="Arial" pitchFamily="34" charset="0"/>
              <a:ea typeface="Arial Unicode MS" pitchFamily="34" charset="-128"/>
              <a:cs typeface="Arial" pitchFamily="34" charset="0"/>
            </a:endParaRPr>
          </a:p>
          <a:p>
            <a:pPr algn="r" rtl="1">
              <a:spcBef>
                <a:spcPct val="0"/>
              </a:spcBef>
            </a:pPr>
            <a:endParaRPr lang="he-IL" sz="2000" smtClean="0">
              <a:latin typeface="Arial" pitchFamily="34" charset="0"/>
              <a:ea typeface="Arial Unicode MS" pitchFamily="34" charset="-128"/>
              <a:cs typeface="Arial" pitchFamily="34" charset="0"/>
            </a:endParaRPr>
          </a:p>
          <a:p>
            <a:pPr algn="r" rtl="1">
              <a:spcBef>
                <a:spcPct val="0"/>
              </a:spcBef>
            </a:pPr>
            <a:r>
              <a:rPr lang="he-IL" sz="2400" b="0" i="0" u="none" baseline="0" smtClean="0">
                <a:latin typeface="Arial" pitchFamily="34" charset="0"/>
                <a:ea typeface="Arial Unicode MS" pitchFamily="34" charset="-128"/>
                <a:cs typeface="Arial" pitchFamily="34" charset="0"/>
              </a:rPr>
              <a:t>איכותניים, כמותניים</a:t>
            </a:r>
            <a:endParaRPr lang="he-IL" sz="2400" smtClean="0">
              <a:latin typeface="Arial" pitchFamily="34" charset="0"/>
              <a:ea typeface="Arial Unicode MS" pitchFamily="34" charset="-128"/>
              <a:cs typeface="Arial" pitchFamily="34" charset="0"/>
            </a:endParaRPr>
          </a:p>
          <a:p>
            <a:pPr algn="r" rtl="1">
              <a:spcBef>
                <a:spcPts val="1200"/>
              </a:spcBef>
            </a:pPr>
            <a:r>
              <a:rPr lang="he-IL" sz="2400" b="0" i="0" u="none" baseline="0" smtClean="0">
                <a:latin typeface="Arial" pitchFamily="34" charset="0"/>
                <a:ea typeface="Arial Unicode MS" pitchFamily="34" charset="-128"/>
                <a:cs typeface="Arial" pitchFamily="34" charset="0"/>
              </a:rPr>
              <a:t>נתונים ראשוניים לעומת משניים</a:t>
            </a:r>
            <a:endParaRPr lang="he-IL" sz="2400" smtClean="0">
              <a:latin typeface="Arial" pitchFamily="34" charset="0"/>
              <a:ea typeface="Arial Unicode MS" pitchFamily="34" charset="-128"/>
              <a:cs typeface="Arial" pitchFamily="34" charset="0"/>
            </a:endParaRPr>
          </a:p>
          <a:p>
            <a:pPr algn="r" rtl="1">
              <a:spcBef>
                <a:spcPts val="1200"/>
              </a:spcBef>
            </a:pPr>
            <a:r>
              <a:rPr lang="he-IL" sz="2400" b="0" i="0" u="none" baseline="0" smtClean="0">
                <a:latin typeface="Arial" pitchFamily="34" charset="0"/>
                <a:ea typeface="Arial Unicode MS" pitchFamily="34" charset="-128"/>
                <a:cs typeface="Arial" pitchFamily="34" charset="0"/>
              </a:rPr>
              <a:t>משתנים (פריטים)</a:t>
            </a:r>
            <a:endParaRPr lang="he-IL" sz="2400" smtClean="0">
              <a:latin typeface="Arial" pitchFamily="34" charset="0"/>
              <a:ea typeface="Arial Unicode MS" pitchFamily="34" charset="-128"/>
              <a:cs typeface="Arial" pitchFamily="34" charset="0"/>
            </a:endParaRPr>
          </a:p>
          <a:p>
            <a:pPr algn="r" rtl="1">
              <a:spcBef>
                <a:spcPts val="1200"/>
              </a:spcBef>
            </a:pPr>
            <a:r>
              <a:rPr lang="he-IL" sz="2400" b="0" i="0" u="none" baseline="0" smtClean="0">
                <a:latin typeface="Arial" pitchFamily="34" charset="0"/>
                <a:ea typeface="Arial Unicode MS" pitchFamily="34" charset="-128"/>
                <a:cs typeface="Arial" pitchFamily="34" charset="0"/>
              </a:rPr>
              <a:t>יחידת ניתוח</a:t>
            </a:r>
            <a:endParaRPr lang="he-IL" sz="2400" smtClean="0">
              <a:latin typeface="Arial" pitchFamily="34" charset="0"/>
              <a:ea typeface="Arial Unicode MS" pitchFamily="34" charset="-128"/>
              <a:cs typeface="Arial" pitchFamily="34" charset="0"/>
            </a:endParaRPr>
          </a:p>
          <a:p>
            <a:pPr algn="r" rtl="1">
              <a:spcBef>
                <a:spcPts val="1200"/>
              </a:spcBef>
            </a:pPr>
            <a:r>
              <a:rPr lang="he-IL" sz="2400" b="1" smtClean="0">
                <a:latin typeface="Arial" pitchFamily="34" charset="0"/>
                <a:ea typeface="Arial Unicode MS" pitchFamily="34" charset="-128"/>
                <a:cs typeface="Arial" pitchFamily="34" charset="0"/>
              </a:rPr>
              <a:t>כפולים </a:t>
            </a:r>
            <a:r>
              <a:rPr lang="he-IL" sz="2400" smtClean="0">
                <a:latin typeface="Arial" pitchFamily="34" charset="0"/>
                <a:ea typeface="Arial Unicode MS" pitchFamily="34" charset="-128"/>
                <a:cs typeface="Arial" pitchFamily="34" charset="0"/>
              </a:rPr>
              <a:t>(</a:t>
            </a:r>
            <a:r>
              <a:rPr lang="en-US" sz="2400" smtClean="0">
                <a:latin typeface="Arial" pitchFamily="34" charset="0"/>
                <a:ea typeface="Arial Unicode MS" pitchFamily="34" charset="-128"/>
                <a:cs typeface="Arial" pitchFamily="34" charset="0"/>
              </a:rPr>
              <a:t>Duplicated</a:t>
            </a:r>
            <a:r>
              <a:rPr lang="he-IL" sz="2400" smtClean="0">
                <a:latin typeface="Arial" pitchFamily="34" charset="0"/>
                <a:ea typeface="Arial Unicode MS" pitchFamily="34" charset="-128"/>
                <a:cs typeface="Arial" pitchFamily="34" charset="0"/>
              </a:rPr>
              <a:t>) לעומת </a:t>
            </a:r>
            <a:r>
              <a:rPr lang="he-IL" sz="2400" b="1" smtClean="0">
                <a:latin typeface="Arial" pitchFamily="34" charset="0"/>
                <a:ea typeface="Arial Unicode MS" pitchFamily="34" charset="-128"/>
                <a:cs typeface="Arial" pitchFamily="34" charset="0"/>
              </a:rPr>
              <a:t>לא כפולים </a:t>
            </a:r>
            <a:r>
              <a:rPr lang="he-IL" sz="2400" smtClean="0">
                <a:latin typeface="Arial" pitchFamily="34" charset="0"/>
                <a:ea typeface="Arial Unicode MS" pitchFamily="34" charset="-128"/>
                <a:cs typeface="Arial" pitchFamily="34" charset="0"/>
              </a:rPr>
              <a:t>(</a:t>
            </a:r>
            <a:r>
              <a:rPr lang="en-US" sz="2400" smtClean="0">
                <a:latin typeface="Arial" pitchFamily="34" charset="0"/>
                <a:ea typeface="Arial Unicode MS" pitchFamily="34" charset="-128"/>
                <a:cs typeface="Arial" pitchFamily="34" charset="0"/>
              </a:rPr>
              <a:t>Unduplicated</a:t>
            </a:r>
            <a:r>
              <a:rPr lang="he-IL" sz="2400" smtClean="0">
                <a:latin typeface="Arial" pitchFamily="34" charset="0"/>
                <a:ea typeface="Arial Unicode MS" pitchFamily="34" charset="-128"/>
                <a:cs typeface="Arial" pitchFamily="34" charset="0"/>
              </a:rPr>
              <a:t>) </a:t>
            </a:r>
          </a:p>
          <a:p>
            <a:pPr algn="r" rtl="1">
              <a:spcBef>
                <a:spcPts val="1200"/>
              </a:spcBef>
            </a:pPr>
            <a:r>
              <a:rPr lang="he-IL" sz="2400" b="0" i="0" u="none" baseline="0" smtClean="0">
                <a:latin typeface="Arial" pitchFamily="34" charset="0"/>
                <a:ea typeface="Arial Unicode MS" pitchFamily="34" charset="-128"/>
                <a:cs typeface="Arial" pitchFamily="34" charset="0"/>
              </a:rPr>
              <a:t>רשומת יחידה (רמת לקוח) לעומת מצרפית (</a:t>
            </a:r>
            <a:r>
              <a:rPr lang="en-US" sz="2400" b="0" i="0" u="none" baseline="0" smtClean="0">
                <a:latin typeface="Arial" pitchFamily="34" charset="0"/>
                <a:ea typeface="Arial Unicode MS" pitchFamily="34" charset="-128"/>
                <a:cs typeface="Arial" pitchFamily="34" charset="0"/>
              </a:rPr>
              <a:t>aggregated</a:t>
            </a:r>
            <a:r>
              <a:rPr lang="he-IL" sz="2400" b="0" i="0" u="none" baseline="0" smtClean="0">
                <a:latin typeface="Arial" pitchFamily="34" charset="0"/>
                <a:ea typeface="Arial Unicode MS" pitchFamily="34" charset="-128"/>
                <a:cs typeface="Arial" pitchFamily="34" charset="0"/>
              </a:rPr>
              <a:t>)</a:t>
            </a:r>
            <a:endParaRPr lang="he-IL" sz="2400" b="0" i="0" u="none" baseline="0">
              <a:latin typeface="Arial" pitchFamily="34" charset="0"/>
              <a:ea typeface="Arial Unicode MS" pitchFamily="34" charset="-128"/>
              <a:cs typeface="Arial" pitchFamily="34" charset="0"/>
            </a:endParaRPr>
          </a:p>
        </p:txBody>
      </p:sp>
      <p:sp>
        <p:nvSpPr>
          <p:cNvPr id="11" name="Slide Number Placeholder 10"/>
          <p:cNvSpPr>
            <a:spLocks noGrp="1"/>
          </p:cNvSpPr>
          <p:nvPr>
            <p:ph type="sldNum" sz="quarter" idx="12"/>
          </p:nvPr>
        </p:nvSpPr>
        <p:spPr>
          <a:xfrm>
            <a:off x="6466490" y="6356350"/>
            <a:ext cx="1981200" cy="365760"/>
          </a:xfrm>
        </p:spPr>
        <p:txBody>
          <a:bodyPr/>
          <a:lstStyle/>
          <a:p>
            <a:pPr algn="r" rtl="1"/>
            <a:r>
              <a:rPr lang="he" b="0" i="0" u="none" baseline="0">
                <a:latin typeface="Arial" pitchFamily="34" charset="0"/>
                <a:ea typeface="Arial Unicode MS" pitchFamily="34" charset="-128"/>
                <a:cs typeface="Arial" pitchFamily="34" charset="0"/>
              </a:rPr>
              <a:t>1</a:t>
            </a:r>
            <a:endParaRPr lang="he" dirty="0">
              <a:latin typeface="Arial" pitchFamily="34" charset="0"/>
              <a:ea typeface="Arial Unicode MS" pitchFamily="34" charset="-128"/>
              <a:cs typeface="Arial" pitchFamily="34" charset="0"/>
            </a:endParaRPr>
          </a:p>
        </p:txBody>
      </p:sp>
      <p:pic>
        <p:nvPicPr>
          <p:cNvPr id="6" name="Picture 21" descr="C:\Users\Anita\AppData\Local\Microsoft\Windows\Temporary Internet Files\Content.IE5\EHK00WHP\MC900438780[1].jpg"/>
          <p:cNvPicPr>
            <a:picLocks noChangeAspect="1" noChangeArrowheads="1"/>
          </p:cNvPicPr>
          <p:nvPr/>
        </p:nvPicPr>
        <p:blipFill>
          <a:blip r:embed="rId3" cstate="print"/>
          <a:srcRect/>
          <a:stretch>
            <a:fillRect/>
          </a:stretch>
        </p:blipFill>
        <p:spPr bwMode="auto">
          <a:xfrm>
            <a:off x="457200" y="2057400"/>
            <a:ext cx="3124200" cy="2438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p:cNvSpPr>
          <p:nvPr/>
        </p:nvSpPr>
        <p:spPr bwMode="auto">
          <a:xfrm>
            <a:off x="1066800" y="557582"/>
            <a:ext cx="7620000" cy="585418"/>
          </a:xfrm>
          <a:prstGeom prst="rect">
            <a:avLst/>
          </a:prstGeom>
          <a:noFill/>
          <a:ln w="9525">
            <a:noFill/>
            <a:miter lim="800000"/>
            <a:headEnd/>
            <a:tailEnd/>
          </a:ln>
        </p:spPr>
        <p:txBody>
          <a:bodyPr lIns="92075" tIns="46038" rIns="92075" bIns="46038">
            <a:spAutoFit/>
          </a:bodyPr>
          <a:lstStyle/>
          <a:p>
            <a:pPr algn="r" rtl="1"/>
            <a:r>
              <a:rPr lang="he" sz="3200" b="1" i="0" u="none" baseline="0">
                <a:solidFill>
                  <a:schemeClr val="tx2"/>
                </a:solidFill>
                <a:latin typeface="Arial" pitchFamily="34" charset="0"/>
                <a:ea typeface="Arial Unicode MS" pitchFamily="34" charset="-128"/>
                <a:cs typeface="Arial" pitchFamily="34" charset="0"/>
              </a:rPr>
              <a:t>תכנן את הניתוח מבעוד מועד!</a:t>
            </a:r>
            <a:endParaRPr lang="he" sz="3200" b="1" dirty="0">
              <a:solidFill>
                <a:schemeClr val="tx2"/>
              </a:solidFill>
              <a:latin typeface="Arial" pitchFamily="34" charset="0"/>
              <a:ea typeface="Arial Unicode MS" pitchFamily="34" charset="-128"/>
              <a:cs typeface="Arial" pitchFamily="34" charset="0"/>
            </a:endParaRPr>
          </a:p>
        </p:txBody>
      </p:sp>
      <p:sp>
        <p:nvSpPr>
          <p:cNvPr id="257027" name="Rectangle 3"/>
          <p:cNvSpPr>
            <a:spLocks noChangeArrowheads="1"/>
          </p:cNvSpPr>
          <p:nvPr/>
        </p:nvSpPr>
        <p:spPr bwMode="auto">
          <a:xfrm>
            <a:off x="762000" y="1371732"/>
            <a:ext cx="7924800" cy="4648068"/>
          </a:xfrm>
          <a:prstGeom prst="rect">
            <a:avLst/>
          </a:prstGeom>
          <a:noFill/>
          <a:ln w="9525">
            <a:noFill/>
            <a:miter lim="800000"/>
            <a:headEnd/>
            <a:tailEnd/>
          </a:ln>
          <a:effectLst/>
        </p:spPr>
        <p:txBody>
          <a:bodyPr lIns="92075" tIns="46038" rIns="92075" bIns="46038">
            <a:spAutoFit/>
          </a:bodyPr>
          <a:lstStyle/>
          <a:p>
            <a:pPr marL="514350" lvl="1" indent="-347663" algn="r" rtl="1">
              <a:buSzPct val="100000"/>
              <a:buFont typeface="Arial" pitchFamily="34" charset="0"/>
              <a:buChar char="•"/>
              <a:defRPr/>
            </a:pPr>
            <a:r>
              <a:rPr lang="he" sz="2400" b="0" i="0" u="none" baseline="0" dirty="0">
                <a:latin typeface="Arial" pitchFamily="34" charset="0"/>
                <a:ea typeface="Arial Unicode MS" pitchFamily="34" charset="-128"/>
                <a:cs typeface="Arial" pitchFamily="34" charset="0"/>
              </a:rPr>
              <a:t>אילו הליכים יבוצעו לגבי כל קבוצת נתונים ומי יבצע אותם?</a:t>
            </a:r>
            <a:endParaRPr lang="he" sz="2400" dirty="0">
              <a:latin typeface="Arial" pitchFamily="34" charset="0"/>
              <a:ea typeface="Arial Unicode MS" pitchFamily="34" charset="-128"/>
              <a:cs typeface="Arial" pitchFamily="34" charset="0"/>
            </a:endParaRPr>
          </a:p>
          <a:p>
            <a:pPr marL="520700" lvl="1" indent="-347663" algn="r" rtl="1">
              <a:spcBef>
                <a:spcPts val="600"/>
              </a:spcBef>
              <a:buSzPct val="100000"/>
              <a:buFont typeface="Arial" pitchFamily="34" charset="0"/>
              <a:buChar char="•"/>
              <a:defRPr/>
            </a:pPr>
            <a:r>
              <a:rPr lang="he" sz="2400" b="0" i="0" u="none" baseline="0" dirty="0">
                <a:latin typeface="Arial" pitchFamily="34" charset="0"/>
                <a:ea typeface="Arial Unicode MS" pitchFamily="34" charset="-128"/>
                <a:cs typeface="Arial" pitchFamily="34" charset="0"/>
              </a:rPr>
              <a:t>כיצד יבוצעו הקידוד והתיעוד של הנתונים? </a:t>
            </a:r>
            <a:endParaRPr lang="he" sz="2400" dirty="0">
              <a:latin typeface="Arial" pitchFamily="34" charset="0"/>
              <a:ea typeface="Arial Unicode MS" pitchFamily="34" charset="-128"/>
              <a:cs typeface="Arial" pitchFamily="34" charset="0"/>
            </a:endParaRPr>
          </a:p>
          <a:p>
            <a:pPr marL="520700" lvl="1" indent="-347663" algn="r" rtl="1">
              <a:spcBef>
                <a:spcPts val="1800"/>
              </a:spcBef>
              <a:buSzPct val="100000"/>
              <a:buFont typeface="Arial" pitchFamily="34" charset="0"/>
              <a:buChar char="•"/>
              <a:defRPr/>
            </a:pPr>
            <a:r>
              <a:rPr lang="he" sz="2400" b="0" i="0" u="none" baseline="0" dirty="0">
                <a:latin typeface="Arial" pitchFamily="34" charset="0"/>
                <a:ea typeface="Arial Unicode MS" pitchFamily="34" charset="-128"/>
                <a:cs typeface="Arial" pitchFamily="34" charset="0"/>
              </a:rPr>
              <a:t>כיצד תיעשה הפרדה בין נתונים (כלומר </a:t>
            </a:r>
            <a:r>
              <a:rPr lang="he" sz="2400" b="0" i="0" u="none" baseline="0" dirty="0" smtClean="0">
                <a:latin typeface="Arial" pitchFamily="34" charset="0"/>
                <a:ea typeface="Arial Unicode MS" pitchFamily="34" charset="-128"/>
                <a:cs typeface="Arial" pitchFamily="34" charset="0"/>
              </a:rPr>
              <a:t>"</a:t>
            </a:r>
            <a:r>
              <a:rPr lang="he-IL" sz="2400" dirty="0" smtClean="0">
                <a:latin typeface="Arial" pitchFamily="34" charset="0"/>
                <a:ea typeface="Arial Unicode MS" pitchFamily="34" charset="-128"/>
                <a:cs typeface="Arial" pitchFamily="34" charset="0"/>
              </a:rPr>
              <a:t>פיצול של נתונים לתתי קבוצות</a:t>
            </a:r>
            <a:r>
              <a:rPr lang="he-IL" sz="2400" b="0" i="0" u="none" baseline="0" dirty="0" smtClean="0">
                <a:latin typeface="Arial" pitchFamily="34" charset="0"/>
                <a:ea typeface="Arial Unicode MS" pitchFamily="34" charset="-128"/>
                <a:cs typeface="Arial" pitchFamily="34" charset="0"/>
              </a:rPr>
              <a:t>"</a:t>
            </a:r>
            <a:r>
              <a:rPr lang="he" sz="2400" b="0" i="0" u="none" baseline="0" dirty="0" smtClean="0">
                <a:latin typeface="Arial" pitchFamily="34" charset="0"/>
                <a:ea typeface="Arial Unicode MS" pitchFamily="34" charset="-128"/>
                <a:cs typeface="Arial" pitchFamily="34" charset="0"/>
              </a:rPr>
              <a:t>, למשל)?</a:t>
            </a:r>
            <a:endParaRPr lang="he" sz="2400" dirty="0">
              <a:latin typeface="Arial" pitchFamily="34" charset="0"/>
              <a:ea typeface="Arial Unicode MS" pitchFamily="34" charset="-128"/>
              <a:cs typeface="Arial" pitchFamily="34" charset="0"/>
            </a:endParaRPr>
          </a:p>
          <a:p>
            <a:pPr marL="520700" lvl="1" indent="-347663" algn="r" rtl="1">
              <a:spcBef>
                <a:spcPts val="1800"/>
              </a:spcBef>
              <a:buSzPct val="100000"/>
              <a:buFont typeface="Arial" pitchFamily="34" charset="0"/>
              <a:buChar char="•"/>
              <a:defRPr/>
            </a:pPr>
            <a:r>
              <a:rPr lang="he-IL" sz="2400" dirty="0" smtClean="0">
                <a:latin typeface="Arial" pitchFamily="34" charset="0"/>
                <a:ea typeface="Arial Unicode MS" pitchFamily="34" charset="-128"/>
                <a:cs typeface="Arial" pitchFamily="34" charset="0"/>
              </a:rPr>
              <a:t>כיצד יטופלו נתונים חסרים</a:t>
            </a:r>
            <a:r>
              <a:rPr lang="he" sz="2400" b="0" i="0" u="none" baseline="0" dirty="0" smtClean="0">
                <a:latin typeface="Arial" pitchFamily="34" charset="0"/>
                <a:ea typeface="Arial Unicode MS" pitchFamily="34" charset="-128"/>
                <a:cs typeface="Arial" pitchFamily="34" charset="0"/>
              </a:rPr>
              <a:t>?</a:t>
            </a:r>
            <a:endParaRPr lang="he" sz="2400" dirty="0">
              <a:latin typeface="Arial" pitchFamily="34" charset="0"/>
              <a:ea typeface="Arial Unicode MS" pitchFamily="34" charset="-128"/>
              <a:cs typeface="Arial" pitchFamily="34" charset="0"/>
            </a:endParaRPr>
          </a:p>
          <a:p>
            <a:pPr marL="520700" lvl="1" indent="-347663" algn="r" rtl="1">
              <a:spcBef>
                <a:spcPts val="1800"/>
              </a:spcBef>
              <a:buSzPct val="100000"/>
              <a:buFont typeface="Arial" pitchFamily="34" charset="0"/>
              <a:buChar char="•"/>
              <a:defRPr/>
            </a:pPr>
            <a:r>
              <a:rPr lang="he" sz="2400" b="0" i="0" u="none" baseline="0" dirty="0">
                <a:latin typeface="Arial" pitchFamily="34" charset="0"/>
                <a:ea typeface="Arial Unicode MS" pitchFamily="34" charset="-128"/>
                <a:cs typeface="Arial" pitchFamily="34" charset="0"/>
              </a:rPr>
              <a:t>מה יהיו גישות הניתוח או החישובים שיבוצעו (לדוגמה: שכיחויות, חיתוכים של נתונים לתתי-קבוצות)?</a:t>
            </a:r>
            <a:endParaRPr lang="he" sz="2400" dirty="0">
              <a:latin typeface="Arial" pitchFamily="34" charset="0"/>
              <a:ea typeface="Arial Unicode MS" pitchFamily="34" charset="-128"/>
              <a:cs typeface="Arial" pitchFamily="34" charset="0"/>
            </a:endParaRPr>
          </a:p>
          <a:p>
            <a:pPr marL="520700" lvl="1" indent="-347663" algn="r" rtl="1">
              <a:spcBef>
                <a:spcPts val="1800"/>
              </a:spcBef>
              <a:buSzPct val="100000"/>
              <a:buFont typeface="Arial" pitchFamily="34" charset="0"/>
              <a:buChar char="•"/>
              <a:defRPr/>
            </a:pPr>
            <a:r>
              <a:rPr lang="he" sz="2400" b="0" i="0" u="none" baseline="0" dirty="0">
                <a:latin typeface="Arial" pitchFamily="34" charset="0"/>
                <a:ea typeface="Arial Unicode MS" pitchFamily="34" charset="-128"/>
                <a:cs typeface="Arial" pitchFamily="34" charset="0"/>
              </a:rPr>
              <a:t>כיצד ייערכו השוואות?</a:t>
            </a:r>
            <a:endParaRPr lang="he" sz="2400" dirty="0">
              <a:latin typeface="Arial" pitchFamily="34" charset="0"/>
              <a:ea typeface="Arial Unicode MS" pitchFamily="34" charset="-128"/>
              <a:cs typeface="Arial" pitchFamily="34" charset="0"/>
            </a:endParaRPr>
          </a:p>
          <a:p>
            <a:pPr marL="520700" lvl="1" indent="-347663" algn="r" rtl="1">
              <a:spcBef>
                <a:spcPts val="1800"/>
              </a:spcBef>
              <a:buSzPct val="100000"/>
              <a:buFont typeface="Arial" pitchFamily="34" charset="0"/>
              <a:buChar char="•"/>
              <a:defRPr/>
            </a:pPr>
            <a:r>
              <a:rPr lang="he" sz="2400" b="0" i="0" u="none" baseline="0" dirty="0">
                <a:latin typeface="Arial" pitchFamily="34" charset="0"/>
                <a:ea typeface="Arial Unicode MS" pitchFamily="34" charset="-128"/>
                <a:cs typeface="Arial" pitchFamily="34" charset="0"/>
              </a:rPr>
              <a:t>האם דרושים מבחנים סטטיסטיים, </a:t>
            </a:r>
            <a:r>
              <a:rPr lang="he" sz="2400" b="0" i="0" u="none" baseline="0">
                <a:latin typeface="Arial" pitchFamily="34" charset="0"/>
                <a:ea typeface="Arial Unicode MS" pitchFamily="34" charset="-128"/>
                <a:cs typeface="Arial" pitchFamily="34" charset="0"/>
              </a:rPr>
              <a:t>ואם </a:t>
            </a:r>
            <a:r>
              <a:rPr lang="he" sz="2400" b="0" i="0" u="none" baseline="0" smtClean="0">
                <a:latin typeface="Arial" pitchFamily="34" charset="0"/>
                <a:ea typeface="Arial Unicode MS" pitchFamily="34" charset="-128"/>
                <a:cs typeface="Arial" pitchFamily="34" charset="0"/>
              </a:rPr>
              <a:t>כן – אילו</a:t>
            </a:r>
            <a:r>
              <a:rPr lang="he" sz="2400" b="0" i="0" u="none" baseline="0" dirty="0">
                <a:latin typeface="Arial" pitchFamily="34" charset="0"/>
                <a:ea typeface="Arial Unicode MS" pitchFamily="34" charset="-128"/>
                <a:cs typeface="Arial" pitchFamily="34" charset="0"/>
              </a:rPr>
              <a:t>?</a:t>
            </a:r>
            <a:endParaRPr lang="he" sz="2400" dirty="0">
              <a:latin typeface="Arial" pitchFamily="34" charset="0"/>
              <a:ea typeface="Arial Unicode MS" pitchFamily="34" charset="-128"/>
              <a:cs typeface="Arial" pitchFamily="34" charset="0"/>
            </a:endParaRPr>
          </a:p>
        </p:txBody>
      </p:sp>
      <p:sp>
        <p:nvSpPr>
          <p:cNvPr id="61444" name="Text Box 4"/>
          <p:cNvSpPr txBox="1">
            <a:spLocks noChangeArrowheads="1"/>
          </p:cNvSpPr>
          <p:nvPr/>
        </p:nvSpPr>
        <p:spPr bwMode="auto">
          <a:xfrm>
            <a:off x="1066800" y="2643189"/>
            <a:ext cx="7010400" cy="461665"/>
          </a:xfrm>
          <a:prstGeom prst="rect">
            <a:avLst/>
          </a:prstGeom>
          <a:noFill/>
          <a:ln w="9525">
            <a:noFill/>
            <a:miter lim="800000"/>
            <a:headEnd/>
            <a:tailEnd/>
          </a:ln>
        </p:spPr>
        <p:txBody>
          <a:bodyPr>
            <a:spAutoFit/>
          </a:bodyPr>
          <a:lstStyle/>
          <a:p>
            <a:pPr algn="r" rtl="1">
              <a:spcBef>
                <a:spcPct val="50000"/>
              </a:spcBef>
            </a:pPr>
            <a:endParaRPr lang="he" sz="2400">
              <a:latin typeface="Arial" pitchFamily="34" charset="0"/>
              <a:ea typeface="Arial Unicode MS" pitchFamily="34" charset="-128"/>
              <a:cs typeface="Arial" pitchFamily="34" charset="0"/>
            </a:endParaRPr>
          </a:p>
        </p:txBody>
      </p:sp>
      <p:sp>
        <p:nvSpPr>
          <p:cNvPr id="11" name="Slide Number Placeholder 10"/>
          <p:cNvSpPr>
            <a:spLocks noGrp="1"/>
          </p:cNvSpPr>
          <p:nvPr>
            <p:ph type="sldNum" sz="quarter" idx="12"/>
          </p:nvPr>
        </p:nvSpPr>
        <p:spPr>
          <a:xfrm>
            <a:off x="6466490" y="6356350"/>
            <a:ext cx="1981200" cy="365760"/>
          </a:xfrm>
        </p:spPr>
        <p:txBody>
          <a:bodyPr/>
          <a:lstStyle/>
          <a:p>
            <a:pPr algn="r" rtl="1"/>
            <a:r>
              <a:rPr lang="he" b="0" i="0" u="none" baseline="0">
                <a:latin typeface="Arial" pitchFamily="34" charset="0"/>
                <a:ea typeface="Arial Unicode MS" pitchFamily="34" charset="-128"/>
                <a:cs typeface="Arial" pitchFamily="34" charset="0"/>
              </a:rPr>
              <a:t>2</a:t>
            </a:r>
            <a:endParaRPr lang="he" dirty="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6466490" y="6356350"/>
            <a:ext cx="1981200" cy="365760"/>
          </a:xfrm>
        </p:spPr>
        <p:txBody>
          <a:bodyPr/>
          <a:lstStyle/>
          <a:p>
            <a:pPr algn="r" rtl="1"/>
            <a:r>
              <a:rPr lang="he" b="0" i="0" u="none" baseline="0">
                <a:latin typeface="Arial" pitchFamily="34" charset="0"/>
                <a:ea typeface="Arial Unicode MS" pitchFamily="34" charset="-128"/>
                <a:cs typeface="Arial" pitchFamily="34" charset="0"/>
              </a:rPr>
              <a:t>3</a:t>
            </a:r>
            <a:endParaRPr lang="he" dirty="0">
              <a:latin typeface="Arial" pitchFamily="34" charset="0"/>
              <a:ea typeface="Arial Unicode MS" pitchFamily="34" charset="-128"/>
              <a:cs typeface="Arial" pitchFamily="34" charset="0"/>
            </a:endParaRPr>
          </a:p>
        </p:txBody>
      </p:sp>
      <p:sp>
        <p:nvSpPr>
          <p:cNvPr id="6" name="Rectangle 2"/>
          <p:cNvSpPr>
            <a:spLocks noChangeArrowheads="1"/>
          </p:cNvSpPr>
          <p:nvPr/>
        </p:nvSpPr>
        <p:spPr bwMode="auto">
          <a:xfrm>
            <a:off x="1595055" y="65690"/>
            <a:ext cx="7086600" cy="1077860"/>
          </a:xfrm>
          <a:prstGeom prst="rect">
            <a:avLst/>
          </a:prstGeom>
          <a:noFill/>
          <a:ln w="9525">
            <a:noFill/>
            <a:miter lim="800000"/>
            <a:headEnd/>
            <a:tailEnd/>
          </a:ln>
        </p:spPr>
        <p:txBody>
          <a:bodyPr lIns="92075" tIns="46038" rIns="92075" bIns="46038">
            <a:spAutoFit/>
          </a:bodyPr>
          <a:lstStyle/>
          <a:p>
            <a:pPr algn="r" rtl="1"/>
            <a:r>
              <a:rPr lang="he" sz="3200" b="1" i="0" u="none" baseline="0">
                <a:solidFill>
                  <a:schemeClr val="tx2"/>
                </a:solidFill>
                <a:latin typeface="Arial" pitchFamily="34" charset="0"/>
                <a:ea typeface="Arial Unicode MS" pitchFamily="34" charset="-128"/>
                <a:cs typeface="Arial" pitchFamily="34" charset="0"/>
              </a:rPr>
              <a:t>פרטי תכנית הניתוח, </a:t>
            </a:r>
            <a:endParaRPr lang="he" sz="3200" b="1" dirty="0">
              <a:solidFill>
                <a:schemeClr val="tx2"/>
              </a:solidFill>
              <a:latin typeface="Arial" pitchFamily="34" charset="0"/>
              <a:ea typeface="Arial Unicode MS" pitchFamily="34" charset="-128"/>
              <a:cs typeface="Arial" pitchFamily="34" charset="0"/>
            </a:endParaRPr>
          </a:p>
          <a:p>
            <a:pPr algn="r" rtl="1"/>
            <a:r>
              <a:rPr lang="he" sz="3200" b="1" i="0" u="none" baseline="0">
                <a:solidFill>
                  <a:schemeClr val="tx2"/>
                </a:solidFill>
                <a:latin typeface="Arial" pitchFamily="34" charset="0"/>
                <a:ea typeface="Arial Unicode MS" pitchFamily="34" charset="-128"/>
                <a:cs typeface="Arial" pitchFamily="34" charset="0"/>
              </a:rPr>
              <a:t>                 עליך להחליט . . . </a:t>
            </a:r>
          </a:p>
        </p:txBody>
      </p:sp>
      <p:sp>
        <p:nvSpPr>
          <p:cNvPr id="7" name="Rectangle 3"/>
          <p:cNvSpPr>
            <a:spLocks noGrp="1" noChangeArrowheads="1"/>
          </p:cNvSpPr>
          <p:nvPr>
            <p:ph sz="quarter" idx="1"/>
          </p:nvPr>
        </p:nvSpPr>
        <p:spPr bwMode="auto">
          <a:xfrm>
            <a:off x="457200" y="1447800"/>
            <a:ext cx="8229600" cy="4135107"/>
          </a:xfrm>
          <a:prstGeom prst="rect">
            <a:avLst/>
          </a:prstGeom>
          <a:noFill/>
          <a:ln w="9525">
            <a:noFill/>
            <a:miter lim="800000"/>
            <a:headEnd/>
            <a:tailEnd/>
          </a:ln>
        </p:spPr>
        <p:txBody>
          <a:bodyPr wrap="square" lIns="92075" tIns="46038" rIns="92075" bIns="46038">
            <a:spAutoFit/>
          </a:bodyPr>
          <a:lstStyle/>
          <a:p>
            <a:pPr marL="346075" lvl="1" indent="-346075" algn="r" rtl="1">
              <a:buClr>
                <a:schemeClr val="tx1"/>
              </a:buClr>
              <a:buSzPct val="100000"/>
            </a:pPr>
            <a:r>
              <a:rPr lang="he" sz="2800" b="0" i="0" u="none" baseline="0" dirty="0">
                <a:solidFill>
                  <a:srgbClr val="0033CC"/>
                </a:solidFill>
                <a:latin typeface="Arial" pitchFamily="34" charset="0"/>
                <a:ea typeface="Arial Unicode MS" pitchFamily="34" charset="-128"/>
                <a:cs typeface="Arial" pitchFamily="34" charset="0"/>
              </a:rPr>
              <a:t>אילו הליכים יבוצעו לגבי כל קבוצת נתונים ומי יבצע אותם.</a:t>
            </a:r>
            <a:endParaRPr lang="he" sz="2800" dirty="0">
              <a:solidFill>
                <a:srgbClr val="0033CC"/>
              </a:solidFill>
              <a:latin typeface="Arial" pitchFamily="34" charset="0"/>
              <a:ea typeface="Arial Unicode MS" pitchFamily="34" charset="-128"/>
              <a:cs typeface="Arial" pitchFamily="34" charset="0"/>
            </a:endParaRPr>
          </a:p>
          <a:p>
            <a:pPr marL="346075" lvl="1" indent="0" algn="r" rtl="1">
              <a:spcBef>
                <a:spcPts val="2400"/>
              </a:spcBef>
              <a:buClrTx/>
              <a:buSzPct val="80000"/>
              <a:buFont typeface="Wingdings" pitchFamily="2" charset="2"/>
              <a:buChar char="×"/>
            </a:pPr>
            <a:r>
              <a:rPr lang="he" sz="2400" b="0" i="0" u="none" baseline="0" dirty="0">
                <a:latin typeface="Arial" pitchFamily="34" charset="0"/>
                <a:ea typeface="Arial Unicode MS" pitchFamily="34" charset="-128"/>
                <a:cs typeface="Arial" pitchFamily="34" charset="0"/>
              </a:rPr>
              <a:t>כיצד יקובצו או יחולקו הנתונים.</a:t>
            </a:r>
            <a:endParaRPr lang="he" sz="2400" dirty="0">
              <a:latin typeface="Arial" pitchFamily="34" charset="0"/>
              <a:ea typeface="Arial Unicode MS" pitchFamily="34" charset="-128"/>
              <a:cs typeface="Arial" pitchFamily="34" charset="0"/>
            </a:endParaRPr>
          </a:p>
          <a:p>
            <a:pPr marL="346075" lvl="1" indent="0" algn="r" rtl="1">
              <a:spcBef>
                <a:spcPts val="1800"/>
              </a:spcBef>
              <a:buClrTx/>
              <a:buSzPct val="80000"/>
              <a:buFont typeface="Wingdings" pitchFamily="2" charset="2"/>
              <a:buChar char="×"/>
            </a:pPr>
            <a:r>
              <a:rPr lang="he" sz="2400" b="0" i="0" u="none" baseline="0" dirty="0">
                <a:latin typeface="Arial" pitchFamily="34" charset="0"/>
                <a:ea typeface="Arial Unicode MS" pitchFamily="34" charset="-128"/>
                <a:cs typeface="Arial" pitchFamily="34" charset="0"/>
              </a:rPr>
              <a:t>אילו סוגי קודים יינתנו לנתונים.</a:t>
            </a:r>
            <a:endParaRPr lang="he" sz="2400" dirty="0">
              <a:latin typeface="Arial" pitchFamily="34" charset="0"/>
              <a:ea typeface="Arial Unicode MS" pitchFamily="34" charset="-128"/>
              <a:cs typeface="Arial" pitchFamily="34" charset="0"/>
            </a:endParaRPr>
          </a:p>
          <a:p>
            <a:pPr marL="346075" lvl="1" indent="0" algn="r" rtl="1">
              <a:spcBef>
                <a:spcPts val="1800"/>
              </a:spcBef>
              <a:buClrTx/>
              <a:buSzPct val="80000"/>
              <a:buFont typeface="Wingdings" pitchFamily="2" charset="2"/>
              <a:buChar char="×"/>
            </a:pPr>
            <a:r>
              <a:rPr lang="he" sz="2400" b="0" i="0" u="none" baseline="0" dirty="0">
                <a:latin typeface="Arial" pitchFamily="34" charset="0"/>
                <a:ea typeface="Arial Unicode MS" pitchFamily="34" charset="-128"/>
                <a:cs typeface="Arial" pitchFamily="34" charset="0"/>
              </a:rPr>
              <a:t>כיצד ייערכו השוואות.</a:t>
            </a:r>
            <a:endParaRPr lang="he" sz="2400" dirty="0">
              <a:latin typeface="Arial" pitchFamily="34" charset="0"/>
              <a:ea typeface="Arial Unicode MS" pitchFamily="34" charset="-128"/>
              <a:cs typeface="Arial" pitchFamily="34" charset="0"/>
            </a:endParaRPr>
          </a:p>
          <a:p>
            <a:pPr marL="977900" lvl="2" indent="-347663" algn="r" rtl="1">
              <a:spcBef>
                <a:spcPts val="600"/>
              </a:spcBef>
              <a:buClr>
                <a:schemeClr val="tx1"/>
              </a:buClr>
              <a:buSzPct val="100000"/>
              <a:buFont typeface="Arial" charset="0"/>
              <a:buChar char="•"/>
            </a:pPr>
            <a:r>
              <a:rPr lang="he" sz="2400" b="0" i="0" u="none" baseline="0" dirty="0">
                <a:latin typeface="Arial" pitchFamily="34" charset="0"/>
                <a:ea typeface="Arial Unicode MS" pitchFamily="34" charset="-128"/>
                <a:cs typeface="Arial" pitchFamily="34" charset="0"/>
              </a:rPr>
              <a:t>בין הנתונים לבין נתונים אחרים של </a:t>
            </a:r>
            <a:r>
              <a:rPr lang="he" sz="2400" b="0" i="0" u="none" baseline="0" dirty="0" smtClean="0">
                <a:latin typeface="Arial" pitchFamily="34" charset="0"/>
                <a:ea typeface="Arial Unicode MS" pitchFamily="34" charset="-128"/>
                <a:cs typeface="Arial" pitchFamily="34" charset="0"/>
              </a:rPr>
              <a:t>ה</a:t>
            </a:r>
            <a:r>
              <a:rPr lang="he-IL" sz="2400" b="0" i="0" u="none" baseline="0" dirty="0" smtClean="0">
                <a:latin typeface="Arial" pitchFamily="34" charset="0"/>
                <a:ea typeface="Arial Unicode MS" pitchFamily="34" charset="-128"/>
                <a:cs typeface="Arial" pitchFamily="34" charset="0"/>
              </a:rPr>
              <a:t>תכנית</a:t>
            </a:r>
            <a:r>
              <a:rPr lang="he" sz="2400" b="0" i="0" u="none" baseline="0" dirty="0" smtClean="0">
                <a:latin typeface="Arial" pitchFamily="34" charset="0"/>
                <a:ea typeface="Arial Unicode MS" pitchFamily="34" charset="-128"/>
                <a:cs typeface="Arial" pitchFamily="34" charset="0"/>
              </a:rPr>
              <a:t> </a:t>
            </a:r>
            <a:r>
              <a:rPr lang="he" sz="2400" b="0" i="0" u="none" baseline="0" dirty="0">
                <a:latin typeface="Arial" pitchFamily="34" charset="0"/>
                <a:ea typeface="Arial Unicode MS" pitchFamily="34" charset="-128"/>
                <a:cs typeface="Arial" pitchFamily="34" charset="0"/>
              </a:rPr>
              <a:t>(בתוך קבוצה)</a:t>
            </a:r>
          </a:p>
          <a:p>
            <a:pPr marL="977900" lvl="2" indent="-347663" algn="r" rtl="1">
              <a:spcBef>
                <a:spcPts val="400"/>
              </a:spcBef>
              <a:buClr>
                <a:schemeClr val="tx1"/>
              </a:buClr>
              <a:buSzPct val="100000"/>
              <a:buFont typeface="Arial" charset="0"/>
              <a:buChar char="•"/>
            </a:pPr>
            <a:r>
              <a:rPr lang="he" sz="2400" b="0" i="0" u="none" baseline="0" dirty="0">
                <a:latin typeface="Arial" pitchFamily="34" charset="0"/>
                <a:ea typeface="Arial Unicode MS" pitchFamily="34" charset="-128"/>
                <a:cs typeface="Arial" pitchFamily="34" charset="0"/>
              </a:rPr>
              <a:t>בין הנתונים לבין הציפיות</a:t>
            </a:r>
            <a:endParaRPr lang="he" sz="2400" dirty="0">
              <a:latin typeface="Arial" pitchFamily="34" charset="0"/>
              <a:ea typeface="Arial Unicode MS" pitchFamily="34" charset="-128"/>
              <a:cs typeface="Arial" pitchFamily="34" charset="0"/>
            </a:endParaRPr>
          </a:p>
          <a:p>
            <a:pPr marL="977900" lvl="2" indent="-347663" algn="r" rtl="1">
              <a:spcBef>
                <a:spcPts val="400"/>
              </a:spcBef>
              <a:buClr>
                <a:schemeClr val="tx1"/>
              </a:buClr>
              <a:buSzPct val="100000"/>
              <a:buFont typeface="Arial" charset="0"/>
              <a:buChar char="•"/>
            </a:pPr>
            <a:r>
              <a:rPr lang="he" sz="2400" b="0" i="0" u="none" baseline="0" dirty="0">
                <a:latin typeface="Arial" pitchFamily="34" charset="0"/>
                <a:ea typeface="Arial Unicode MS" pitchFamily="34" charset="-128"/>
                <a:cs typeface="Arial" pitchFamily="34" charset="0"/>
              </a:rPr>
              <a:t>בין הנתונים לבין נתונים ממקורות אחרים (בין קבוצות)</a:t>
            </a:r>
            <a:endParaRPr lang="he" sz="2400" dirty="0">
              <a:solidFill>
                <a:srgbClr val="0033CC"/>
              </a:solidFill>
              <a:latin typeface="Arial" pitchFamily="34" charset="0"/>
              <a:ea typeface="Arial Unicode MS" pitchFamily="34" charset="-128"/>
              <a:cs typeface="Arial" pitchFamily="34" charset="0"/>
            </a:endParaRPr>
          </a:p>
          <a:p>
            <a:pPr marL="346075" lvl="1" indent="-346075" algn="l" rtl="1">
              <a:spcBef>
                <a:spcPts val="600"/>
              </a:spcBef>
              <a:buClr>
                <a:schemeClr val="tx1"/>
              </a:buClr>
              <a:buSzPct val="100000"/>
              <a:buNone/>
            </a:pPr>
            <a:r>
              <a:rPr lang="he" sz="2400" b="0" i="0" u="none" baseline="0" dirty="0">
                <a:solidFill>
                  <a:srgbClr val="0033CC"/>
                </a:solidFill>
                <a:latin typeface="Arial" pitchFamily="34" charset="0"/>
                <a:ea typeface="Arial Unicode MS" pitchFamily="34" charset="-128"/>
                <a:cs typeface="Arial" pitchFamily="34" charset="0"/>
              </a:rPr>
              <a:t>אין תהליך אחד בלבד!</a:t>
            </a:r>
            <a:endParaRPr lang="he" sz="2400" dirty="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1" fill="hold" nodeType="clickEffect">
                                  <p:stCondLst>
                                    <p:cond delay="0"/>
                                  </p:stCondLst>
                                  <p:childTnLst>
                                    <p:set>
                                      <p:cBhvr>
                                        <p:cTn id="26" dur="1" fill="hold">
                                          <p:stCondLst>
                                            <p:cond delay="0"/>
                                          </p:stCondLst>
                                        </p:cTn>
                                        <p:tgtEl>
                                          <p:spTgt spid="7">
                                            <p:txEl>
                                              <p:pRg st="7" end="7"/>
                                            </p:txEl>
                                          </p:spTgt>
                                        </p:tgtEl>
                                        <p:attrNameLst>
                                          <p:attrName>style.visibility</p:attrName>
                                        </p:attrNameLst>
                                      </p:cBhvr>
                                      <p:to>
                                        <p:strVal val="visible"/>
                                      </p:to>
                                    </p:set>
                                    <p:anim calcmode="lin" valueType="num">
                                      <p:cBhvr additive="base">
                                        <p:cTn id="27"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
                                            <p:txEl>
                                              <p:pRg st="7" end="7"/>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Autofit/>
          </a:bodyPr>
          <a:lstStyle/>
          <a:p>
            <a:pPr algn="r" rtl="1"/>
            <a:r>
              <a:rPr lang="he" b="1" i="0" u="none" baseline="0" dirty="0">
                <a:latin typeface="Arial" pitchFamily="34" charset="0"/>
                <a:ea typeface="Arial Unicode MS" pitchFamily="34" charset="-128"/>
                <a:cs typeface="Arial" pitchFamily="34" charset="0"/>
              </a:rPr>
              <a:t>ניתוח נתונים (כמותניים):</a:t>
            </a:r>
            <a:r>
              <a:rPr lang="he" b="1" dirty="0">
                <a:latin typeface="Arial" pitchFamily="34" charset="0"/>
                <a:ea typeface="Arial Unicode MS" pitchFamily="34" charset="-128"/>
                <a:cs typeface="Arial" pitchFamily="34" charset="0"/>
              </a:rPr>
              <a:t/>
            </a:r>
            <a:br>
              <a:rPr lang="he" b="1" dirty="0">
                <a:latin typeface="Arial" pitchFamily="34" charset="0"/>
                <a:ea typeface="Arial Unicode MS" pitchFamily="34" charset="-128"/>
                <a:cs typeface="Arial" pitchFamily="34" charset="0"/>
              </a:rPr>
            </a:br>
            <a:r>
              <a:rPr lang="he" b="1" i="0" u="none" baseline="0" dirty="0">
                <a:latin typeface="Arial" pitchFamily="34" charset="0"/>
                <a:ea typeface="Arial Unicode MS" pitchFamily="34" charset="-128"/>
                <a:cs typeface="Arial" pitchFamily="34" charset="0"/>
              </a:rPr>
              <a:t>          כמה מונחים חשובים*</a:t>
            </a:r>
            <a:endParaRPr lang="he" b="1" dirty="0">
              <a:latin typeface="Arial" pitchFamily="34" charset="0"/>
              <a:ea typeface="Arial Unicode MS" pitchFamily="34" charset="-128"/>
              <a:cs typeface="Arial" pitchFamily="34" charset="0"/>
            </a:endParaRPr>
          </a:p>
        </p:txBody>
      </p:sp>
      <p:sp>
        <p:nvSpPr>
          <p:cNvPr id="3" name="Content Placeholder 2"/>
          <p:cNvSpPr>
            <a:spLocks noGrp="1"/>
          </p:cNvSpPr>
          <p:nvPr>
            <p:ph idx="1"/>
          </p:nvPr>
        </p:nvSpPr>
        <p:spPr>
          <a:xfrm>
            <a:off x="685800" y="1371600"/>
            <a:ext cx="8001000" cy="4571107"/>
          </a:xfrm>
        </p:spPr>
        <p:txBody>
          <a:bodyPr>
            <a:normAutofit fontScale="85000" lnSpcReduction="10000"/>
          </a:bodyPr>
          <a:lstStyle/>
          <a:p>
            <a:pPr algn="r" rtl="1">
              <a:buClr>
                <a:schemeClr val="tx1"/>
              </a:buClr>
              <a:buSzPct val="100000"/>
              <a:buFont typeface="Arial" pitchFamily="34" charset="0"/>
              <a:buChar char="•"/>
            </a:pPr>
            <a:r>
              <a:rPr lang="he-IL" sz="2400" b="1" i="0" u="none" baseline="0" smtClean="0">
                <a:latin typeface="Arial" pitchFamily="34" charset="0"/>
                <a:ea typeface="Arial Unicode MS" pitchFamily="34" charset="-128"/>
                <a:cs typeface="Arial" pitchFamily="34" charset="0"/>
              </a:rPr>
              <a:t>מקרה</a:t>
            </a:r>
            <a:r>
              <a:rPr lang="he-IL" sz="2400" b="0" i="0" u="none" baseline="0" smtClean="0">
                <a:latin typeface="Arial" pitchFamily="34" charset="0"/>
                <a:ea typeface="Arial Unicode MS" pitchFamily="34" charset="-128"/>
                <a:cs typeface="Arial" pitchFamily="34" charset="0"/>
              </a:rPr>
              <a:t>: רשומה יחידה (לדוגמה: 1 משתתף, 1 יום, 1 פעילות)</a:t>
            </a:r>
            <a:endParaRPr lang="he-IL" sz="2400" smtClean="0">
              <a:latin typeface="Arial" pitchFamily="34" charset="0"/>
              <a:ea typeface="Arial Unicode MS" pitchFamily="34" charset="-128"/>
              <a:cs typeface="Arial" pitchFamily="34" charset="0"/>
            </a:endParaRPr>
          </a:p>
          <a:p>
            <a:pPr algn="r" rtl="1">
              <a:buClr>
                <a:schemeClr val="tx1"/>
              </a:buClr>
              <a:buSzPct val="100000"/>
              <a:buFont typeface="Arial" pitchFamily="34" charset="0"/>
              <a:buChar char="•"/>
            </a:pPr>
            <a:r>
              <a:rPr lang="he-IL" sz="2400" b="1" i="0" u="none" baseline="0" smtClean="0">
                <a:latin typeface="Arial" pitchFamily="34" charset="0"/>
                <a:ea typeface="Arial Unicode MS" pitchFamily="34" charset="-128"/>
                <a:cs typeface="Arial" pitchFamily="34" charset="0"/>
              </a:rPr>
              <a:t>נתונים דמוגרפיים</a:t>
            </a:r>
            <a:r>
              <a:rPr lang="he-IL" sz="2400" b="0" i="0" u="none" baseline="0" smtClean="0">
                <a:latin typeface="Arial" pitchFamily="34" charset="0"/>
                <a:ea typeface="Arial Unicode MS" pitchFamily="34" charset="-128"/>
                <a:cs typeface="Arial" pitchFamily="34" charset="0"/>
              </a:rPr>
              <a:t>: מאפיינים תיאוריים (לדוגמה: מגדר)</a:t>
            </a:r>
            <a:endParaRPr lang="he-IL" sz="2400" smtClean="0">
              <a:latin typeface="Arial" pitchFamily="34" charset="0"/>
              <a:ea typeface="Arial Unicode MS" pitchFamily="34" charset="-128"/>
              <a:cs typeface="Arial" pitchFamily="34" charset="0"/>
            </a:endParaRPr>
          </a:p>
          <a:p>
            <a:pPr algn="r" rtl="1">
              <a:buClr>
                <a:schemeClr val="tx1"/>
              </a:buClr>
              <a:buSzPct val="100000"/>
              <a:buFont typeface="Arial" pitchFamily="34" charset="0"/>
              <a:buChar char="•"/>
            </a:pPr>
            <a:r>
              <a:rPr lang="he-IL" sz="2400" b="1" i="0" u="none" baseline="0" smtClean="0">
                <a:latin typeface="Arial" pitchFamily="34" charset="0"/>
                <a:ea typeface="Arial Unicode MS" pitchFamily="34" charset="-128"/>
                <a:cs typeface="Arial" pitchFamily="34" charset="0"/>
              </a:rPr>
              <a:t>להפריד</a:t>
            </a:r>
            <a:r>
              <a:rPr lang="he-IL" sz="2400" b="0" i="0" u="none" baseline="0" smtClean="0">
                <a:latin typeface="Arial" pitchFamily="34" charset="0"/>
                <a:ea typeface="Arial Unicode MS" pitchFamily="34" charset="-128"/>
                <a:cs typeface="Arial" pitchFamily="34" charset="0"/>
              </a:rPr>
              <a:t>: להפריד מידע או לצרף מידע (לדוגמה: לבחון את נתוני הגברים בנפרד מנתוני הנשים) – </a:t>
            </a:r>
            <a:r>
              <a:rPr lang="he-IL" sz="2400" smtClean="0">
                <a:latin typeface="Arial" pitchFamily="34" charset="0"/>
                <a:ea typeface="Arial Unicode MS" pitchFamily="34" charset="-128"/>
                <a:cs typeface="Arial" pitchFamily="34" charset="0"/>
              </a:rPr>
              <a:t>חיתוכים של המידע לתתי קבוצות (</a:t>
            </a:r>
            <a:r>
              <a:rPr lang="en-US" sz="2400" smtClean="0">
                <a:latin typeface="Arial" pitchFamily="34" charset="0"/>
                <a:ea typeface="Arial Unicode MS" pitchFamily="34" charset="-128"/>
                <a:cs typeface="Arial" pitchFamily="34" charset="0"/>
              </a:rPr>
              <a:t>cross tabulations</a:t>
            </a:r>
            <a:r>
              <a:rPr lang="he-IL" sz="2400" smtClean="0">
                <a:latin typeface="Arial" pitchFamily="34" charset="0"/>
                <a:ea typeface="Arial Unicode MS" pitchFamily="34" charset="-128"/>
                <a:cs typeface="Arial" pitchFamily="34" charset="0"/>
              </a:rPr>
              <a:t>, טבלאות צילווחים): קשר בין שני משתנים או יותר (נקרא גם ניתוחי התפלגות מצרפית, יכול לכלול בחינות מובהקות כגון ניתוחי חי בריבוע)</a:t>
            </a:r>
          </a:p>
          <a:p>
            <a:pPr algn="r" rtl="1">
              <a:buClr>
                <a:schemeClr val="tx1"/>
              </a:buClr>
              <a:buSzPct val="100000"/>
              <a:buFont typeface="Arial" pitchFamily="34" charset="0"/>
              <a:buChar char="•"/>
            </a:pPr>
            <a:r>
              <a:rPr lang="he-IL" sz="2400" b="1" i="0" u="none" baseline="0" smtClean="0">
                <a:latin typeface="Arial" pitchFamily="34" charset="0"/>
                <a:ea typeface="Arial Unicode MS" pitchFamily="34" charset="-128"/>
                <a:cs typeface="Arial" pitchFamily="34" charset="0"/>
              </a:rPr>
              <a:t>כפולים </a:t>
            </a:r>
            <a:r>
              <a:rPr lang="he-IL" sz="2400" smtClean="0">
                <a:latin typeface="Arial" pitchFamily="34" charset="0"/>
                <a:ea typeface="Arial Unicode MS" pitchFamily="34" charset="-128"/>
                <a:cs typeface="Arial" pitchFamily="34" charset="0"/>
              </a:rPr>
              <a:t>(</a:t>
            </a:r>
            <a:r>
              <a:rPr lang="en-US" sz="2400" smtClean="0">
                <a:latin typeface="Arial" pitchFamily="34" charset="0"/>
                <a:ea typeface="Arial Unicode MS" pitchFamily="34" charset="-128"/>
                <a:cs typeface="Arial" pitchFamily="34" charset="0"/>
              </a:rPr>
              <a:t>Duplicated</a:t>
            </a:r>
            <a:r>
              <a:rPr lang="he-IL" sz="2400" smtClean="0">
                <a:latin typeface="Arial" pitchFamily="34" charset="0"/>
                <a:ea typeface="Arial Unicode MS" pitchFamily="34" charset="-128"/>
                <a:cs typeface="Arial" pitchFamily="34" charset="0"/>
              </a:rPr>
              <a:t>)</a:t>
            </a:r>
            <a:r>
              <a:rPr lang="he-IL" sz="2400" b="1" i="0" u="none" baseline="0" smtClean="0">
                <a:latin typeface="Arial" pitchFamily="34" charset="0"/>
                <a:ea typeface="Arial Unicode MS" pitchFamily="34" charset="-128"/>
                <a:cs typeface="Arial" pitchFamily="34" charset="0"/>
              </a:rPr>
              <a:t>/לא כפולים </a:t>
            </a:r>
            <a:r>
              <a:rPr lang="he-IL" sz="2400" smtClean="0">
                <a:latin typeface="Arial" pitchFamily="34" charset="0"/>
                <a:ea typeface="Arial Unicode MS" pitchFamily="34" charset="-128"/>
                <a:cs typeface="Arial" pitchFamily="34" charset="0"/>
              </a:rPr>
              <a:t>(</a:t>
            </a:r>
            <a:r>
              <a:rPr lang="en-US" sz="2400" smtClean="0">
                <a:latin typeface="Arial" pitchFamily="34" charset="0"/>
                <a:ea typeface="Arial Unicode MS" pitchFamily="34" charset="-128"/>
                <a:cs typeface="Arial" pitchFamily="34" charset="0"/>
              </a:rPr>
              <a:t>Unduplicated</a:t>
            </a:r>
            <a:r>
              <a:rPr lang="he-IL" sz="2400" smtClean="0">
                <a:latin typeface="Arial" pitchFamily="34" charset="0"/>
                <a:ea typeface="Arial Unicode MS" pitchFamily="34" charset="-128"/>
                <a:cs typeface="Arial" pitchFamily="34" charset="0"/>
              </a:rPr>
              <a:t>) </a:t>
            </a:r>
            <a:r>
              <a:rPr lang="he-IL" sz="2400" b="0" i="0" u="none" baseline="0" smtClean="0">
                <a:latin typeface="Arial" pitchFamily="34" charset="0"/>
                <a:ea typeface="Arial Unicode MS" pitchFamily="34" charset="-128"/>
                <a:cs typeface="Arial" pitchFamily="34" charset="0"/>
              </a:rPr>
              <a:t>(לדוגמה, ספירת מספר האנשים המשתתפים באירועים – כפולים </a:t>
            </a:r>
            <a:r>
              <a:rPr lang="he-IL" sz="2400" smtClean="0">
                <a:latin typeface="Arial" pitchFamily="34" charset="0"/>
                <a:ea typeface="Arial Unicode MS" pitchFamily="34" charset="-128"/>
                <a:cs typeface="Arial" pitchFamily="34" charset="0"/>
              </a:rPr>
              <a:t>(</a:t>
            </a:r>
            <a:r>
              <a:rPr lang="en-US" sz="2400" smtClean="0">
                <a:latin typeface="Arial" pitchFamily="34" charset="0"/>
                <a:ea typeface="Arial Unicode MS" pitchFamily="34" charset="-128"/>
                <a:cs typeface="Arial" pitchFamily="34" charset="0"/>
              </a:rPr>
              <a:t>Duplicated</a:t>
            </a:r>
            <a:r>
              <a:rPr lang="he-IL" sz="2400" smtClean="0">
                <a:latin typeface="Arial" pitchFamily="34" charset="0"/>
                <a:ea typeface="Arial Unicode MS" pitchFamily="34" charset="-128"/>
                <a:cs typeface="Arial" pitchFamily="34" charset="0"/>
              </a:rPr>
              <a:t>)</a:t>
            </a:r>
            <a:r>
              <a:rPr lang="he-IL" sz="2400" b="0" i="0" u="none" baseline="0" smtClean="0">
                <a:latin typeface="Arial" pitchFamily="34" charset="0"/>
                <a:ea typeface="Arial Unicode MS" pitchFamily="34" charset="-128"/>
                <a:cs typeface="Arial" pitchFamily="34" charset="0"/>
              </a:rPr>
              <a:t>; או ספירת מספר האירועים לכל אדם )</a:t>
            </a:r>
          </a:p>
          <a:p>
            <a:pPr algn="r" rtl="1">
              <a:buClr>
                <a:schemeClr val="tx1"/>
              </a:buClr>
              <a:buSzPct val="100000"/>
              <a:buFont typeface="Arial" pitchFamily="34" charset="0"/>
              <a:buChar char="•"/>
            </a:pPr>
            <a:r>
              <a:rPr lang="he-IL" sz="2400" b="1" i="0" u="none" baseline="0" smtClean="0">
                <a:latin typeface="Arial" pitchFamily="34" charset="0"/>
                <a:ea typeface="Arial Unicode MS" pitchFamily="34" charset="-128"/>
                <a:cs typeface="Arial" pitchFamily="34" charset="0"/>
              </a:rPr>
              <a:t>לחלק</a:t>
            </a:r>
            <a:r>
              <a:rPr lang="he-IL" sz="2400" b="0" i="0" u="none" baseline="0" smtClean="0">
                <a:latin typeface="Arial" pitchFamily="34" charset="0"/>
                <a:ea typeface="Arial Unicode MS" pitchFamily="34" charset="-128"/>
                <a:cs typeface="Arial" pitchFamily="34" charset="0"/>
              </a:rPr>
              <a:t>: מונח אחר שפירושו להפריד.</a:t>
            </a:r>
            <a:endParaRPr lang="he-IL" sz="2400" smtClean="0">
              <a:latin typeface="Arial" pitchFamily="34" charset="0"/>
              <a:ea typeface="Arial Unicode MS" pitchFamily="34" charset="-128"/>
              <a:cs typeface="Arial" pitchFamily="34" charset="0"/>
            </a:endParaRPr>
          </a:p>
          <a:p>
            <a:pPr algn="r" rtl="1">
              <a:buClr>
                <a:schemeClr val="tx1"/>
              </a:buClr>
              <a:buSzPct val="100000"/>
              <a:buFont typeface="Arial" pitchFamily="34" charset="0"/>
              <a:buChar char="•"/>
            </a:pPr>
            <a:r>
              <a:rPr lang="he-IL" sz="2400" b="1" i="0" u="none" baseline="0" smtClean="0">
                <a:latin typeface="Arial" pitchFamily="34" charset="0"/>
                <a:ea typeface="Arial Unicode MS" pitchFamily="34" charset="-128"/>
                <a:cs typeface="Arial" pitchFamily="34" charset="0"/>
              </a:rPr>
              <a:t>יחידת ניתוח</a:t>
            </a:r>
            <a:r>
              <a:rPr lang="he-IL" sz="2400" b="0" i="0" u="none" baseline="0" smtClean="0">
                <a:latin typeface="Arial" pitchFamily="34" charset="0"/>
                <a:ea typeface="Arial Unicode MS" pitchFamily="34" charset="-128"/>
                <a:cs typeface="Arial" pitchFamily="34" charset="0"/>
              </a:rPr>
              <a:t>: הישות העיקרית שלגביה נערך הניתוח – כלומר, את מה או את מי בוחנים (לדוגמה, משתתפים, קבוצות, פעילויות) </a:t>
            </a:r>
          </a:p>
          <a:p>
            <a:pPr algn="r" rtl="1">
              <a:buClr>
                <a:schemeClr val="tx1"/>
              </a:buClr>
              <a:buSzPct val="100000"/>
              <a:buFont typeface="Arial" pitchFamily="34" charset="0"/>
              <a:buChar char="•"/>
            </a:pPr>
            <a:r>
              <a:rPr lang="he-IL" sz="2400" b="1" i="0" u="none" baseline="0" smtClean="0">
                <a:latin typeface="Arial" pitchFamily="34" charset="0"/>
                <a:ea typeface="Arial Unicode MS" pitchFamily="34" charset="-128"/>
                <a:cs typeface="Arial" pitchFamily="34" charset="0"/>
              </a:rPr>
              <a:t>רשומת יחידה</a:t>
            </a:r>
            <a:r>
              <a:rPr lang="he-IL" sz="2400" b="0" i="0" u="none" baseline="0" smtClean="0">
                <a:latin typeface="Arial" pitchFamily="34" charset="0"/>
                <a:ea typeface="Arial Unicode MS" pitchFamily="34" charset="-128"/>
                <a:cs typeface="Arial" pitchFamily="34" charset="0"/>
              </a:rPr>
              <a:t> (כלומר רמת הלקוח) לעומת מצרפית (כלומר, רמת הקבוצה)</a:t>
            </a:r>
            <a:endParaRPr lang="he-IL" sz="2400" smtClean="0">
              <a:latin typeface="Arial" pitchFamily="34" charset="0"/>
              <a:ea typeface="Arial Unicode MS" pitchFamily="34" charset="-128"/>
              <a:cs typeface="Arial" pitchFamily="34" charset="0"/>
            </a:endParaRPr>
          </a:p>
          <a:p>
            <a:pPr algn="r" rtl="1">
              <a:buClr>
                <a:schemeClr val="tx1"/>
              </a:buClr>
              <a:buSzPct val="100000"/>
              <a:buFont typeface="Arial" pitchFamily="34" charset="0"/>
              <a:buChar char="•"/>
            </a:pPr>
            <a:r>
              <a:rPr lang="he-IL" sz="2400" b="1" i="0" u="none" baseline="0" smtClean="0">
                <a:latin typeface="Arial" pitchFamily="34" charset="0"/>
                <a:ea typeface="Arial Unicode MS" pitchFamily="34" charset="-128"/>
                <a:cs typeface="Arial" pitchFamily="34" charset="0"/>
              </a:rPr>
              <a:t>משתנה</a:t>
            </a:r>
            <a:r>
              <a:rPr lang="he-IL" sz="2400" b="0" i="0" u="none" baseline="0" smtClean="0">
                <a:latin typeface="Arial" pitchFamily="34" charset="0"/>
                <a:ea typeface="Arial Unicode MS" pitchFamily="34" charset="-128"/>
                <a:cs typeface="Arial" pitchFamily="34" charset="0"/>
              </a:rPr>
              <a:t>: משהו שמשתנה (לדוגמה, מספר שעות הנוכחות)</a:t>
            </a:r>
            <a:endParaRPr lang="he-IL" sz="2400">
              <a:latin typeface="Arial" pitchFamily="34" charset="0"/>
              <a:ea typeface="Arial Unicode MS" pitchFamily="34" charset="-128"/>
              <a:cs typeface="Arial" pitchFamily="34" charset="0"/>
            </a:endParaRPr>
          </a:p>
        </p:txBody>
      </p:sp>
      <p:sp>
        <p:nvSpPr>
          <p:cNvPr id="5" name="TextBox 4"/>
          <p:cNvSpPr txBox="1"/>
          <p:nvPr/>
        </p:nvSpPr>
        <p:spPr>
          <a:xfrm>
            <a:off x="457200" y="5943600"/>
            <a:ext cx="3352800" cy="338554"/>
          </a:xfrm>
          <a:prstGeom prst="rect">
            <a:avLst/>
          </a:prstGeom>
          <a:noFill/>
        </p:spPr>
        <p:txBody>
          <a:bodyPr wrap="square" rtlCol="0">
            <a:spAutoFit/>
          </a:bodyPr>
          <a:lstStyle/>
          <a:p>
            <a:pPr algn="ctr" rtl="1"/>
            <a:r>
              <a:rPr lang="he" sz="1600" b="1" i="0" u="none" baseline="0">
                <a:latin typeface="Arial" pitchFamily="34" charset="0"/>
                <a:ea typeface="Arial Unicode MS" pitchFamily="34" charset="-128"/>
                <a:cs typeface="Arial" pitchFamily="34" charset="0"/>
              </a:rPr>
              <a:t>*שימוש מקובל</a:t>
            </a:r>
            <a:endParaRPr lang="he" sz="1600" b="1" dirty="0">
              <a:latin typeface="Arial" pitchFamily="34" charset="0"/>
              <a:ea typeface="Arial Unicode MS" pitchFamily="34" charset="-128"/>
              <a:cs typeface="Arial" pitchFamily="34" charset="0"/>
            </a:endParaRPr>
          </a:p>
        </p:txBody>
      </p:sp>
      <p:sp>
        <p:nvSpPr>
          <p:cNvPr id="9" name="Slide Number Placeholder 8"/>
          <p:cNvSpPr>
            <a:spLocks noGrp="1"/>
          </p:cNvSpPr>
          <p:nvPr>
            <p:ph type="sldNum" sz="quarter" idx="12"/>
          </p:nvPr>
        </p:nvSpPr>
        <p:spPr>
          <a:xfrm>
            <a:off x="6466490" y="6356350"/>
            <a:ext cx="1981200" cy="365760"/>
          </a:xfrm>
        </p:spPr>
        <p:txBody>
          <a:bodyPr/>
          <a:lstStyle/>
          <a:p>
            <a:pPr algn="r" rtl="1"/>
            <a:r>
              <a:rPr lang="he" b="0" i="0" u="none" baseline="0">
                <a:latin typeface="Arial" pitchFamily="34" charset="0"/>
                <a:ea typeface="Arial Unicode MS" pitchFamily="34" charset="-128"/>
                <a:cs typeface="Arial" pitchFamily="34" charset="0"/>
              </a:rPr>
              <a:t>4</a:t>
            </a:r>
            <a:endParaRPr lang="he" dirty="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a:xfrm>
            <a:off x="6466490" y="6356350"/>
            <a:ext cx="1981200" cy="365760"/>
          </a:xfrm>
        </p:spPr>
        <p:txBody>
          <a:bodyPr/>
          <a:lstStyle/>
          <a:p>
            <a:pPr algn="r" rtl="1"/>
            <a:r>
              <a:rPr lang="he" b="0" i="0" u="none" baseline="0">
                <a:latin typeface="Arial" pitchFamily="34" charset="0"/>
                <a:ea typeface="Arial Unicode MS" pitchFamily="34" charset="-128"/>
                <a:cs typeface="Arial" pitchFamily="34" charset="0"/>
              </a:rPr>
              <a:t>5</a:t>
            </a:r>
            <a:endParaRPr lang="he" dirty="0">
              <a:latin typeface="Arial" pitchFamily="34" charset="0"/>
              <a:ea typeface="Arial Unicode MS" pitchFamily="34" charset="-128"/>
              <a:cs typeface="Arial" pitchFamily="34" charset="0"/>
            </a:endParaRPr>
          </a:p>
        </p:txBody>
      </p:sp>
      <p:sp>
        <p:nvSpPr>
          <p:cNvPr id="8" name="Rectangle 2"/>
          <p:cNvSpPr>
            <a:spLocks noGrp="1" noChangeArrowheads="1"/>
          </p:cNvSpPr>
          <p:nvPr>
            <p:ph type="title"/>
          </p:nvPr>
        </p:nvSpPr>
        <p:spPr bwMode="auto">
          <a:xfrm>
            <a:off x="457200" y="557582"/>
            <a:ext cx="8229600" cy="585418"/>
          </a:xfrm>
          <a:prstGeom prst="rect">
            <a:avLst/>
          </a:prstGeom>
          <a:noFill/>
          <a:ln w="9525">
            <a:noFill/>
            <a:miter lim="800000"/>
            <a:headEnd/>
            <a:tailEnd/>
          </a:ln>
        </p:spPr>
        <p:txBody>
          <a:bodyPr wrap="square" lIns="92075" tIns="46038" rIns="92075" bIns="46038">
            <a:spAutoFit/>
          </a:bodyPr>
          <a:lstStyle/>
          <a:p>
            <a:pPr algn="r" rtl="1"/>
            <a:r>
              <a:rPr lang="he" b="1" i="0" u="none" baseline="0" dirty="0">
                <a:solidFill>
                  <a:schemeClr val="tx2"/>
                </a:solidFill>
                <a:latin typeface="Arial" pitchFamily="34" charset="0"/>
                <a:ea typeface="Arial Unicode MS" pitchFamily="34" charset="-128"/>
                <a:cs typeface="Arial" pitchFamily="34" charset="0"/>
              </a:rPr>
              <a:t>ניתוח נתונים כמותניים: צעדים בסיסיים</a:t>
            </a:r>
            <a:endParaRPr lang="he" b="1" dirty="0">
              <a:solidFill>
                <a:schemeClr val="tx2"/>
              </a:solidFill>
              <a:latin typeface="Arial" pitchFamily="34" charset="0"/>
              <a:ea typeface="Arial Unicode MS" pitchFamily="34" charset="-128"/>
              <a:cs typeface="Arial" pitchFamily="34" charset="0"/>
            </a:endParaRPr>
          </a:p>
        </p:txBody>
      </p:sp>
      <p:sp>
        <p:nvSpPr>
          <p:cNvPr id="10" name="Rectangle 3"/>
          <p:cNvSpPr>
            <a:spLocks noGrp="1" noChangeArrowheads="1"/>
          </p:cNvSpPr>
          <p:nvPr>
            <p:ph sz="quarter" idx="1"/>
          </p:nvPr>
        </p:nvSpPr>
        <p:spPr bwMode="auto">
          <a:xfrm>
            <a:off x="457200" y="1219200"/>
            <a:ext cx="8229600" cy="4663457"/>
          </a:xfrm>
          <a:prstGeom prst="rect">
            <a:avLst/>
          </a:prstGeom>
          <a:noFill/>
          <a:ln w="9525">
            <a:noFill/>
            <a:miter lim="800000"/>
            <a:headEnd/>
            <a:tailEnd/>
          </a:ln>
        </p:spPr>
        <p:txBody>
          <a:bodyPr lIns="92075" tIns="46038" rIns="92075" bIns="46038">
            <a:spAutoFit/>
          </a:bodyPr>
          <a:lstStyle/>
          <a:p>
            <a:pPr marL="577850" indent="-514350" algn="r" rtl="1">
              <a:spcBef>
                <a:spcPct val="25000"/>
              </a:spcBef>
              <a:buFont typeface="Arial" charset="0"/>
              <a:buAutoNum type="arabicPeriod"/>
            </a:pPr>
            <a:r>
              <a:rPr lang="he" sz="2700" b="0" i="0" u="none" baseline="0">
                <a:solidFill>
                  <a:srgbClr val="0000FF"/>
                </a:solidFill>
                <a:latin typeface="Arial" pitchFamily="34" charset="0"/>
                <a:ea typeface="Arial Unicode MS" pitchFamily="34" charset="-128"/>
                <a:cs typeface="Arial" pitchFamily="34" charset="0"/>
              </a:rPr>
              <a:t>ארגן וסדר את הנתונים (מספר את המקרים כנדרש).</a:t>
            </a:r>
            <a:endParaRPr lang="he" sz="2700" dirty="0">
              <a:solidFill>
                <a:srgbClr val="0000FF"/>
              </a:solidFill>
              <a:latin typeface="Arial" pitchFamily="34" charset="0"/>
              <a:ea typeface="Arial Unicode MS" pitchFamily="34" charset="-128"/>
              <a:cs typeface="Arial" pitchFamily="34" charset="0"/>
            </a:endParaRPr>
          </a:p>
          <a:p>
            <a:pPr marL="577850" indent="-514350" algn="r" rtl="1">
              <a:spcBef>
                <a:spcPct val="25000"/>
              </a:spcBef>
              <a:buFont typeface="Arial" charset="0"/>
              <a:buAutoNum type="arabicPeriod"/>
            </a:pPr>
            <a:r>
              <a:rPr lang="he" sz="2700" b="0" i="0" u="none" baseline="0">
                <a:solidFill>
                  <a:srgbClr val="0000FF"/>
                </a:solidFill>
                <a:latin typeface="Arial" pitchFamily="34" charset="0"/>
                <a:ea typeface="Arial Unicode MS" pitchFamily="34" charset="-128"/>
                <a:cs typeface="Arial" pitchFamily="34" charset="0"/>
              </a:rPr>
              <a:t>סרוק את הנתונים חזותית.</a:t>
            </a:r>
            <a:endParaRPr lang="he" sz="2700" dirty="0">
              <a:solidFill>
                <a:srgbClr val="0000FF"/>
              </a:solidFill>
              <a:latin typeface="Arial" pitchFamily="34" charset="0"/>
              <a:ea typeface="Arial Unicode MS" pitchFamily="34" charset="-128"/>
              <a:cs typeface="Arial" pitchFamily="34" charset="0"/>
            </a:endParaRPr>
          </a:p>
          <a:p>
            <a:pPr marL="577850" indent="-514350" algn="r" rtl="1">
              <a:spcBef>
                <a:spcPct val="25000"/>
              </a:spcBef>
              <a:buFont typeface="Arial" charset="0"/>
              <a:buAutoNum type="arabicPeriod"/>
            </a:pPr>
            <a:r>
              <a:rPr lang="he" sz="2700" b="0" i="0" u="none" baseline="0">
                <a:solidFill>
                  <a:srgbClr val="0000FF"/>
                </a:solidFill>
                <a:latin typeface="Arial" pitchFamily="34" charset="0"/>
                <a:ea typeface="Arial Unicode MS" pitchFamily="34" charset="-128"/>
                <a:cs typeface="Arial" pitchFamily="34" charset="0"/>
              </a:rPr>
              <a:t>קודד את הנתונים לפי תכנית הניתוח</a:t>
            </a:r>
            <a:r>
              <a:rPr lang="he" sz="2700" b="0" i="0" u="none" baseline="0">
                <a:latin typeface="Arial" pitchFamily="34" charset="0"/>
                <a:ea typeface="Arial Unicode MS" pitchFamily="34" charset="-128"/>
                <a:cs typeface="Arial" pitchFamily="34" charset="0"/>
              </a:rPr>
              <a:t>.</a:t>
            </a:r>
            <a:endParaRPr lang="he" sz="2700" dirty="0">
              <a:latin typeface="Arial" pitchFamily="34" charset="0"/>
              <a:ea typeface="Arial Unicode MS" pitchFamily="34" charset="-128"/>
              <a:cs typeface="Arial" pitchFamily="34" charset="0"/>
            </a:endParaRPr>
          </a:p>
          <a:p>
            <a:pPr marL="577850" indent="-514350" algn="r" rtl="1">
              <a:spcBef>
                <a:spcPct val="25000"/>
              </a:spcBef>
              <a:buFont typeface="Arial" charset="0"/>
              <a:buAutoNum type="arabicPeriod"/>
            </a:pPr>
            <a:r>
              <a:rPr lang="he" sz="2700" b="0" i="0" u="none" baseline="0">
                <a:latin typeface="Arial" pitchFamily="34" charset="0"/>
                <a:ea typeface="Arial Unicode MS" pitchFamily="34" charset="-128"/>
                <a:cs typeface="Arial" pitchFamily="34" charset="0"/>
              </a:rPr>
              <a:t>הזן את הנתונים ואמת אותם.</a:t>
            </a:r>
            <a:endParaRPr lang="he" sz="2700" dirty="0">
              <a:latin typeface="Arial" pitchFamily="34" charset="0"/>
              <a:ea typeface="Arial Unicode MS" pitchFamily="34" charset="-128"/>
              <a:cs typeface="Arial" pitchFamily="34" charset="0"/>
            </a:endParaRPr>
          </a:p>
          <a:p>
            <a:pPr marL="577850" indent="-514350" algn="r" rtl="1">
              <a:spcBef>
                <a:spcPct val="25000"/>
              </a:spcBef>
              <a:buFont typeface="Arial" charset="0"/>
              <a:buAutoNum type="arabicPeriod"/>
            </a:pPr>
            <a:r>
              <a:rPr lang="he" sz="2700" b="0" i="0" u="none" baseline="0">
                <a:latin typeface="Arial" pitchFamily="34" charset="0"/>
                <a:ea typeface="Arial Unicode MS" pitchFamily="34" charset="-128"/>
                <a:cs typeface="Arial" pitchFamily="34" charset="0"/>
              </a:rPr>
              <a:t>קבע נתונים סטטיסטיים תיאוריים בסיסיים.</a:t>
            </a:r>
            <a:endParaRPr lang="he" sz="2700" dirty="0">
              <a:latin typeface="Arial" pitchFamily="34" charset="0"/>
              <a:ea typeface="Arial Unicode MS" pitchFamily="34" charset="-128"/>
              <a:cs typeface="Arial" pitchFamily="34" charset="0"/>
            </a:endParaRPr>
          </a:p>
          <a:p>
            <a:pPr marL="577850" indent="-514350" algn="r" rtl="1">
              <a:spcBef>
                <a:spcPct val="25000"/>
              </a:spcBef>
              <a:buFont typeface="Arial" charset="0"/>
              <a:buAutoNum type="arabicPeriod"/>
            </a:pPr>
            <a:r>
              <a:rPr lang="he" sz="2700" b="0" i="0" u="none" baseline="0">
                <a:latin typeface="Arial" pitchFamily="34" charset="0"/>
                <a:ea typeface="Arial Unicode MS" pitchFamily="34" charset="-128"/>
                <a:cs typeface="Arial" pitchFamily="34" charset="0"/>
              </a:rPr>
              <a:t>תעד את הנתונים כנדרש (כולל נתונים חסרים).</a:t>
            </a:r>
            <a:endParaRPr lang="he" sz="2700" dirty="0">
              <a:latin typeface="Arial" pitchFamily="34" charset="0"/>
              <a:ea typeface="Arial Unicode MS" pitchFamily="34" charset="-128"/>
              <a:cs typeface="Arial" pitchFamily="34" charset="0"/>
            </a:endParaRPr>
          </a:p>
          <a:p>
            <a:pPr marL="577850" indent="-514350" algn="r" rtl="1">
              <a:spcBef>
                <a:spcPct val="25000"/>
              </a:spcBef>
              <a:buFont typeface="Arial" charset="0"/>
              <a:buAutoNum type="arabicPeriod"/>
            </a:pPr>
            <a:r>
              <a:rPr lang="he" sz="2700" b="0" i="0" u="none" baseline="0">
                <a:latin typeface="Arial" pitchFamily="34" charset="0"/>
                <a:ea typeface="Arial Unicode MS" pitchFamily="34" charset="-128"/>
                <a:cs typeface="Arial" pitchFamily="34" charset="0"/>
              </a:rPr>
              <a:t>הכן משתנים שיצרת.</a:t>
            </a:r>
            <a:endParaRPr lang="he" sz="2700" dirty="0">
              <a:latin typeface="Arial" pitchFamily="34" charset="0"/>
              <a:ea typeface="Arial Unicode MS" pitchFamily="34" charset="-128"/>
              <a:cs typeface="Arial" pitchFamily="34" charset="0"/>
            </a:endParaRPr>
          </a:p>
          <a:p>
            <a:pPr marL="577850" indent="-514350" algn="r" rtl="1">
              <a:spcBef>
                <a:spcPct val="25000"/>
              </a:spcBef>
              <a:buFont typeface="Arial" charset="0"/>
              <a:buAutoNum type="arabicPeriod"/>
            </a:pPr>
            <a:r>
              <a:rPr lang="he" sz="2700" b="0" i="0" u="none" baseline="0">
                <a:latin typeface="Arial" pitchFamily="34" charset="0"/>
                <a:ea typeface="Arial Unicode MS" pitchFamily="34" charset="-128"/>
                <a:cs typeface="Arial" pitchFamily="34" charset="0"/>
              </a:rPr>
              <a:t>חשב מחדש נתונים סטטיסטיים תיאוריים בסיסיים.</a:t>
            </a:r>
            <a:endParaRPr lang="he" sz="2700" dirty="0" smtClean="0">
              <a:latin typeface="Arial" pitchFamily="34" charset="0"/>
              <a:ea typeface="Arial Unicode MS" pitchFamily="34" charset="-128"/>
              <a:cs typeface="Arial" pitchFamily="34" charset="0"/>
            </a:endParaRPr>
          </a:p>
          <a:p>
            <a:pPr marL="577850" indent="-514350" algn="r" rtl="1">
              <a:spcBef>
                <a:spcPct val="25000"/>
              </a:spcBef>
              <a:buFont typeface="Arial" charset="0"/>
              <a:buAutoNum type="arabicPeriod"/>
            </a:pPr>
            <a:r>
              <a:rPr lang="he" sz="2700" b="0" i="0" u="none" baseline="0">
                <a:latin typeface="Arial" pitchFamily="34" charset="0"/>
                <a:ea typeface="Arial Unicode MS" pitchFamily="34" charset="-128"/>
                <a:cs typeface="Arial" pitchFamily="34" charset="0"/>
              </a:rPr>
              <a:t>בצע ניתוחים אחרים לפי התכנית</a:t>
            </a:r>
            <a:endParaRPr lang="he" sz="2700" dirty="0">
              <a:latin typeface="Arial" pitchFamily="34" charset="0"/>
              <a:ea typeface="Arial Unicode MS" pitchFamily="34" charset="-128"/>
              <a:cs typeface="Arial" pitchFamily="34" charset="0"/>
            </a:endParaRPr>
          </a:p>
        </p:txBody>
      </p:sp>
      <p:pic>
        <p:nvPicPr>
          <p:cNvPr id="11" name="Picture 6" descr="MCj03300200000[1]"/>
          <p:cNvPicPr>
            <a:picLocks noChangeAspect="1" noChangeArrowheads="1"/>
          </p:cNvPicPr>
          <p:nvPr/>
        </p:nvPicPr>
        <p:blipFill>
          <a:blip r:embed="rId3" cstate="print"/>
          <a:srcRect/>
          <a:stretch>
            <a:fillRect/>
          </a:stretch>
        </p:blipFill>
        <p:spPr bwMode="auto">
          <a:xfrm>
            <a:off x="533400" y="1981200"/>
            <a:ext cx="1125538" cy="13954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6466490" y="6356350"/>
            <a:ext cx="1981200" cy="365760"/>
          </a:xfrm>
        </p:spPr>
        <p:txBody>
          <a:bodyPr/>
          <a:lstStyle/>
          <a:p>
            <a:pPr algn="r" rtl="1"/>
            <a:r>
              <a:rPr lang="he" b="0" i="0" u="none" baseline="0">
                <a:latin typeface="Arial" pitchFamily="34" charset="0"/>
                <a:ea typeface="Arial Unicode MS" pitchFamily="34" charset="-128"/>
                <a:cs typeface="Arial" pitchFamily="34" charset="0"/>
              </a:rPr>
              <a:t>6</a:t>
            </a:r>
            <a:endParaRPr lang="he" dirty="0">
              <a:latin typeface="Arial" pitchFamily="34" charset="0"/>
              <a:ea typeface="Arial Unicode MS" pitchFamily="34" charset="-128"/>
              <a:cs typeface="Arial" pitchFamily="34" charset="0"/>
            </a:endParaRPr>
          </a:p>
        </p:txBody>
      </p:sp>
      <p:sp>
        <p:nvSpPr>
          <p:cNvPr id="6" name="Rectangle 2"/>
          <p:cNvSpPr>
            <a:spLocks noGrp="1" noChangeArrowheads="1"/>
          </p:cNvSpPr>
          <p:nvPr>
            <p:ph type="title"/>
          </p:nvPr>
        </p:nvSpPr>
        <p:spPr bwMode="auto">
          <a:xfrm>
            <a:off x="457200" y="557582"/>
            <a:ext cx="8229600" cy="585418"/>
          </a:xfrm>
          <a:prstGeom prst="rect">
            <a:avLst/>
          </a:prstGeom>
          <a:noFill/>
          <a:ln w="9525">
            <a:noFill/>
            <a:miter lim="800000"/>
            <a:headEnd/>
            <a:tailEnd/>
          </a:ln>
        </p:spPr>
        <p:txBody>
          <a:bodyPr lIns="92075" tIns="46038" rIns="92075" bIns="46038">
            <a:spAutoFit/>
          </a:bodyPr>
          <a:lstStyle/>
          <a:p>
            <a:pPr algn="r" rtl="1"/>
            <a:r>
              <a:rPr lang="he" sz="3200" b="1" i="0" u="none" baseline="0" dirty="0">
                <a:solidFill>
                  <a:schemeClr val="tx2"/>
                </a:solidFill>
                <a:latin typeface="Arial" pitchFamily="34" charset="0"/>
                <a:ea typeface="Arial Unicode MS" pitchFamily="34" charset="-128"/>
                <a:cs typeface="Arial" pitchFamily="34" charset="0"/>
              </a:rPr>
              <a:t>גישות לניתוח נתונים כמותניים</a:t>
            </a:r>
            <a:endParaRPr lang="he" sz="3200" b="1" dirty="0">
              <a:solidFill>
                <a:schemeClr val="tx2"/>
              </a:solidFill>
              <a:latin typeface="Arial" pitchFamily="34" charset="0"/>
              <a:ea typeface="Arial Unicode MS" pitchFamily="34" charset="-128"/>
              <a:cs typeface="Arial" pitchFamily="34" charset="0"/>
            </a:endParaRPr>
          </a:p>
        </p:txBody>
      </p:sp>
      <p:sp>
        <p:nvSpPr>
          <p:cNvPr id="7" name="Text Box 3"/>
          <p:cNvSpPr txBox="1">
            <a:spLocks noGrp="1" noChangeArrowheads="1"/>
          </p:cNvSpPr>
          <p:nvPr>
            <p:ph sz="quarter" idx="1"/>
          </p:nvPr>
        </p:nvSpPr>
        <p:spPr bwMode="auto">
          <a:xfrm>
            <a:off x="457200" y="1219200"/>
            <a:ext cx="8229600" cy="5247590"/>
          </a:xfrm>
          <a:prstGeom prst="rect">
            <a:avLst/>
          </a:prstGeom>
          <a:noFill/>
          <a:ln w="9525">
            <a:noFill/>
            <a:miter lim="800000"/>
            <a:headEnd/>
            <a:tailEnd/>
          </a:ln>
        </p:spPr>
        <p:txBody>
          <a:bodyPr>
            <a:spAutoFit/>
          </a:bodyPr>
          <a:lstStyle/>
          <a:p>
            <a:pPr marL="457200" indent="-457200" algn="r" rtl="1">
              <a:spcBef>
                <a:spcPct val="50000"/>
              </a:spcBef>
            </a:pPr>
            <a:r>
              <a:rPr lang="he-IL" sz="2400" b="1" i="0" u="none" baseline="0" smtClean="0">
                <a:latin typeface="Arial" pitchFamily="34" charset="0"/>
                <a:ea typeface="Arial Unicode MS" pitchFamily="34" charset="-128"/>
                <a:cs typeface="Arial" pitchFamily="34" charset="0"/>
              </a:rPr>
              <a:t>דברים חשובים שיש לבחון או לסכם</a:t>
            </a:r>
            <a:endParaRPr lang="he-IL" sz="2400" b="1" smtClean="0">
              <a:latin typeface="Arial" pitchFamily="34" charset="0"/>
              <a:ea typeface="Arial Unicode MS" pitchFamily="34" charset="-128"/>
              <a:cs typeface="Arial" pitchFamily="34" charset="0"/>
            </a:endParaRPr>
          </a:p>
          <a:p>
            <a:pPr marL="457200" indent="-457200" algn="r" rtl="1">
              <a:spcBef>
                <a:spcPct val="50000"/>
              </a:spcBef>
            </a:pPr>
            <a:r>
              <a:rPr lang="he-IL" sz="2000" b="1" i="0" u="none" baseline="0" smtClean="0">
                <a:latin typeface="Arial" pitchFamily="34" charset="0"/>
                <a:ea typeface="Arial Unicode MS" pitchFamily="34" charset="-128"/>
                <a:cs typeface="Arial" pitchFamily="34" charset="0"/>
              </a:rPr>
              <a:t>    שכיחויות: </a:t>
            </a:r>
            <a:r>
              <a:rPr lang="he-IL" sz="2000" b="0" i="0" u="none" baseline="0" smtClean="0">
                <a:latin typeface="Arial" pitchFamily="34" charset="0"/>
                <a:ea typeface="Arial Unicode MS" pitchFamily="34" charset="-128"/>
                <a:cs typeface="Arial" pitchFamily="34" charset="0"/>
              </a:rPr>
              <a:t>באיזו תכיפות מתרחשים תשובה או סטטוס.</a:t>
            </a:r>
            <a:endParaRPr lang="he-IL" sz="2000" smtClean="0">
              <a:latin typeface="Arial" pitchFamily="34" charset="0"/>
              <a:ea typeface="Arial Unicode MS" pitchFamily="34" charset="-128"/>
              <a:cs typeface="Arial" pitchFamily="34" charset="0"/>
            </a:endParaRPr>
          </a:p>
          <a:p>
            <a:pPr marL="457200" indent="-457200" algn="r" rtl="1">
              <a:spcBef>
                <a:spcPct val="50000"/>
              </a:spcBef>
            </a:pPr>
            <a:r>
              <a:rPr lang="he-IL" sz="2000" b="1" i="0" u="none" baseline="0" smtClean="0">
                <a:latin typeface="Arial" pitchFamily="34" charset="0"/>
                <a:ea typeface="Arial Unicode MS" pitchFamily="34" charset="-128"/>
                <a:cs typeface="Arial" pitchFamily="34" charset="0"/>
              </a:rPr>
              <a:t>    אחוזים כוללים ותקפים: </a:t>
            </a:r>
            <a:r>
              <a:rPr lang="he-IL" sz="2000" b="0" i="0" u="none" baseline="0" smtClean="0">
                <a:latin typeface="Arial" pitchFamily="34" charset="0"/>
                <a:ea typeface="Arial Unicode MS" pitchFamily="34" charset="-128"/>
                <a:cs typeface="Arial" pitchFamily="34" charset="0"/>
              </a:rPr>
              <a:t>שכיחות/סה"כ *100</a:t>
            </a:r>
            <a:endParaRPr lang="he-IL" sz="2000" b="1" smtClean="0">
              <a:latin typeface="Arial" pitchFamily="34" charset="0"/>
              <a:ea typeface="Arial Unicode MS" pitchFamily="34" charset="-128"/>
              <a:cs typeface="Arial" pitchFamily="34" charset="0"/>
            </a:endParaRPr>
          </a:p>
          <a:p>
            <a:pPr marL="457200" indent="-457200" algn="r" rtl="1">
              <a:spcBef>
                <a:spcPct val="50000"/>
              </a:spcBef>
            </a:pPr>
            <a:r>
              <a:rPr lang="he-IL" sz="2000" b="1" i="0" u="none" baseline="0" smtClean="0">
                <a:latin typeface="Arial" pitchFamily="34" charset="0"/>
                <a:ea typeface="Arial Unicode MS" pitchFamily="34" charset="-128"/>
                <a:cs typeface="Arial" pitchFamily="34" charset="0"/>
              </a:rPr>
              <a:t>    מודדי נטייה מרכזית:</a:t>
            </a:r>
            <a:r>
              <a:rPr lang="he-IL" sz="2000" b="0" i="0" u="none" baseline="0" smtClean="0">
                <a:latin typeface="Arial" pitchFamily="34" charset="0"/>
                <a:ea typeface="Arial Unicode MS" pitchFamily="34" charset="-128"/>
                <a:cs typeface="Arial" pitchFamily="34" charset="0"/>
              </a:rPr>
              <a:t> ממוצע, חציון, שכיח</a:t>
            </a:r>
            <a:endParaRPr lang="he-IL" sz="1400" smtClean="0">
              <a:latin typeface="Arial" pitchFamily="34" charset="0"/>
              <a:ea typeface="Arial Unicode MS" pitchFamily="34" charset="-128"/>
              <a:cs typeface="Arial" pitchFamily="34" charset="0"/>
            </a:endParaRPr>
          </a:p>
          <a:p>
            <a:pPr marL="457200" indent="-457200" algn="r" rtl="1">
              <a:spcBef>
                <a:spcPts val="1200"/>
              </a:spcBef>
            </a:pPr>
            <a:r>
              <a:rPr lang="he-IL" sz="2000" b="1" i="0" u="none" baseline="0" smtClean="0">
                <a:latin typeface="Arial" pitchFamily="34" charset="0"/>
                <a:ea typeface="Arial Unicode MS" pitchFamily="34" charset="-128"/>
                <a:cs typeface="Arial" pitchFamily="34" charset="0"/>
              </a:rPr>
              <a:t>    התפלגות: </a:t>
            </a:r>
            <a:r>
              <a:rPr lang="he-IL" sz="2000" b="0" i="0" u="none" baseline="0" smtClean="0">
                <a:latin typeface="Arial" pitchFamily="34" charset="0"/>
                <a:ea typeface="Arial Unicode MS" pitchFamily="34" charset="-128"/>
                <a:cs typeface="Arial" pitchFamily="34" charset="0"/>
              </a:rPr>
              <a:t>מינימום, מקסימום, קבוצות (*מספר משיבים)</a:t>
            </a:r>
            <a:endParaRPr lang="he-IL" sz="2000" smtClean="0">
              <a:latin typeface="Arial" pitchFamily="34" charset="0"/>
              <a:ea typeface="Arial Unicode MS" pitchFamily="34" charset="-128"/>
              <a:cs typeface="Arial" pitchFamily="34" charset="0"/>
            </a:endParaRPr>
          </a:p>
          <a:p>
            <a:pPr marL="452438" indent="0" algn="r" rtl="1">
              <a:spcBef>
                <a:spcPts val="1200"/>
              </a:spcBef>
              <a:buNone/>
            </a:pPr>
            <a:r>
              <a:rPr lang="he-IL" sz="2000" b="1" i="0" u="none" baseline="0" smtClean="0">
                <a:latin typeface="Arial" pitchFamily="34" charset="0"/>
                <a:ea typeface="Arial Unicode MS" pitchFamily="34" charset="-128"/>
                <a:cs typeface="Arial" pitchFamily="34" charset="0"/>
              </a:rPr>
              <a:t>חיתוכים </a:t>
            </a:r>
            <a:r>
              <a:rPr lang="he-IL" sz="2000" b="1" smtClean="0">
                <a:latin typeface="Arial" pitchFamily="34" charset="0"/>
                <a:ea typeface="Arial Unicode MS" pitchFamily="34" charset="-128"/>
                <a:cs typeface="Arial" pitchFamily="34" charset="0"/>
              </a:rPr>
              <a:t>של המידע לתתי קבוצות (</a:t>
            </a:r>
            <a:r>
              <a:rPr lang="en-US" sz="2000" b="1" smtClean="0">
                <a:latin typeface="Arial" pitchFamily="34" charset="0"/>
                <a:ea typeface="Arial Unicode MS" pitchFamily="34" charset="-128"/>
                <a:cs typeface="Arial" pitchFamily="34" charset="0"/>
              </a:rPr>
              <a:t>cross tabulations</a:t>
            </a:r>
            <a:r>
              <a:rPr lang="he-IL" sz="2000" b="1" smtClean="0">
                <a:latin typeface="Arial" pitchFamily="34" charset="0"/>
                <a:ea typeface="Arial Unicode MS" pitchFamily="34" charset="-128"/>
                <a:cs typeface="Arial" pitchFamily="34" charset="0"/>
              </a:rPr>
              <a:t>, טבלאות צילווחים): </a:t>
            </a:r>
            <a:r>
              <a:rPr lang="he-IL" sz="2000" smtClean="0">
                <a:latin typeface="Arial" pitchFamily="34" charset="0"/>
                <a:ea typeface="Arial Unicode MS" pitchFamily="34" charset="-128"/>
                <a:cs typeface="Arial" pitchFamily="34" charset="0"/>
              </a:rPr>
              <a:t>קשר בין שני משתנים או יותר (נקרא גם ניתוחי התפלגות מצרפית, יכול לכלול בחינות מובהקות כגון ניתוחי חי בריבוע)</a:t>
            </a:r>
          </a:p>
          <a:p>
            <a:pPr marL="457200" indent="-457200" algn="r" rtl="1">
              <a:spcBef>
                <a:spcPts val="1200"/>
              </a:spcBef>
              <a:buFont typeface="Wingdings" charset="2"/>
              <a:buNone/>
            </a:pPr>
            <a:r>
              <a:rPr lang="he-IL" sz="2400" b="1" i="0" u="none" baseline="0" smtClean="0">
                <a:latin typeface="Arial" pitchFamily="34" charset="0"/>
                <a:ea typeface="Arial Unicode MS" pitchFamily="34" charset="-128"/>
                <a:cs typeface="Arial" pitchFamily="34" charset="0"/>
              </a:rPr>
              <a:t>הליכים מועילים ברמה השנייה</a:t>
            </a:r>
            <a:endParaRPr lang="he-IL" sz="2400" b="1" smtClean="0">
              <a:latin typeface="Arial" pitchFamily="34" charset="0"/>
              <a:ea typeface="Arial Unicode MS" pitchFamily="34" charset="-128"/>
              <a:cs typeface="Arial" pitchFamily="34" charset="0"/>
            </a:endParaRPr>
          </a:p>
          <a:p>
            <a:pPr marL="457200" indent="-457200" algn="r" rtl="1">
              <a:buFont typeface="Wingdings" charset="2"/>
              <a:buNone/>
            </a:pPr>
            <a:r>
              <a:rPr lang="he-IL" sz="2400" b="1" i="0" u="none" baseline="0" smtClean="0">
                <a:latin typeface="Arial" pitchFamily="34" charset="0"/>
                <a:ea typeface="Arial Unicode MS" pitchFamily="34" charset="-128"/>
                <a:cs typeface="Arial" pitchFamily="34" charset="0"/>
              </a:rPr>
              <a:t>    בחינת ממוצעים (</a:t>
            </a:r>
            <a:r>
              <a:rPr lang="en-US" sz="2400" b="1" i="0" u="none" baseline="0" smtClean="0">
                <a:latin typeface="Arial" pitchFamily="34" charset="0"/>
                <a:ea typeface="Arial Unicode MS" pitchFamily="34" charset="-128"/>
                <a:cs typeface="Arial" pitchFamily="34" charset="0"/>
              </a:rPr>
              <a:t>ANOVA</a:t>
            </a:r>
            <a:r>
              <a:rPr lang="he-IL" sz="2400" b="1" i="0" u="none" baseline="0" smtClean="0">
                <a:latin typeface="Arial" pitchFamily="34" charset="0"/>
                <a:ea typeface="Arial Unicode MS" pitchFamily="34" charset="-128"/>
                <a:cs typeface="Arial" pitchFamily="34" charset="0"/>
              </a:rPr>
              <a:t>, מבחני t)</a:t>
            </a:r>
            <a:endParaRPr lang="he-IL" sz="2400" b="1" smtClean="0">
              <a:latin typeface="Arial" pitchFamily="34" charset="0"/>
              <a:ea typeface="Arial Unicode MS" pitchFamily="34" charset="-128"/>
              <a:cs typeface="Arial" pitchFamily="34" charset="0"/>
            </a:endParaRPr>
          </a:p>
          <a:p>
            <a:pPr marL="457200" indent="-457200" algn="r" rtl="1">
              <a:buFont typeface="Wingdings" charset="2"/>
              <a:buNone/>
            </a:pPr>
            <a:r>
              <a:rPr lang="he-IL" sz="2400" b="1" i="0" u="none" baseline="0" smtClean="0">
                <a:latin typeface="Arial" pitchFamily="34" charset="0"/>
                <a:ea typeface="Arial Unicode MS" pitchFamily="34" charset="-128"/>
                <a:cs typeface="Arial" pitchFamily="34" charset="0"/>
              </a:rPr>
              <a:t>    מתאמים</a:t>
            </a:r>
            <a:endParaRPr lang="he-IL" sz="2400" b="1" smtClean="0">
              <a:latin typeface="Arial" pitchFamily="34" charset="0"/>
              <a:ea typeface="Arial Unicode MS" pitchFamily="34" charset="-128"/>
              <a:cs typeface="Arial" pitchFamily="34" charset="0"/>
            </a:endParaRPr>
          </a:p>
          <a:p>
            <a:pPr marL="457200" indent="-457200" algn="r" rtl="1">
              <a:buFont typeface="Wingdings" charset="2"/>
              <a:buNone/>
            </a:pPr>
            <a:r>
              <a:rPr lang="he-IL" sz="2400" b="1" i="0" u="none" baseline="0" smtClean="0">
                <a:latin typeface="Arial" pitchFamily="34" charset="0"/>
                <a:ea typeface="Arial Unicode MS" pitchFamily="34" charset="-128"/>
                <a:cs typeface="Arial" pitchFamily="34" charset="0"/>
              </a:rPr>
              <a:t>    ניתוחי רגרסיה</a:t>
            </a:r>
            <a:endParaRPr lang="he-IL" sz="2400" b="1" i="0" u="none" baseline="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3"/>
          <p:cNvSpPr txBox="1">
            <a:spLocks noChangeArrowheads="1"/>
          </p:cNvSpPr>
          <p:nvPr/>
        </p:nvSpPr>
        <p:spPr bwMode="auto">
          <a:xfrm>
            <a:off x="1137855" y="1643063"/>
            <a:ext cx="7543800" cy="461665"/>
          </a:xfrm>
          <a:prstGeom prst="rect">
            <a:avLst/>
          </a:prstGeom>
          <a:noFill/>
          <a:ln w="9525">
            <a:noFill/>
            <a:miter lim="800000"/>
            <a:headEnd/>
            <a:tailEnd/>
          </a:ln>
        </p:spPr>
        <p:txBody>
          <a:bodyPr>
            <a:spAutoFit/>
          </a:bodyPr>
          <a:lstStyle/>
          <a:p>
            <a:pPr marL="457200" indent="-457200" algn="r" rtl="1" eaLnBrk="1" hangingPunct="1">
              <a:spcBef>
                <a:spcPct val="50000"/>
              </a:spcBef>
            </a:pPr>
            <a:r>
              <a:rPr lang="he" sz="2400" b="1" i="0" u="none" baseline="0">
                <a:latin typeface="Arial" pitchFamily="34" charset="0"/>
                <a:ea typeface="Arial Unicode MS" pitchFamily="34" charset="-128"/>
                <a:cs typeface="Arial" pitchFamily="34" charset="0"/>
              </a:rPr>
              <a:t>דברים חשובים שיש לבחון או לסכם</a:t>
            </a:r>
            <a:endParaRPr lang="he" sz="2400" b="1" dirty="0">
              <a:latin typeface="Arial" pitchFamily="34" charset="0"/>
              <a:ea typeface="Arial Unicode MS" pitchFamily="34" charset="-128"/>
              <a:cs typeface="Arial" pitchFamily="34" charset="0"/>
            </a:endParaRPr>
          </a:p>
        </p:txBody>
      </p:sp>
      <p:sp>
        <p:nvSpPr>
          <p:cNvPr id="26628" name="Rectangle 2"/>
          <p:cNvSpPr>
            <a:spLocks noChangeArrowheads="1"/>
          </p:cNvSpPr>
          <p:nvPr/>
        </p:nvSpPr>
        <p:spPr bwMode="auto">
          <a:xfrm>
            <a:off x="1671255" y="554420"/>
            <a:ext cx="7010400" cy="585418"/>
          </a:xfrm>
          <a:prstGeom prst="rect">
            <a:avLst/>
          </a:prstGeom>
          <a:noFill/>
          <a:ln w="9525">
            <a:noFill/>
            <a:miter lim="800000"/>
            <a:headEnd/>
            <a:tailEnd/>
          </a:ln>
        </p:spPr>
        <p:txBody>
          <a:bodyPr wrap="square" lIns="92075" tIns="46038" rIns="92075" bIns="46038">
            <a:spAutoFit/>
          </a:bodyPr>
          <a:lstStyle/>
          <a:p>
            <a:pPr algn="r" rtl="1"/>
            <a:r>
              <a:rPr lang="he" sz="3200" b="1" i="0" u="none" baseline="0">
                <a:solidFill>
                  <a:schemeClr val="tx2"/>
                </a:solidFill>
                <a:latin typeface="Arial" pitchFamily="34" charset="0"/>
                <a:ea typeface="Arial Unicode MS" pitchFamily="34" charset="-128"/>
                <a:cs typeface="Arial" pitchFamily="34" charset="0"/>
              </a:rPr>
              <a:t>ניתוח נתונים כמותניים</a:t>
            </a:r>
          </a:p>
        </p:txBody>
      </p:sp>
      <p:graphicFrame>
        <p:nvGraphicFramePr>
          <p:cNvPr id="2" name="Table 1"/>
          <p:cNvGraphicFramePr>
            <a:graphicFrameLocks noGrp="1"/>
          </p:cNvGraphicFramePr>
          <p:nvPr>
            <p:extLst>
              <p:ext uri="{D42A27DB-BD31-4B8C-83A1-F6EECF244321}">
                <p14:modId xmlns="" xmlns:p14="http://schemas.microsoft.com/office/powerpoint/2010/main" val="1846257680"/>
              </p:ext>
            </p:extLst>
          </p:nvPr>
        </p:nvGraphicFramePr>
        <p:xfrm>
          <a:off x="6035675" y="2214562"/>
          <a:ext cx="2667000" cy="3957638"/>
        </p:xfrm>
        <a:graphic>
          <a:graphicData uri="http://schemas.openxmlformats.org/drawingml/2006/table">
            <a:tbl>
              <a:tblPr firstRow="1" bandRow="1">
                <a:tableStyleId>{93296810-A885-4BE3-A3E7-6D5BEEA58F35}</a:tableStyleId>
              </a:tblPr>
              <a:tblGrid>
                <a:gridCol w="2667000"/>
              </a:tblGrid>
              <a:tr h="600075">
                <a:tc>
                  <a:txBody>
                    <a:bodyPr/>
                    <a:lstStyle/>
                    <a:p>
                      <a:pPr algn="ctr" rtl="1"/>
                      <a:endParaRPr lang="he" sz="1700" dirty="0" smtClean="0">
                        <a:latin typeface="Arial" pitchFamily="34" charset="0"/>
                        <a:ea typeface="Arial Unicode MS" pitchFamily="34" charset="-128"/>
                        <a:cs typeface="Arial" pitchFamily="34" charset="0"/>
                      </a:endParaRPr>
                    </a:p>
                    <a:p>
                      <a:pPr algn="ctr" rtl="1"/>
                      <a:r>
                        <a:rPr lang="he" sz="1700" b="0" i="0" u="none" baseline="0">
                          <a:latin typeface="Arial" pitchFamily="34" charset="0"/>
                          <a:ea typeface="Arial Unicode MS" pitchFamily="34" charset="-128"/>
                          <a:cs typeface="Arial" pitchFamily="34" charset="0"/>
                        </a:rPr>
                        <a:t>מה לעשות</a:t>
                      </a:r>
                      <a:endParaRPr lang="he" sz="1700" dirty="0" smtClean="0">
                        <a:latin typeface="Arial" pitchFamily="34" charset="0"/>
                        <a:ea typeface="Arial Unicode MS" pitchFamily="34" charset="-128"/>
                        <a:cs typeface="Arial" pitchFamily="34" charset="0"/>
                      </a:endParaRPr>
                    </a:p>
                  </a:txBody>
                  <a:tcPr marT="42863" marB="42863"/>
                </a:tc>
              </a:tr>
              <a:tr h="1685924">
                <a:tc>
                  <a:txBody>
                    <a:bodyPr/>
                    <a:lstStyle/>
                    <a:p>
                      <a:pPr algn="ctr" rtl="1"/>
                      <a:r>
                        <a:rPr lang="he" sz="1700" b="1" i="0" u="none" baseline="0">
                          <a:latin typeface="Arial" pitchFamily="34" charset="0"/>
                          <a:ea typeface="Arial Unicode MS" pitchFamily="34" charset="-128"/>
                          <a:cs typeface="Arial" pitchFamily="34" charset="0"/>
                        </a:rPr>
                        <a:t>לחשב שכיחויות</a:t>
                      </a:r>
                    </a:p>
                  </a:txBody>
                  <a:tcPr marT="42863" marB="42863"/>
                </a:tc>
              </a:tr>
              <a:tr h="1667828">
                <a:tc>
                  <a:txBody>
                    <a:bodyPr/>
                    <a:lstStyle/>
                    <a:p>
                      <a:pPr algn="ctr" rtl="1"/>
                      <a:r>
                        <a:rPr lang="he" sz="1700" b="1" i="0" u="none" baseline="0">
                          <a:latin typeface="Arial" pitchFamily="34" charset="0"/>
                          <a:ea typeface="Arial Unicode MS" pitchFamily="34" charset="-128"/>
                          <a:cs typeface="Arial" pitchFamily="34" charset="0"/>
                        </a:rPr>
                        <a:t>לחשב סך הכול ו/או אחוזים תקפים</a:t>
                      </a:r>
                    </a:p>
                  </a:txBody>
                  <a:tcPr marT="42863" marB="42863"/>
                </a:tc>
              </a:tr>
            </a:tbl>
          </a:graphicData>
        </a:graphic>
      </p:graphicFrame>
      <p:graphicFrame>
        <p:nvGraphicFramePr>
          <p:cNvPr id="3" name="Table 2"/>
          <p:cNvGraphicFramePr>
            <a:graphicFrameLocks noGrp="1"/>
          </p:cNvGraphicFramePr>
          <p:nvPr>
            <p:extLst>
              <p:ext uri="{D42A27DB-BD31-4B8C-83A1-F6EECF244321}">
                <p14:modId xmlns="" xmlns:p14="http://schemas.microsoft.com/office/powerpoint/2010/main" val="2370244445"/>
              </p:ext>
            </p:extLst>
          </p:nvPr>
        </p:nvGraphicFramePr>
        <p:xfrm>
          <a:off x="2971800" y="2214562"/>
          <a:ext cx="3200400" cy="3957638"/>
        </p:xfrm>
        <a:graphic>
          <a:graphicData uri="http://schemas.openxmlformats.org/drawingml/2006/table">
            <a:tbl>
              <a:tblPr firstRow="1" bandRow="1">
                <a:tableStyleId>{93296810-A885-4BE3-A3E7-6D5BEEA58F35}</a:tableStyleId>
              </a:tblPr>
              <a:tblGrid>
                <a:gridCol w="3200400"/>
              </a:tblGrid>
              <a:tr h="600075">
                <a:tc>
                  <a:txBody>
                    <a:bodyPr/>
                    <a:lstStyle/>
                    <a:p>
                      <a:pPr algn="ctr" rtl="1"/>
                      <a:endParaRPr lang="he" sz="1700" dirty="0" smtClean="0">
                        <a:latin typeface="Arial" pitchFamily="34" charset="0"/>
                        <a:ea typeface="Arial Unicode MS" pitchFamily="34" charset="-128"/>
                        <a:cs typeface="Arial" pitchFamily="34" charset="0"/>
                      </a:endParaRPr>
                    </a:p>
                    <a:p>
                      <a:pPr algn="ctr" rtl="1"/>
                      <a:r>
                        <a:rPr lang="he" sz="1700" b="0" i="0" u="none" baseline="0">
                          <a:latin typeface="Arial" pitchFamily="34" charset="0"/>
                          <a:ea typeface="Arial Unicode MS" pitchFamily="34" charset="-128"/>
                          <a:cs typeface="Arial" pitchFamily="34" charset="0"/>
                        </a:rPr>
                        <a:t>מה זאת אומרת</a:t>
                      </a:r>
                      <a:endParaRPr lang="he" sz="1700" dirty="0">
                        <a:latin typeface="Arial" pitchFamily="34" charset="0"/>
                        <a:ea typeface="Arial Unicode MS" pitchFamily="34" charset="-128"/>
                        <a:cs typeface="Arial" pitchFamily="34" charset="0"/>
                      </a:endParaRPr>
                    </a:p>
                  </a:txBody>
                  <a:tcPr marT="42863" marB="42863"/>
                </a:tc>
              </a:tr>
              <a:tr h="1685925">
                <a:tc>
                  <a:txBody>
                    <a:bodyPr/>
                    <a:lstStyle/>
                    <a:p>
                      <a:pPr algn="r" rtl="1"/>
                      <a:r>
                        <a:rPr lang="he" sz="1500" b="0" i="1" u="none" baseline="0">
                          <a:latin typeface="Arial" pitchFamily="34" charset="0"/>
                          <a:ea typeface="Arial Unicode MS" pitchFamily="34" charset="-128"/>
                          <a:cs typeface="Arial" pitchFamily="34" charset="0"/>
                        </a:rPr>
                        <a:t>לספור כמה יחידות של משהו יש.</a:t>
                      </a:r>
                    </a:p>
                    <a:p>
                      <a:pPr algn="r" rtl="1"/>
                      <a:endParaRPr lang="he" sz="1500" i="1" baseline="0" dirty="0" smtClean="0">
                        <a:latin typeface="Arial" pitchFamily="34" charset="0"/>
                        <a:ea typeface="Arial Unicode MS" pitchFamily="34" charset="-128"/>
                        <a:cs typeface="Arial" pitchFamily="34" charset="0"/>
                      </a:endParaRPr>
                    </a:p>
                    <a:p>
                      <a:pPr algn="r" rtl="1"/>
                      <a:r>
                        <a:rPr lang="he" sz="1500" b="0" i="1" u="none" baseline="0">
                          <a:latin typeface="Arial" pitchFamily="34" charset="0"/>
                          <a:ea typeface="Arial Unicode MS" pitchFamily="34" charset="-128"/>
                          <a:cs typeface="Arial" pitchFamily="34" charset="0"/>
                        </a:rPr>
                        <a:t>לספור את התדירות שבה משהו (לדוגמה, תשובה) מתרחש.</a:t>
                      </a:r>
                      <a:endParaRPr lang="he" sz="1500" i="1" dirty="0">
                        <a:latin typeface="Arial" pitchFamily="34" charset="0"/>
                        <a:ea typeface="Arial Unicode MS" pitchFamily="34" charset="-128"/>
                        <a:cs typeface="Arial" pitchFamily="34" charset="0"/>
                      </a:endParaRPr>
                    </a:p>
                  </a:txBody>
                  <a:tcPr marT="42863" marB="42863"/>
                </a:tc>
              </a:tr>
              <a:tr h="1667827">
                <a:tc>
                  <a:txBody>
                    <a:bodyPr/>
                    <a:lstStyle/>
                    <a:p>
                      <a:pPr algn="ctr" rtl="1"/>
                      <a:r>
                        <a:rPr lang="he" sz="1500" b="0" i="1" u="none" baseline="0">
                          <a:latin typeface="Arial" pitchFamily="34" charset="0"/>
                          <a:ea typeface="Arial Unicode MS" pitchFamily="34" charset="-128"/>
                          <a:cs typeface="Arial" pitchFamily="34" charset="0"/>
                        </a:rPr>
                        <a:t>שכיחות/סה"כ *100</a:t>
                      </a:r>
                    </a:p>
                  </a:txBody>
                  <a:tcPr marT="42863" marB="42863"/>
                </a:tc>
              </a:tr>
            </a:tbl>
          </a:graphicData>
        </a:graphic>
      </p:graphicFrame>
      <p:graphicFrame>
        <p:nvGraphicFramePr>
          <p:cNvPr id="7" name="Table 6"/>
          <p:cNvGraphicFramePr>
            <a:graphicFrameLocks noGrp="1"/>
          </p:cNvGraphicFramePr>
          <p:nvPr>
            <p:extLst>
              <p:ext uri="{D42A27DB-BD31-4B8C-83A1-F6EECF244321}">
                <p14:modId xmlns="" xmlns:p14="http://schemas.microsoft.com/office/powerpoint/2010/main" val="3623153362"/>
              </p:ext>
            </p:extLst>
          </p:nvPr>
        </p:nvGraphicFramePr>
        <p:xfrm>
          <a:off x="152400" y="2214562"/>
          <a:ext cx="2870200" cy="3957638"/>
        </p:xfrm>
        <a:graphic>
          <a:graphicData uri="http://schemas.openxmlformats.org/drawingml/2006/table">
            <a:tbl>
              <a:tblPr firstRow="1" bandRow="1">
                <a:tableStyleId>{93296810-A885-4BE3-A3E7-6D5BEEA58F35}</a:tableStyleId>
              </a:tblPr>
              <a:tblGrid>
                <a:gridCol w="2870200"/>
              </a:tblGrid>
              <a:tr h="580441">
                <a:tc>
                  <a:txBody>
                    <a:bodyPr/>
                    <a:lstStyle/>
                    <a:p>
                      <a:pPr algn="ctr" rtl="1"/>
                      <a:r>
                        <a:rPr lang="he" sz="1700" b="0" i="0" u="none" baseline="0" dirty="0">
                          <a:latin typeface="Arial" pitchFamily="34" charset="0"/>
                          <a:ea typeface="Arial Unicode MS" pitchFamily="34" charset="-128"/>
                          <a:cs typeface="Arial" pitchFamily="34" charset="0"/>
                        </a:rPr>
                        <a:t>שאלות </a:t>
                      </a:r>
                      <a:r>
                        <a:rPr lang="he" sz="1700" b="0" i="0" u="none" baseline="0">
                          <a:latin typeface="Arial" pitchFamily="34" charset="0"/>
                          <a:ea typeface="Arial Unicode MS" pitchFamily="34" charset="-128"/>
                          <a:cs typeface="Arial" pitchFamily="34" charset="0"/>
                        </a:rPr>
                        <a:t>לדוגמה </a:t>
                      </a:r>
                      <a:r>
                        <a:rPr lang="en-US" sz="1700" b="0" i="0" u="none" baseline="0" smtClean="0">
                          <a:latin typeface="Arial" pitchFamily="34" charset="0"/>
                          <a:ea typeface="Arial Unicode MS" pitchFamily="34" charset="-128"/>
                          <a:cs typeface="Arial" pitchFamily="34" charset="0"/>
                        </a:rPr>
                        <a:t/>
                      </a:r>
                      <a:br>
                        <a:rPr lang="en-US" sz="1700" b="0" i="0" u="none" baseline="0" smtClean="0">
                          <a:latin typeface="Arial" pitchFamily="34" charset="0"/>
                          <a:ea typeface="Arial Unicode MS" pitchFamily="34" charset="-128"/>
                          <a:cs typeface="Arial" pitchFamily="34" charset="0"/>
                        </a:rPr>
                      </a:br>
                      <a:r>
                        <a:rPr lang="he" sz="1700" b="0" i="0" u="none" baseline="0" smtClean="0">
                          <a:latin typeface="Arial" pitchFamily="34" charset="0"/>
                          <a:ea typeface="Arial Unicode MS" pitchFamily="34" charset="-128"/>
                          <a:cs typeface="Arial" pitchFamily="34" charset="0"/>
                        </a:rPr>
                        <a:t>שתוכל </a:t>
                      </a:r>
                      <a:r>
                        <a:rPr lang="he" sz="1700" b="0" i="0" u="none" baseline="0" dirty="0">
                          <a:latin typeface="Arial" pitchFamily="34" charset="0"/>
                          <a:ea typeface="Arial Unicode MS" pitchFamily="34" charset="-128"/>
                          <a:cs typeface="Arial" pitchFamily="34" charset="0"/>
                        </a:rPr>
                        <a:t>לענות עליהן</a:t>
                      </a:r>
                      <a:endParaRPr lang="he" sz="1700" baseline="0" dirty="0">
                        <a:latin typeface="Arial" pitchFamily="34" charset="0"/>
                        <a:ea typeface="Arial Unicode MS" pitchFamily="34" charset="-128"/>
                        <a:cs typeface="Arial" pitchFamily="34" charset="0"/>
                      </a:endParaRPr>
                    </a:p>
                  </a:txBody>
                  <a:tcPr marT="42863" marB="42863"/>
                </a:tc>
              </a:tr>
              <a:tr h="1630762">
                <a:tc>
                  <a:txBody>
                    <a:bodyPr/>
                    <a:lstStyle/>
                    <a:p>
                      <a:pPr algn="r" rtl="1"/>
                      <a:r>
                        <a:rPr lang="he" sz="1500" b="0" i="0" u="none" baseline="0">
                          <a:latin typeface="Arial" pitchFamily="34" charset="0"/>
                          <a:ea typeface="Arial Unicode MS" pitchFamily="34" charset="-128"/>
                          <a:cs typeface="Arial" pitchFamily="34" charset="0"/>
                        </a:rPr>
                        <a:t>כמה משתתפים היו בכל קבוצה?</a:t>
                      </a:r>
                    </a:p>
                    <a:p>
                      <a:pPr algn="r" rtl="1"/>
                      <a:r>
                        <a:rPr lang="he" sz="1500" b="0" i="0" u="none" baseline="0">
                          <a:latin typeface="Arial" pitchFamily="34" charset="0"/>
                          <a:ea typeface="Arial Unicode MS" pitchFamily="34" charset="-128"/>
                          <a:cs typeface="Arial" pitchFamily="34" charset="0"/>
                        </a:rPr>
                        <a:t>מה היו הנתונים הדמוגרפיים של המשתתפים?</a:t>
                      </a:r>
                    </a:p>
                    <a:p>
                      <a:pPr algn="r" rtl="1"/>
                      <a:r>
                        <a:rPr lang="he" sz="1500" b="0" i="0" u="none" baseline="0">
                          <a:latin typeface="Arial" pitchFamily="34" charset="0"/>
                          <a:ea typeface="Arial Unicode MS" pitchFamily="34" charset="-128"/>
                          <a:cs typeface="Arial" pitchFamily="34" charset="0"/>
                        </a:rPr>
                        <a:t>כמה מהם השיבו "כן" לשאלה 2?</a:t>
                      </a:r>
                      <a:endParaRPr lang="he" sz="1500" baseline="0" dirty="0">
                        <a:latin typeface="Arial" pitchFamily="34" charset="0"/>
                        <a:ea typeface="Arial Unicode MS" pitchFamily="34" charset="-128"/>
                        <a:cs typeface="Arial" pitchFamily="34" charset="0"/>
                      </a:endParaRPr>
                    </a:p>
                  </a:txBody>
                  <a:tcPr marT="42863" marB="42863"/>
                </a:tc>
              </a:tr>
              <a:tr h="1722990">
                <a:tc>
                  <a:txBody>
                    <a:bodyPr/>
                    <a:lstStyle/>
                    <a:p>
                      <a:pPr algn="r" rtl="1"/>
                      <a:r>
                        <a:rPr lang="he" sz="1500" b="0" i="0" u="none" baseline="0" dirty="0">
                          <a:latin typeface="Arial" pitchFamily="34" charset="0"/>
                          <a:ea typeface="Arial Unicode MS" pitchFamily="34" charset="-128"/>
                          <a:cs typeface="Arial" pitchFamily="34" charset="0"/>
                        </a:rPr>
                        <a:t>מה היה חלקם של המשתתפים שעמדו ביעדי האינטנסיביות?</a:t>
                      </a:r>
                    </a:p>
                    <a:p>
                      <a:pPr algn="r" rtl="1"/>
                      <a:endParaRPr lang="he" sz="1500" baseline="0" dirty="0" smtClean="0">
                        <a:latin typeface="Arial" pitchFamily="34" charset="0"/>
                        <a:ea typeface="Arial Unicode MS" pitchFamily="34" charset="-128"/>
                        <a:cs typeface="Arial" pitchFamily="34" charset="0"/>
                      </a:endParaRPr>
                    </a:p>
                    <a:p>
                      <a:pPr algn="r" rtl="1"/>
                      <a:r>
                        <a:rPr lang="he" sz="1500" b="0" i="0" u="none" baseline="0" dirty="0">
                          <a:latin typeface="Arial" pitchFamily="34" charset="0"/>
                          <a:ea typeface="Arial Unicode MS" pitchFamily="34" charset="-128"/>
                          <a:cs typeface="Arial" pitchFamily="34" charset="0"/>
                        </a:rPr>
                        <a:t>מבין המשיבים על שאלה 2, מה היה חלקם של אלה שהשיבו "כן".</a:t>
                      </a:r>
                      <a:endParaRPr lang="he" sz="1500" baseline="0" dirty="0" smtClean="0">
                        <a:latin typeface="Arial" pitchFamily="34" charset="0"/>
                        <a:ea typeface="Arial Unicode MS" pitchFamily="34" charset="-128"/>
                        <a:cs typeface="Arial" pitchFamily="34" charset="0"/>
                      </a:endParaRPr>
                    </a:p>
                  </a:txBody>
                  <a:tcPr marT="42863" marB="42863"/>
                </a:tc>
              </a:tr>
            </a:tbl>
          </a:graphicData>
        </a:graphic>
      </p:graphicFrame>
      <p:sp>
        <p:nvSpPr>
          <p:cNvPr id="11" name="Slide Number Placeholder 10"/>
          <p:cNvSpPr>
            <a:spLocks noGrp="1"/>
          </p:cNvSpPr>
          <p:nvPr>
            <p:ph type="sldNum" sz="quarter" idx="12"/>
          </p:nvPr>
        </p:nvSpPr>
        <p:spPr>
          <a:xfrm>
            <a:off x="6466490" y="6356350"/>
            <a:ext cx="1981200" cy="365760"/>
          </a:xfrm>
        </p:spPr>
        <p:txBody>
          <a:bodyPr/>
          <a:lstStyle/>
          <a:p>
            <a:pPr algn="r" rtl="1"/>
            <a:r>
              <a:rPr lang="he" b="0" i="0" u="none" baseline="0">
                <a:latin typeface="Arial" pitchFamily="34" charset="0"/>
                <a:ea typeface="Arial Unicode MS" pitchFamily="34" charset="-128"/>
                <a:cs typeface="Arial" pitchFamily="34" charset="0"/>
              </a:rPr>
              <a:t>7</a:t>
            </a:r>
            <a:endParaRPr lang="he" dirty="0">
              <a:latin typeface="Arial" pitchFamily="34" charset="0"/>
              <a:ea typeface="Arial Unicode MS" pitchFamily="34" charset="-128"/>
              <a:cs typeface="Arial" pitchFamily="34" charset="0"/>
            </a:endParaRPr>
          </a:p>
        </p:txBody>
      </p:sp>
    </p:spTree>
    <p:extLst>
      <p:ext uri="{BB962C8B-B14F-4D97-AF65-F5344CB8AC3E}">
        <p14:creationId xmlns="" xmlns:p14="http://schemas.microsoft.com/office/powerpoint/2010/main" val="2232831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7" presetClass="entr" presetSubtype="2"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1000" fill="hold"/>
                                        <p:tgtEl>
                                          <p:spTgt spid="7"/>
                                        </p:tgtEl>
                                        <p:attrNameLst>
                                          <p:attrName>ppt_x</p:attrName>
                                        </p:attrNameLst>
                                      </p:cBhvr>
                                      <p:tavLst>
                                        <p:tav tm="0">
                                          <p:val>
                                            <p:strVal val="1+#ppt_w/2"/>
                                          </p:val>
                                        </p:tav>
                                        <p:tav tm="100000">
                                          <p:val>
                                            <p:strVal val="#ppt_x"/>
                                          </p:val>
                                        </p:tav>
                                      </p:tavLst>
                                    </p:anim>
                                    <p:anim calcmode="lin" valueType="num">
                                      <p:cBhvr additive="base">
                                        <p:cTn id="12"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3"/>
          <p:cNvSpPr txBox="1">
            <a:spLocks noChangeArrowheads="1"/>
          </p:cNvSpPr>
          <p:nvPr/>
        </p:nvSpPr>
        <p:spPr bwMode="auto">
          <a:xfrm>
            <a:off x="1137855" y="1643063"/>
            <a:ext cx="7543800" cy="461665"/>
          </a:xfrm>
          <a:prstGeom prst="rect">
            <a:avLst/>
          </a:prstGeom>
          <a:noFill/>
          <a:ln w="9525">
            <a:noFill/>
            <a:miter lim="800000"/>
            <a:headEnd/>
            <a:tailEnd/>
          </a:ln>
        </p:spPr>
        <p:txBody>
          <a:bodyPr>
            <a:spAutoFit/>
          </a:bodyPr>
          <a:lstStyle/>
          <a:p>
            <a:pPr marL="457200" indent="-457200" algn="r" rtl="1" eaLnBrk="1" hangingPunct="1">
              <a:spcBef>
                <a:spcPct val="50000"/>
              </a:spcBef>
            </a:pPr>
            <a:r>
              <a:rPr lang="he" sz="2400" b="1" i="0" u="none" baseline="0">
                <a:latin typeface="Arial" pitchFamily="34" charset="0"/>
                <a:ea typeface="Arial Unicode MS" pitchFamily="34" charset="-128"/>
                <a:cs typeface="Arial" pitchFamily="34" charset="0"/>
              </a:rPr>
              <a:t>דברים חשובים שיש לבחון או לסכם</a:t>
            </a:r>
            <a:endParaRPr lang="he" sz="2400" b="1" dirty="0">
              <a:latin typeface="Arial" pitchFamily="34" charset="0"/>
              <a:ea typeface="Arial Unicode MS" pitchFamily="34" charset="-128"/>
              <a:cs typeface="Arial" pitchFamily="34" charset="0"/>
            </a:endParaRPr>
          </a:p>
        </p:txBody>
      </p:sp>
      <p:graphicFrame>
        <p:nvGraphicFramePr>
          <p:cNvPr id="2" name="Table 1"/>
          <p:cNvGraphicFramePr>
            <a:graphicFrameLocks noGrp="1"/>
          </p:cNvGraphicFramePr>
          <p:nvPr>
            <p:extLst>
              <p:ext uri="{D42A27DB-BD31-4B8C-83A1-F6EECF244321}">
                <p14:modId xmlns="" xmlns:p14="http://schemas.microsoft.com/office/powerpoint/2010/main" val="1846257680"/>
              </p:ext>
            </p:extLst>
          </p:nvPr>
        </p:nvGraphicFramePr>
        <p:xfrm>
          <a:off x="6172200" y="2071689"/>
          <a:ext cx="2456025" cy="3643312"/>
        </p:xfrm>
        <a:graphic>
          <a:graphicData uri="http://schemas.openxmlformats.org/drawingml/2006/table">
            <a:tbl>
              <a:tblPr firstRow="1" bandRow="1">
                <a:tableStyleId>{93296810-A885-4BE3-A3E7-6D5BEEA58F35}</a:tableStyleId>
              </a:tblPr>
              <a:tblGrid>
                <a:gridCol w="2456025"/>
              </a:tblGrid>
              <a:tr h="714374">
                <a:tc>
                  <a:txBody>
                    <a:bodyPr/>
                    <a:lstStyle/>
                    <a:p>
                      <a:pPr algn="ctr" rtl="1"/>
                      <a:endParaRPr lang="he" sz="1700" dirty="0" smtClean="0"/>
                    </a:p>
                    <a:p>
                      <a:pPr algn="ctr" rtl="1"/>
                      <a:r>
                        <a:rPr lang="he" sz="1700" b="0" i="0" u="none" baseline="0" dirty="0"/>
                        <a:t>מה לעשות</a:t>
                      </a:r>
                    </a:p>
                  </a:txBody>
                  <a:tcPr marT="42863" marB="42863"/>
                </a:tc>
              </a:tr>
              <a:tr h="2928938">
                <a:tc>
                  <a:txBody>
                    <a:bodyPr/>
                    <a:lstStyle/>
                    <a:p>
                      <a:pPr algn="ctr" rtl="1"/>
                      <a:r>
                        <a:rPr lang="he" sz="1700" b="1" i="0" u="none" baseline="0" dirty="0"/>
                        <a:t>לקבוע </a:t>
                      </a:r>
                    </a:p>
                    <a:p>
                      <a:pPr algn="ctr" rtl="1"/>
                      <a:r>
                        <a:rPr lang="he" sz="1700" b="1" i="0" u="none" baseline="0" dirty="0"/>
                        <a:t> נטיות </a:t>
                      </a:r>
                      <a:r>
                        <a:rPr lang="he-IL" sz="1700" b="1" i="0" u="none" baseline="0" dirty="0" smtClean="0"/>
                        <a:t>מרכזיות</a:t>
                      </a:r>
                      <a:endParaRPr lang="he" sz="1700" b="1" i="0" u="none" baseline="0" dirty="0"/>
                    </a:p>
                    <a:p>
                      <a:pPr algn="ctr" rtl="1"/>
                      <a:endParaRPr lang="he" sz="1700" baseline="0" dirty="0" smtClean="0"/>
                    </a:p>
                    <a:p>
                      <a:pPr algn="ctr" rtl="1"/>
                      <a:endParaRPr lang="he" sz="1700" baseline="0" dirty="0" smtClean="0"/>
                    </a:p>
                  </a:txBody>
                  <a:tcPr marT="42863" marB="42863"/>
                </a:tc>
              </a:tr>
            </a:tbl>
          </a:graphicData>
        </a:graphic>
      </p:graphicFrame>
      <p:graphicFrame>
        <p:nvGraphicFramePr>
          <p:cNvPr id="3" name="Table 2"/>
          <p:cNvGraphicFramePr>
            <a:graphicFrameLocks noGrp="1"/>
          </p:cNvGraphicFramePr>
          <p:nvPr>
            <p:extLst>
              <p:ext uri="{D42A27DB-BD31-4B8C-83A1-F6EECF244321}">
                <p14:modId xmlns="" xmlns:p14="http://schemas.microsoft.com/office/powerpoint/2010/main" val="2370244445"/>
              </p:ext>
            </p:extLst>
          </p:nvPr>
        </p:nvGraphicFramePr>
        <p:xfrm>
          <a:off x="2949030" y="2075874"/>
          <a:ext cx="3200400" cy="3639127"/>
        </p:xfrm>
        <a:graphic>
          <a:graphicData uri="http://schemas.openxmlformats.org/drawingml/2006/table">
            <a:tbl>
              <a:tblPr firstRow="1" bandRow="1">
                <a:tableStyleId>{93296810-A885-4BE3-A3E7-6D5BEEA58F35}</a:tableStyleId>
              </a:tblPr>
              <a:tblGrid>
                <a:gridCol w="3200400"/>
              </a:tblGrid>
              <a:tr h="710189">
                <a:tc>
                  <a:txBody>
                    <a:bodyPr/>
                    <a:lstStyle/>
                    <a:p>
                      <a:pPr algn="ctr" rtl="1"/>
                      <a:endParaRPr lang="he" sz="1700" dirty="0" smtClean="0"/>
                    </a:p>
                    <a:p>
                      <a:pPr algn="ctr" rtl="1"/>
                      <a:r>
                        <a:rPr lang="he" sz="1700" b="0" i="0" u="none" baseline="0"/>
                        <a:t>מה זאת אומרת</a:t>
                      </a:r>
                      <a:endParaRPr lang="he" sz="1700" dirty="0"/>
                    </a:p>
                  </a:txBody>
                  <a:tcPr marT="42863" marB="42863"/>
                </a:tc>
              </a:tr>
              <a:tr h="2928938">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he" sz="1500" b="0" i="1" u="none" baseline="0"/>
                        <a:t>חשב את </a:t>
                      </a:r>
                      <a:r>
                        <a:rPr lang="he" sz="1500" b="1" i="1" u="none" baseline="0"/>
                        <a:t>הממוצע</a:t>
                      </a:r>
                      <a:r>
                        <a:rPr lang="he" sz="1500" b="0" i="1" u="none" baseline="0"/>
                        <a:t>, או זהה את ה</a:t>
                      </a:r>
                      <a:r>
                        <a:rPr lang="he" sz="1500" b="1" i="1" u="sng" baseline="0"/>
                        <a:t>חציון</a:t>
                      </a:r>
                      <a:r>
                        <a:rPr lang="he" sz="1500" b="0" i="1" u="none" baseline="0"/>
                        <a:t> (אמצע) או </a:t>
                      </a:r>
                      <a:r>
                        <a:rPr lang="he" sz="1500" b="1" i="1" u="sng" baseline="0"/>
                        <a:t>שכיח</a:t>
                      </a:r>
                      <a:r>
                        <a:rPr lang="he" sz="1500" b="0" i="1" u="none" baseline="0"/>
                        <a:t> (הערך השכיח ביותר).</a:t>
                      </a:r>
                    </a:p>
                    <a:p>
                      <a:pPr marL="0" marR="0" indent="0" algn="ctr" defTabSz="914400" rtl="1" eaLnBrk="1" fontAlgn="auto" latinLnBrk="0" hangingPunct="1">
                        <a:lnSpc>
                          <a:spcPct val="100000"/>
                        </a:lnSpc>
                        <a:spcBef>
                          <a:spcPts val="0"/>
                        </a:spcBef>
                        <a:spcAft>
                          <a:spcPts val="0"/>
                        </a:spcAft>
                        <a:buClrTx/>
                        <a:buSzTx/>
                        <a:buFontTx/>
                        <a:buNone/>
                        <a:tabLst/>
                        <a:defRPr/>
                      </a:pPr>
                      <a:endParaRPr lang="he" sz="1500" i="1" baseline="0" dirty="0" smtClean="0"/>
                    </a:p>
                    <a:p>
                      <a:pPr marL="0" marR="0" indent="0" algn="ctr" defTabSz="914400" rtl="1" eaLnBrk="1" fontAlgn="auto" latinLnBrk="0" hangingPunct="1">
                        <a:lnSpc>
                          <a:spcPct val="100000"/>
                        </a:lnSpc>
                        <a:spcBef>
                          <a:spcPts val="0"/>
                        </a:spcBef>
                        <a:spcAft>
                          <a:spcPts val="0"/>
                        </a:spcAft>
                        <a:buClrTx/>
                        <a:buSzTx/>
                        <a:buFontTx/>
                        <a:buNone/>
                        <a:tabLst/>
                        <a:defRPr/>
                      </a:pPr>
                      <a:r>
                        <a:rPr lang="he" sz="1500" b="0" i="1" u="none" baseline="0"/>
                        <a:t>ממוצע = </a:t>
                      </a:r>
                    </a:p>
                    <a:p>
                      <a:pPr marL="0" marR="0" indent="0" algn="ctr" defTabSz="914400" rtl="1" eaLnBrk="1" fontAlgn="auto" latinLnBrk="0" hangingPunct="1">
                        <a:lnSpc>
                          <a:spcPct val="100000"/>
                        </a:lnSpc>
                        <a:spcBef>
                          <a:spcPts val="0"/>
                        </a:spcBef>
                        <a:spcAft>
                          <a:spcPts val="0"/>
                        </a:spcAft>
                        <a:buClrTx/>
                        <a:buSzTx/>
                        <a:buFontTx/>
                        <a:buNone/>
                        <a:tabLst/>
                        <a:defRPr/>
                      </a:pPr>
                      <a:endParaRPr lang="he" sz="1500" i="1" baseline="0" dirty="0" smtClean="0"/>
                    </a:p>
                    <a:p>
                      <a:pPr marL="0" marR="0" indent="0" algn="ctr" defTabSz="914400" rtl="1" eaLnBrk="1" fontAlgn="auto" latinLnBrk="0" hangingPunct="1">
                        <a:lnSpc>
                          <a:spcPct val="100000"/>
                        </a:lnSpc>
                        <a:spcBef>
                          <a:spcPts val="0"/>
                        </a:spcBef>
                        <a:spcAft>
                          <a:spcPts val="0"/>
                        </a:spcAft>
                        <a:buClrTx/>
                        <a:buSzTx/>
                        <a:buFontTx/>
                        <a:buNone/>
                        <a:tabLst/>
                        <a:defRPr/>
                      </a:pPr>
                      <a:r>
                        <a:rPr lang="he" sz="1500" b="0" i="1" u="sng" baseline="0"/>
                        <a:t>סכום הערכים</a:t>
                      </a:r>
                    </a:p>
                    <a:p>
                      <a:pPr marL="0" marR="0" indent="0" algn="ctr" defTabSz="914400" rtl="1" eaLnBrk="1" fontAlgn="auto" latinLnBrk="0" hangingPunct="1">
                        <a:lnSpc>
                          <a:spcPct val="100000"/>
                        </a:lnSpc>
                        <a:spcBef>
                          <a:spcPts val="0"/>
                        </a:spcBef>
                        <a:spcAft>
                          <a:spcPts val="0"/>
                        </a:spcAft>
                        <a:buClrTx/>
                        <a:buSzTx/>
                        <a:buFontTx/>
                        <a:buNone/>
                        <a:tabLst/>
                        <a:defRPr/>
                      </a:pPr>
                      <a:r>
                        <a:rPr lang="he" sz="1500" b="0" i="1" u="none" baseline="0"/>
                        <a:t>מספר כולל של ערכים</a:t>
                      </a:r>
                    </a:p>
                    <a:p>
                      <a:pPr marL="0" marR="0" indent="0" algn="ctr" defTabSz="914400" rtl="1" eaLnBrk="1" fontAlgn="auto" latinLnBrk="0" hangingPunct="1">
                        <a:lnSpc>
                          <a:spcPct val="100000"/>
                        </a:lnSpc>
                        <a:spcBef>
                          <a:spcPts val="0"/>
                        </a:spcBef>
                        <a:spcAft>
                          <a:spcPts val="0"/>
                        </a:spcAft>
                        <a:buClrTx/>
                        <a:buSzTx/>
                        <a:buFontTx/>
                        <a:buNone/>
                        <a:tabLst/>
                        <a:defRPr/>
                      </a:pPr>
                      <a:endParaRPr lang="he" sz="1500" i="1" u="sng" baseline="0" dirty="0" smtClean="0"/>
                    </a:p>
                    <a:p>
                      <a:pPr marL="0" marR="0" indent="0" algn="ctr" defTabSz="914400" rtl="1" eaLnBrk="1" fontAlgn="auto" latinLnBrk="0" hangingPunct="1">
                        <a:lnSpc>
                          <a:spcPct val="100000"/>
                        </a:lnSpc>
                        <a:spcBef>
                          <a:spcPts val="0"/>
                        </a:spcBef>
                        <a:spcAft>
                          <a:spcPts val="0"/>
                        </a:spcAft>
                        <a:buClrTx/>
                        <a:buSzTx/>
                        <a:buFontTx/>
                        <a:buNone/>
                        <a:tabLst/>
                        <a:defRPr/>
                      </a:pPr>
                      <a:r>
                        <a:rPr lang="he" sz="1500" b="0" i="1" u="sng" baseline="0"/>
                        <a:t>מספר השעות הכולל</a:t>
                      </a:r>
                    </a:p>
                    <a:p>
                      <a:pPr marL="0" marR="0" indent="0" algn="ctr" defTabSz="914400" rtl="1" eaLnBrk="1" fontAlgn="auto" latinLnBrk="0" hangingPunct="1">
                        <a:lnSpc>
                          <a:spcPct val="100000"/>
                        </a:lnSpc>
                        <a:spcBef>
                          <a:spcPts val="0"/>
                        </a:spcBef>
                        <a:spcAft>
                          <a:spcPts val="0"/>
                        </a:spcAft>
                        <a:buClrTx/>
                        <a:buSzTx/>
                        <a:buFontTx/>
                        <a:buNone/>
                        <a:tabLst/>
                        <a:defRPr/>
                      </a:pPr>
                      <a:r>
                        <a:rPr lang="he" sz="1500" b="0" i="1" u="none" baseline="0"/>
                        <a:t>המספר הכולל של אנשים עם שעות</a:t>
                      </a:r>
                    </a:p>
                  </a:txBody>
                  <a:tcPr marT="42863" marB="42863"/>
                </a:tc>
              </a:tr>
            </a:tbl>
          </a:graphicData>
        </a:graphic>
      </p:graphicFrame>
      <p:graphicFrame>
        <p:nvGraphicFramePr>
          <p:cNvPr id="7" name="Table 6"/>
          <p:cNvGraphicFramePr>
            <a:graphicFrameLocks noGrp="1"/>
          </p:cNvGraphicFramePr>
          <p:nvPr>
            <p:extLst>
              <p:ext uri="{D42A27DB-BD31-4B8C-83A1-F6EECF244321}">
                <p14:modId xmlns="" xmlns:p14="http://schemas.microsoft.com/office/powerpoint/2010/main" val="3623153362"/>
              </p:ext>
            </p:extLst>
          </p:nvPr>
        </p:nvGraphicFramePr>
        <p:xfrm>
          <a:off x="76200" y="2075874"/>
          <a:ext cx="2870200" cy="3639127"/>
        </p:xfrm>
        <a:graphic>
          <a:graphicData uri="http://schemas.openxmlformats.org/drawingml/2006/table">
            <a:tbl>
              <a:tblPr firstRow="1" bandRow="1">
                <a:tableStyleId>{93296810-A885-4BE3-A3E7-6D5BEEA58F35}</a:tableStyleId>
              </a:tblPr>
              <a:tblGrid>
                <a:gridCol w="2870200"/>
              </a:tblGrid>
              <a:tr h="710189">
                <a:tc>
                  <a:txBody>
                    <a:bodyPr/>
                    <a:lstStyle/>
                    <a:p>
                      <a:pPr algn="ctr" rtl="1"/>
                      <a:r>
                        <a:rPr lang="he" sz="1700" b="0" i="0" u="none" baseline="0"/>
                        <a:t>שאלות לדוגמה </a:t>
                      </a:r>
                      <a:r>
                        <a:rPr lang="en-US" sz="1700" b="0" i="0" u="none" baseline="0" smtClean="0"/>
                        <a:t/>
                      </a:r>
                      <a:br>
                        <a:rPr lang="en-US" sz="1700" b="0" i="0" u="none" baseline="0" smtClean="0"/>
                      </a:br>
                      <a:r>
                        <a:rPr lang="he" sz="1700" b="0" i="0" u="none" baseline="0" smtClean="0"/>
                        <a:t>שתוכל </a:t>
                      </a:r>
                      <a:r>
                        <a:rPr lang="he" sz="1700" b="0" i="0" u="none" baseline="0"/>
                        <a:t>לענות עליהן</a:t>
                      </a:r>
                      <a:endParaRPr lang="he" sz="1700" dirty="0"/>
                    </a:p>
                  </a:txBody>
                  <a:tcPr marT="42863" marB="42863"/>
                </a:tc>
              </a:tr>
              <a:tr h="2928938">
                <a:tc>
                  <a:txBody>
                    <a:bodyPr/>
                    <a:lstStyle/>
                    <a:p>
                      <a:pPr marL="0" indent="0" algn="ctr" rtl="1">
                        <a:buFontTx/>
                        <a:buNone/>
                      </a:pPr>
                      <a:r>
                        <a:rPr lang="he" sz="1500" b="0" i="0" u="none" baseline="0"/>
                        <a:t>מהו מספר שעות הנוכחות הממוצע של המשתתפים?</a:t>
                      </a:r>
                    </a:p>
                    <a:p>
                      <a:pPr marL="0" indent="0" algn="ctr" rtl="1">
                        <a:buFontTx/>
                        <a:buNone/>
                      </a:pPr>
                      <a:r>
                        <a:rPr lang="he" sz="1500" b="0" i="0" u="none" baseline="0"/>
                        <a:t> </a:t>
                      </a:r>
                    </a:p>
                    <a:p>
                      <a:pPr algn="ctr" rtl="1"/>
                      <a:endParaRPr lang="he" sz="1500" baseline="0" dirty="0" smtClean="0"/>
                    </a:p>
                    <a:p>
                      <a:pPr algn="ctr" rtl="1"/>
                      <a:r>
                        <a:rPr lang="he" sz="1500" b="0" i="0" u="none" baseline="0"/>
                        <a:t>מהו המספר השכיח ביותר של ימי נוכחות בשבוע? (שכיח) </a:t>
                      </a:r>
                      <a:endParaRPr lang="he" sz="1500" dirty="0" smtClean="0"/>
                    </a:p>
                  </a:txBody>
                  <a:tcPr marT="42863" marB="42863"/>
                </a:tc>
              </a:tr>
            </a:tbl>
          </a:graphicData>
        </a:graphic>
      </p:graphicFrame>
      <p:sp>
        <p:nvSpPr>
          <p:cNvPr id="9" name="Rectangle 2"/>
          <p:cNvSpPr>
            <a:spLocks noChangeArrowheads="1"/>
          </p:cNvSpPr>
          <p:nvPr/>
        </p:nvSpPr>
        <p:spPr bwMode="auto">
          <a:xfrm>
            <a:off x="1671255" y="552437"/>
            <a:ext cx="7010400" cy="585418"/>
          </a:xfrm>
          <a:prstGeom prst="rect">
            <a:avLst/>
          </a:prstGeom>
          <a:noFill/>
          <a:ln w="9525">
            <a:noFill/>
            <a:miter lim="800000"/>
            <a:headEnd/>
            <a:tailEnd/>
          </a:ln>
        </p:spPr>
        <p:txBody>
          <a:bodyPr wrap="square" lIns="92075" tIns="46038" rIns="92075" bIns="46038">
            <a:spAutoFit/>
          </a:bodyPr>
          <a:lstStyle/>
          <a:p>
            <a:pPr algn="r" rtl="1"/>
            <a:r>
              <a:rPr lang="he" sz="3200" b="1" i="0" u="none" baseline="0" dirty="0">
                <a:solidFill>
                  <a:schemeClr val="tx2"/>
                </a:solidFill>
                <a:latin typeface="Arial" pitchFamily="34" charset="0"/>
                <a:ea typeface="Arial Unicode MS" pitchFamily="34" charset="-128"/>
                <a:cs typeface="Arial" pitchFamily="34" charset="0"/>
              </a:rPr>
              <a:t>ניתוח נתונים כמותניים</a:t>
            </a:r>
          </a:p>
        </p:txBody>
      </p:sp>
      <p:sp>
        <p:nvSpPr>
          <p:cNvPr id="12" name="Slide Number Placeholder 11"/>
          <p:cNvSpPr>
            <a:spLocks noGrp="1"/>
          </p:cNvSpPr>
          <p:nvPr>
            <p:ph type="sldNum" sz="quarter" idx="12"/>
          </p:nvPr>
        </p:nvSpPr>
        <p:spPr>
          <a:xfrm>
            <a:off x="6466490" y="6356350"/>
            <a:ext cx="1981200" cy="365760"/>
          </a:xfrm>
        </p:spPr>
        <p:txBody>
          <a:bodyPr/>
          <a:lstStyle/>
          <a:p>
            <a:pPr algn="r" rtl="1"/>
            <a:r>
              <a:rPr lang="he" b="0" i="0" u="none" baseline="0">
                <a:latin typeface="Arial" pitchFamily="34" charset="0"/>
                <a:ea typeface="Arial Unicode MS" pitchFamily="34" charset="-128"/>
                <a:cs typeface="Arial" pitchFamily="34" charset="0"/>
              </a:rPr>
              <a:t>8</a:t>
            </a:r>
            <a:endParaRPr lang="he" dirty="0">
              <a:latin typeface="Arial" pitchFamily="34" charset="0"/>
              <a:ea typeface="Arial Unicode MS" pitchFamily="34" charset="-128"/>
              <a:cs typeface="Arial" pitchFamily="34" charset="0"/>
            </a:endParaRPr>
          </a:p>
        </p:txBody>
      </p:sp>
    </p:spTree>
    <p:extLst>
      <p:ext uri="{BB962C8B-B14F-4D97-AF65-F5344CB8AC3E}">
        <p14:creationId xmlns="" xmlns:p14="http://schemas.microsoft.com/office/powerpoint/2010/main" val="2232831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7" presetClass="entr" presetSubtype="2"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1000" fill="hold"/>
                                        <p:tgtEl>
                                          <p:spTgt spid="7"/>
                                        </p:tgtEl>
                                        <p:attrNameLst>
                                          <p:attrName>ppt_x</p:attrName>
                                        </p:attrNameLst>
                                      </p:cBhvr>
                                      <p:tavLst>
                                        <p:tav tm="0">
                                          <p:val>
                                            <p:strVal val="1+#ppt_w/2"/>
                                          </p:val>
                                        </p:tav>
                                        <p:tav tm="100000">
                                          <p:val>
                                            <p:strVal val="#ppt_x"/>
                                          </p:val>
                                        </p:tav>
                                      </p:tavLst>
                                    </p:anim>
                                    <p:anim calcmode="lin" valueType="num">
                                      <p:cBhvr additive="base">
                                        <p:cTn id="12"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566274" name="Rectangle 2"/>
          <p:cNvSpPr>
            <a:spLocks noGrp="1" noChangeArrowheads="1"/>
          </p:cNvSpPr>
          <p:nvPr>
            <p:ph type="body" idx="1"/>
          </p:nvPr>
        </p:nvSpPr>
        <p:spPr>
          <a:xfrm>
            <a:off x="457200" y="642937"/>
            <a:ext cx="8077200" cy="5377161"/>
          </a:xfrm>
        </p:spPr>
        <p:txBody>
          <a:bodyPr/>
          <a:lstStyle/>
          <a:p>
            <a:pPr marL="635000" indent="-520700" algn="ctr" rtl="1">
              <a:buFontTx/>
              <a:buNone/>
            </a:pPr>
            <a:r>
              <a:rPr lang="he" sz="2800" b="0" i="1" u="none" baseline="0" dirty="0">
                <a:latin typeface="Arial" pitchFamily="34" charset="0"/>
                <a:ea typeface="Arial Unicode MS" pitchFamily="34" charset="-128"/>
                <a:cs typeface="Arial" pitchFamily="34" charset="0"/>
              </a:rPr>
              <a:t>חומרים אלה מיועדים לתועלתו של כל ארגון </a:t>
            </a:r>
            <a:r>
              <a:rPr lang="he-IL" sz="2800" b="0" i="1" u="none" baseline="0" dirty="0" smtClean="0">
                <a:latin typeface="Arial" pitchFamily="34" charset="0"/>
                <a:ea typeface="Arial Unicode MS" pitchFamily="34" charset="-128"/>
                <a:cs typeface="Arial" pitchFamily="34" charset="0"/>
              </a:rPr>
              <a:t>חברתי</a:t>
            </a:r>
            <a:r>
              <a:rPr lang="he" sz="2800" b="0" i="1" u="none" baseline="0" dirty="0" smtClean="0">
                <a:latin typeface="Arial" pitchFamily="34" charset="0"/>
                <a:ea typeface="Arial Unicode MS" pitchFamily="34" charset="-128"/>
                <a:cs typeface="Arial" pitchFamily="34" charset="0"/>
              </a:rPr>
              <a:t>. </a:t>
            </a:r>
            <a:r>
              <a:rPr lang="he" sz="2800" b="0" i="1" u="none" baseline="0" dirty="0">
                <a:latin typeface="Arial" pitchFamily="34" charset="0"/>
                <a:ea typeface="Arial Unicode MS" pitchFamily="34" charset="-128"/>
                <a:cs typeface="Arial" pitchFamily="34" charset="0"/>
              </a:rPr>
              <a:t>אפשר להשתמש בהם בחלקם או בשלמותם בתנאי שיצוין שמקורם בקרן ברונר.</a:t>
            </a:r>
            <a:endParaRPr lang="he" sz="2800" i="1" dirty="0">
              <a:latin typeface="Arial" pitchFamily="34" charset="0"/>
              <a:ea typeface="Arial Unicode MS" pitchFamily="34" charset="-128"/>
              <a:cs typeface="Arial" pitchFamily="34" charset="0"/>
            </a:endParaRPr>
          </a:p>
          <a:p>
            <a:pPr marL="635000" indent="-520700" algn="ctr" rtl="1">
              <a:buFontTx/>
              <a:buNone/>
            </a:pPr>
            <a:endParaRPr lang="he" sz="2800" i="1" dirty="0">
              <a:latin typeface="Arial" pitchFamily="34" charset="0"/>
              <a:ea typeface="Arial Unicode MS" pitchFamily="34" charset="-128"/>
              <a:cs typeface="Arial" pitchFamily="34" charset="0"/>
            </a:endParaRPr>
          </a:p>
          <a:p>
            <a:pPr marL="635000" indent="-520700" algn="ctr" rtl="1">
              <a:buFontTx/>
              <a:buNone/>
            </a:pPr>
            <a:r>
              <a:rPr lang="he" sz="2800" b="0" i="1" u="none" baseline="0" dirty="0">
                <a:latin typeface="Arial" pitchFamily="34" charset="0"/>
                <a:ea typeface="Arial Unicode MS" pitchFamily="34" charset="-128"/>
                <a:cs typeface="Arial" pitchFamily="34" charset="0"/>
              </a:rPr>
              <a:t>אין למכור או להפיץ אותם בשלמותם או </a:t>
            </a:r>
            <a:r>
              <a:rPr lang="he" sz="2800" b="0" i="1" u="none" baseline="0">
                <a:latin typeface="Arial" pitchFamily="34" charset="0"/>
                <a:ea typeface="Arial Unicode MS" pitchFamily="34" charset="-128"/>
                <a:cs typeface="Arial" pitchFamily="34" charset="0"/>
              </a:rPr>
              <a:t>בחלקם </a:t>
            </a:r>
            <a:r>
              <a:rPr lang="en-US" sz="2800" b="0" i="1" u="none" baseline="0" smtClean="0">
                <a:latin typeface="Arial" pitchFamily="34" charset="0"/>
                <a:ea typeface="Arial Unicode MS" pitchFamily="34" charset="-128"/>
                <a:cs typeface="Arial" pitchFamily="34" charset="0"/>
              </a:rPr>
              <a:t/>
            </a:r>
            <a:br>
              <a:rPr lang="en-US" sz="2800" b="0" i="1" u="none" baseline="0" smtClean="0">
                <a:latin typeface="Arial" pitchFamily="34" charset="0"/>
                <a:ea typeface="Arial Unicode MS" pitchFamily="34" charset="-128"/>
                <a:cs typeface="Arial" pitchFamily="34" charset="0"/>
              </a:rPr>
            </a:br>
            <a:r>
              <a:rPr lang="he" sz="2800" b="0" i="1" u="none" baseline="0" smtClean="0">
                <a:latin typeface="Arial" pitchFamily="34" charset="0"/>
                <a:ea typeface="Arial Unicode MS" pitchFamily="34" charset="-128"/>
                <a:cs typeface="Arial" pitchFamily="34" charset="0"/>
              </a:rPr>
              <a:t>למטרות </a:t>
            </a:r>
            <a:r>
              <a:rPr lang="he" sz="2800" b="0" i="1" u="none" baseline="0" dirty="0">
                <a:latin typeface="Arial" pitchFamily="34" charset="0"/>
                <a:ea typeface="Arial Unicode MS" pitchFamily="34" charset="-128"/>
                <a:cs typeface="Arial" pitchFamily="34" charset="0"/>
              </a:rPr>
              <a:t>רווח.</a:t>
            </a:r>
            <a:endParaRPr lang="he" sz="2800" b="1" dirty="0">
              <a:latin typeface="Arial" pitchFamily="34" charset="0"/>
              <a:ea typeface="Arial Unicode MS" pitchFamily="34" charset="-128"/>
              <a:cs typeface="Arial" pitchFamily="34" charset="0"/>
            </a:endParaRPr>
          </a:p>
          <a:p>
            <a:pPr marL="635000" indent="-520700" algn="ctr" rtl="1">
              <a:buFontTx/>
              <a:buNone/>
            </a:pPr>
            <a:endParaRPr lang="he" sz="2800" b="1" dirty="0">
              <a:latin typeface="Arial" pitchFamily="34" charset="0"/>
              <a:ea typeface="Arial Unicode MS" pitchFamily="34" charset="-128"/>
              <a:cs typeface="Arial" pitchFamily="34" charset="0"/>
            </a:endParaRPr>
          </a:p>
          <a:p>
            <a:pPr marL="635000" indent="-520700" algn="ctr" rtl="1">
              <a:buFontTx/>
              <a:buNone/>
            </a:pPr>
            <a:r>
              <a:rPr lang="he" sz="2800" b="1" i="0" u="none" baseline="0" dirty="0">
                <a:latin typeface="Arial" pitchFamily="34" charset="0"/>
                <a:ea typeface="Arial Unicode MS" pitchFamily="34" charset="-128"/>
                <a:cs typeface="Arial" pitchFamily="34" charset="0"/>
              </a:rPr>
              <a:t>כל הזכויות שמורות ©2012, קרן ברונר</a:t>
            </a:r>
            <a:endParaRPr lang="he" sz="2800" dirty="0">
              <a:latin typeface="Arial" pitchFamily="34" charset="0"/>
              <a:ea typeface="Arial Unicode MS" pitchFamily="34" charset="-128"/>
              <a:cs typeface="Arial" pitchFamily="34" charset="0"/>
            </a:endParaRPr>
          </a:p>
          <a:p>
            <a:pPr marL="635000" indent="-520700" algn="r" rtl="1">
              <a:buClr>
                <a:srgbClr val="FF0000"/>
              </a:buClr>
              <a:buFontTx/>
              <a:buNone/>
            </a:pPr>
            <a:endParaRPr lang="he" sz="2000" dirty="0">
              <a:latin typeface="Arial" pitchFamily="34" charset="0"/>
              <a:ea typeface="Arial Unicode MS" pitchFamily="34" charset="-128"/>
              <a:cs typeface="Arial" pitchFamily="34" charset="0"/>
            </a:endParaRPr>
          </a:p>
          <a:p>
            <a:pPr marL="635000" indent="-520700" algn="r" rtl="1">
              <a:buClr>
                <a:srgbClr val="FF0000"/>
              </a:buClr>
              <a:buFontTx/>
              <a:buNone/>
            </a:pPr>
            <a:r>
              <a:rPr lang="he" sz="2000" b="0" i="0" u="none" baseline="0" dirty="0">
                <a:latin typeface="Arial" pitchFamily="34" charset="0"/>
                <a:ea typeface="Arial Unicode MS" pitchFamily="34" charset="-128"/>
                <a:cs typeface="Arial" pitchFamily="34" charset="0"/>
              </a:rPr>
              <a:t>* </a:t>
            </a:r>
            <a:r>
              <a:rPr lang="he" sz="2000" b="0" i="1" u="none" baseline="0" dirty="0">
                <a:latin typeface="Arial" pitchFamily="34" charset="0"/>
                <a:ea typeface="Arial Unicode MS" pitchFamily="34" charset="-128"/>
                <a:cs typeface="Arial" pitchFamily="34" charset="0"/>
              </a:rPr>
              <a:t>בחומרים המשלימים תוכל לראות דוגמאות לסדר יום, לפעילויות ולתמסירים</a:t>
            </a:r>
            <a:endParaRPr lang="he" sz="2000" i="1" dirty="0">
              <a:latin typeface="Arial" pitchFamily="34" charset="0"/>
              <a:ea typeface="Arial Unicode MS" pitchFamily="34" charset="-128"/>
              <a:cs typeface="Arial" pitchFamily="34" charset="0"/>
            </a:endParaRPr>
          </a:p>
        </p:txBody>
      </p:sp>
      <p:grpSp>
        <p:nvGrpSpPr>
          <p:cNvPr id="7" name="קבוצה 6"/>
          <p:cNvGrpSpPr/>
          <p:nvPr/>
        </p:nvGrpSpPr>
        <p:grpSpPr>
          <a:xfrm>
            <a:off x="3771900" y="5962650"/>
            <a:ext cx="1600200" cy="454699"/>
            <a:chOff x="3048000" y="6072188"/>
            <a:chExt cx="1600200" cy="454699"/>
          </a:xfrm>
        </p:grpSpPr>
        <p:sp>
          <p:nvSpPr>
            <p:cNvPr id="8" name="Text Box 6"/>
            <p:cNvSpPr txBox="1">
              <a:spLocks noChangeArrowheads="1"/>
            </p:cNvSpPr>
            <p:nvPr/>
          </p:nvSpPr>
          <p:spPr bwMode="auto">
            <a:xfrm>
              <a:off x="3048000" y="6096000"/>
              <a:ext cx="1143000" cy="430887"/>
            </a:xfrm>
            <a:prstGeom prst="rect">
              <a:avLst/>
            </a:prstGeom>
            <a:noFill/>
            <a:ln w="9525">
              <a:noFill/>
              <a:miter lim="800000"/>
              <a:headEnd/>
              <a:tailEnd/>
            </a:ln>
            <a:effectLst/>
          </p:spPr>
          <p:txBody>
            <a:bodyPr wrap="square">
              <a:spAutoFit/>
            </a:bodyPr>
            <a:lstStyle/>
            <a:p>
              <a:pPr algn="r" rtl="1"/>
              <a:r>
                <a:rPr lang="he" sz="1100" b="1" i="0" u="none" baseline="0">
                  <a:latin typeface="Arial" pitchFamily="34" charset="0"/>
                  <a:cs typeface="Arial" pitchFamily="34" charset="0"/>
                </a:rPr>
                <a:t>קרן ברונר</a:t>
              </a:r>
              <a:endParaRPr lang="he" sz="1100" b="1" dirty="0">
                <a:latin typeface="Arial" pitchFamily="34" charset="0"/>
                <a:cs typeface="Arial" pitchFamily="34" charset="0"/>
              </a:endParaRPr>
            </a:p>
            <a:p>
              <a:pPr algn="r" rtl="1"/>
              <a:r>
                <a:rPr lang="he" sz="1100" b="1" i="0" u="none" baseline="0">
                  <a:latin typeface="Arial" pitchFamily="34" charset="0"/>
                  <a:cs typeface="Arial" pitchFamily="34" charset="0"/>
                </a:rPr>
                <a:t>רוצ'סטר, ניו יורק</a:t>
              </a:r>
            </a:p>
          </p:txBody>
        </p:sp>
        <p:pic>
          <p:nvPicPr>
            <p:cNvPr id="9" name="Picture 7"/>
            <p:cNvPicPr>
              <a:picLocks noChangeAspect="1" noChangeArrowheads="1"/>
            </p:cNvPicPr>
            <p:nvPr/>
          </p:nvPicPr>
          <p:blipFill>
            <a:blip r:embed="rId3" cstate="print"/>
            <a:srcRect/>
            <a:stretch>
              <a:fillRect/>
            </a:stretch>
          </p:blipFill>
          <p:spPr bwMode="auto">
            <a:xfrm>
              <a:off x="4267200" y="6072188"/>
              <a:ext cx="381000" cy="381000"/>
            </a:xfrm>
            <a:prstGeom prst="rect">
              <a:avLst/>
            </a:prstGeom>
            <a:noFill/>
            <a:ln w="9525">
              <a:noFill/>
              <a:miter lim="800000"/>
              <a:headEnd/>
              <a:tailEnd/>
            </a:ln>
          </p:spPr>
        </p:pic>
      </p:grpSp>
      <p:pic>
        <p:nvPicPr>
          <p:cNvPr id="10" name="Picture 5" descr="C:\Users\Anita\AppData\Local\Microsoft\Windows\Temporary Internet Files\Content.IE5\BPPYARPA\MC900441834[1].wmf"/>
          <p:cNvPicPr>
            <a:picLocks noChangeAspect="1" noChangeArrowheads="1"/>
          </p:cNvPicPr>
          <p:nvPr/>
        </p:nvPicPr>
        <p:blipFill>
          <a:blip r:embed="rId4" cstate="print"/>
          <a:srcRect/>
          <a:stretch>
            <a:fillRect/>
          </a:stretch>
        </p:blipFill>
        <p:spPr bwMode="auto">
          <a:xfrm>
            <a:off x="6934200" y="5562600"/>
            <a:ext cx="1828800" cy="129540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3"/>
          <p:cNvSpPr txBox="1">
            <a:spLocks noChangeArrowheads="1"/>
          </p:cNvSpPr>
          <p:nvPr/>
        </p:nvSpPr>
        <p:spPr bwMode="auto">
          <a:xfrm>
            <a:off x="1130300" y="1643063"/>
            <a:ext cx="7543800" cy="461665"/>
          </a:xfrm>
          <a:prstGeom prst="rect">
            <a:avLst/>
          </a:prstGeom>
          <a:noFill/>
          <a:ln w="9525">
            <a:noFill/>
            <a:miter lim="800000"/>
            <a:headEnd/>
            <a:tailEnd/>
          </a:ln>
        </p:spPr>
        <p:txBody>
          <a:bodyPr>
            <a:spAutoFit/>
          </a:bodyPr>
          <a:lstStyle/>
          <a:p>
            <a:pPr marL="457200" indent="-457200" algn="r" rtl="1" eaLnBrk="1" hangingPunct="1">
              <a:spcBef>
                <a:spcPct val="50000"/>
              </a:spcBef>
            </a:pPr>
            <a:r>
              <a:rPr lang="he" sz="2400" b="1" i="0" u="none" baseline="0">
                <a:latin typeface="Arial" pitchFamily="34" charset="0"/>
                <a:ea typeface="Arial Unicode MS" pitchFamily="34" charset="-128"/>
                <a:cs typeface="Arial" pitchFamily="34" charset="0"/>
              </a:rPr>
              <a:t>דברים חשובים שיש לבחון או לסכם</a:t>
            </a:r>
            <a:endParaRPr lang="he" sz="2400" b="1" dirty="0">
              <a:latin typeface="Arial" pitchFamily="34" charset="0"/>
              <a:ea typeface="Arial Unicode MS" pitchFamily="34" charset="-128"/>
              <a:cs typeface="Arial" pitchFamily="34" charset="0"/>
            </a:endParaRPr>
          </a:p>
        </p:txBody>
      </p:sp>
      <p:graphicFrame>
        <p:nvGraphicFramePr>
          <p:cNvPr id="2" name="Table 1"/>
          <p:cNvGraphicFramePr>
            <a:graphicFrameLocks noGrp="1"/>
          </p:cNvGraphicFramePr>
          <p:nvPr>
            <p:extLst>
              <p:ext uri="{D42A27DB-BD31-4B8C-83A1-F6EECF244321}">
                <p14:modId xmlns="" xmlns:p14="http://schemas.microsoft.com/office/powerpoint/2010/main" val="3169374192"/>
              </p:ext>
            </p:extLst>
          </p:nvPr>
        </p:nvGraphicFramePr>
        <p:xfrm>
          <a:off x="5962105" y="2114552"/>
          <a:ext cx="2667000" cy="4293234"/>
        </p:xfrm>
        <a:graphic>
          <a:graphicData uri="http://schemas.openxmlformats.org/drawingml/2006/table">
            <a:tbl>
              <a:tblPr firstRow="1" bandRow="1">
                <a:tableStyleId>{93296810-A885-4BE3-A3E7-6D5BEEA58F35}</a:tableStyleId>
              </a:tblPr>
              <a:tblGrid>
                <a:gridCol w="2667000"/>
              </a:tblGrid>
              <a:tr h="634718">
                <a:tc>
                  <a:txBody>
                    <a:bodyPr/>
                    <a:lstStyle/>
                    <a:p>
                      <a:pPr algn="ctr" rtl="1"/>
                      <a:endParaRPr lang="he-IL" sz="1700" smtClean="0">
                        <a:latin typeface="Arial" pitchFamily="34" charset="0"/>
                        <a:ea typeface="Arial Unicode MS" pitchFamily="34" charset="-128"/>
                      </a:endParaRPr>
                    </a:p>
                    <a:p>
                      <a:pPr algn="ctr" rtl="1"/>
                      <a:r>
                        <a:rPr lang="he-IL" sz="1700" b="0" i="0" u="none" baseline="0" smtClean="0">
                          <a:latin typeface="Arial" pitchFamily="34" charset="0"/>
                          <a:ea typeface="Arial Unicode MS" pitchFamily="34" charset="-128"/>
                        </a:rPr>
                        <a:t>מה לעשות</a:t>
                      </a:r>
                      <a:endParaRPr lang="he-IL" sz="1700" dirty="0">
                        <a:latin typeface="Arial" pitchFamily="34" charset="0"/>
                        <a:ea typeface="Arial Unicode MS" pitchFamily="34" charset="-128"/>
                      </a:endParaRPr>
                    </a:p>
                  </a:txBody>
                  <a:tcPr marT="42863" marB="42863"/>
                </a:tc>
              </a:tr>
              <a:tr h="1759230">
                <a:tc>
                  <a:txBody>
                    <a:bodyPr/>
                    <a:lstStyle/>
                    <a:p>
                      <a:pPr algn="ctr" rtl="1"/>
                      <a:r>
                        <a:rPr lang="he-IL" sz="1700" b="1" i="0" u="none" baseline="0" smtClean="0">
                          <a:latin typeface="Arial" pitchFamily="34" charset="0"/>
                          <a:ea typeface="Arial Unicode MS" pitchFamily="34" charset="-128"/>
                        </a:rPr>
                        <a:t>לקבוע התפלגויות</a:t>
                      </a:r>
                    </a:p>
                    <a:p>
                      <a:pPr algn="ctr" rtl="1"/>
                      <a:endParaRPr lang="he-IL" sz="1700" smtClean="0">
                        <a:latin typeface="Arial" pitchFamily="34" charset="0"/>
                        <a:ea typeface="Arial Unicode MS" pitchFamily="34" charset="-128"/>
                      </a:endParaRPr>
                    </a:p>
                    <a:p>
                      <a:pPr algn="ctr" rtl="1"/>
                      <a:endParaRPr lang="he-IL" sz="1700" smtClean="0">
                        <a:latin typeface="Arial" pitchFamily="34" charset="0"/>
                        <a:ea typeface="Arial Unicode MS" pitchFamily="34" charset="-128"/>
                      </a:endParaRPr>
                    </a:p>
                    <a:p>
                      <a:pPr algn="ctr" rtl="1"/>
                      <a:endParaRPr lang="he-IL" sz="1700" dirty="0">
                        <a:latin typeface="Arial" pitchFamily="34" charset="0"/>
                        <a:ea typeface="Arial Unicode MS" pitchFamily="34" charset="-128"/>
                      </a:endParaRPr>
                    </a:p>
                  </a:txBody>
                  <a:tcPr marT="42863" marB="42863"/>
                </a:tc>
              </a:tr>
              <a:tr h="1446068">
                <a:tc>
                  <a:txBody>
                    <a:bodyPr/>
                    <a:lstStyle/>
                    <a:p>
                      <a:pPr algn="ctr" rtl="1"/>
                      <a:r>
                        <a:rPr lang="he-IL" sz="1700" b="1" i="0" u="none" baseline="0" smtClean="0">
                          <a:latin typeface="Arial" pitchFamily="34" charset="0"/>
                          <a:ea typeface="Arial Unicode MS" pitchFamily="34" charset="-128"/>
                        </a:rPr>
                        <a:t>חיתוכים של המידע לתתי קבוצות (</a:t>
                      </a:r>
                      <a:r>
                        <a:rPr lang="he-IL" sz="1700" b="1" i="0" u="none" baseline="0" noProof="0" smtClean="0">
                          <a:latin typeface="Arial" pitchFamily="34" charset="0"/>
                          <a:ea typeface="Arial Unicode MS" pitchFamily="34" charset="-128"/>
                        </a:rPr>
                        <a:t>cross tabulations</a:t>
                      </a:r>
                      <a:r>
                        <a:rPr lang="he-IL" sz="1700" b="1" i="0" u="none" baseline="0" smtClean="0">
                          <a:latin typeface="Arial" pitchFamily="34" charset="0"/>
                          <a:ea typeface="Arial Unicode MS" pitchFamily="34" charset="-128"/>
                        </a:rPr>
                        <a:t>)</a:t>
                      </a:r>
                    </a:p>
                    <a:p>
                      <a:pPr algn="ctr" rtl="1"/>
                      <a:r>
                        <a:rPr lang="he-IL" sz="1700" b="0" i="0" u="none" baseline="0" smtClean="0">
                          <a:latin typeface="Arial" pitchFamily="34" charset="0"/>
                          <a:ea typeface="Arial Unicode MS" pitchFamily="34" charset="-128"/>
                        </a:rPr>
                        <a:t>(טבלאות ציר – </a:t>
                      </a:r>
                      <a:r>
                        <a:rPr lang="en-US" sz="1700" b="0" i="0" u="none" baseline="0" smtClean="0">
                          <a:latin typeface="Arial" pitchFamily="34" charset="0"/>
                          <a:ea typeface="Arial Unicode MS" pitchFamily="34" charset="-128"/>
                        </a:rPr>
                        <a:t>  </a:t>
                      </a:r>
                      <a:r>
                        <a:rPr lang="en-US" sz="1700" noProof="0" smtClean="0">
                          <a:latin typeface="Arial" pitchFamily="34" charset="0"/>
                          <a:ea typeface="Arial Unicode MS" pitchFamily="34" charset="-128"/>
                        </a:rPr>
                        <a:t>pivot</a:t>
                      </a:r>
                      <a:r>
                        <a:rPr lang="en-US" sz="1700" baseline="0" noProof="0" smtClean="0">
                          <a:latin typeface="Arial" pitchFamily="34" charset="0"/>
                          <a:ea typeface="Arial Unicode MS" pitchFamily="34" charset="-128"/>
                        </a:rPr>
                        <a:t> tables</a:t>
                      </a:r>
                      <a:r>
                        <a:rPr lang="he-IL" sz="1700" baseline="0" noProof="0" smtClean="0">
                          <a:latin typeface="Arial" pitchFamily="34" charset="0"/>
                          <a:ea typeface="Arial Unicode MS" pitchFamily="34" charset="-128"/>
                        </a:rPr>
                        <a:t> </a:t>
                      </a:r>
                      <a:r>
                        <a:rPr lang="he-IL" sz="1700" b="0" i="0" u="none" baseline="0" smtClean="0">
                          <a:latin typeface="Arial" pitchFamily="34" charset="0"/>
                          <a:ea typeface="Arial Unicode MS" pitchFamily="34" charset="-128"/>
                        </a:rPr>
                        <a:t>הן חיתוכים של </a:t>
                      </a:r>
                      <a:r>
                        <a:rPr lang="en-US" sz="1700" b="0" i="0" u="none" baseline="0" smtClean="0">
                          <a:latin typeface="Arial" pitchFamily="34" charset="0"/>
                          <a:ea typeface="Arial Unicode MS" pitchFamily="34" charset="-128"/>
                        </a:rPr>
                        <a:t/>
                      </a:r>
                      <a:br>
                        <a:rPr lang="en-US" sz="1700" b="0" i="0" u="none" baseline="0" smtClean="0">
                          <a:latin typeface="Arial" pitchFamily="34" charset="0"/>
                          <a:ea typeface="Arial Unicode MS" pitchFamily="34" charset="-128"/>
                        </a:rPr>
                      </a:br>
                      <a:r>
                        <a:rPr lang="he-IL" sz="1700" b="0" i="0" u="none" baseline="0" smtClean="0">
                          <a:latin typeface="Arial" pitchFamily="34" charset="0"/>
                          <a:ea typeface="Arial Unicode MS" pitchFamily="34" charset="-128"/>
                        </a:rPr>
                        <a:t>המידע לתתי קבוצות)</a:t>
                      </a:r>
                      <a:endParaRPr lang="he-IL" sz="1700" smtClean="0">
                        <a:latin typeface="Arial" pitchFamily="34" charset="0"/>
                        <a:ea typeface="Arial Unicode MS" pitchFamily="34" charset="-128"/>
                      </a:endParaRPr>
                    </a:p>
                    <a:p>
                      <a:pPr algn="ctr" rtl="1"/>
                      <a:endParaRPr lang="he-IL" sz="1700" dirty="0">
                        <a:latin typeface="Arial" pitchFamily="34" charset="0"/>
                        <a:ea typeface="Arial Unicode MS" pitchFamily="34" charset="-128"/>
                      </a:endParaRPr>
                    </a:p>
                  </a:txBody>
                  <a:tcPr marT="42863" marB="42863"/>
                </a:tc>
              </a:tr>
            </a:tbl>
          </a:graphicData>
        </a:graphic>
      </p:graphicFrame>
      <p:graphicFrame>
        <p:nvGraphicFramePr>
          <p:cNvPr id="3" name="Table 2"/>
          <p:cNvGraphicFramePr>
            <a:graphicFrameLocks noGrp="1"/>
          </p:cNvGraphicFramePr>
          <p:nvPr>
            <p:extLst>
              <p:ext uri="{D42A27DB-BD31-4B8C-83A1-F6EECF244321}">
                <p14:modId xmlns="" xmlns:p14="http://schemas.microsoft.com/office/powerpoint/2010/main" val="4271285405"/>
              </p:ext>
            </p:extLst>
          </p:nvPr>
        </p:nvGraphicFramePr>
        <p:xfrm>
          <a:off x="2829910" y="2114552"/>
          <a:ext cx="3124200" cy="4248148"/>
        </p:xfrm>
        <a:graphic>
          <a:graphicData uri="http://schemas.openxmlformats.org/drawingml/2006/table">
            <a:tbl>
              <a:tblPr firstRow="1" bandRow="1">
                <a:tableStyleId>{93296810-A885-4BE3-A3E7-6D5BEEA58F35}</a:tableStyleId>
              </a:tblPr>
              <a:tblGrid>
                <a:gridCol w="3124200"/>
              </a:tblGrid>
              <a:tr h="641348">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endParaRPr lang="he" sz="1700" dirty="0" smtClean="0">
                        <a:latin typeface="Arial" pitchFamily="34" charset="0"/>
                        <a:ea typeface="Arial Unicode MS" pitchFamily="34" charset="-128"/>
                        <a:cs typeface="Arial" pitchFamily="34" charset="0"/>
                      </a:endParaRPr>
                    </a:p>
                    <a:p>
                      <a:pPr marL="0" marR="0" indent="0" algn="ctr" defTabSz="914400" rtl="1" eaLnBrk="1" fontAlgn="auto" latinLnBrk="0" hangingPunct="1">
                        <a:lnSpc>
                          <a:spcPct val="100000"/>
                        </a:lnSpc>
                        <a:spcBef>
                          <a:spcPts val="0"/>
                        </a:spcBef>
                        <a:spcAft>
                          <a:spcPts val="0"/>
                        </a:spcAft>
                        <a:buClrTx/>
                        <a:buSzTx/>
                        <a:buFontTx/>
                        <a:buNone/>
                        <a:tabLst/>
                        <a:defRPr/>
                      </a:pPr>
                      <a:r>
                        <a:rPr lang="he" sz="1700" b="0" i="0" u="none" baseline="0" dirty="0">
                          <a:latin typeface="Arial" pitchFamily="34" charset="0"/>
                          <a:ea typeface="Arial Unicode MS" pitchFamily="34" charset="-128"/>
                          <a:cs typeface="Arial" pitchFamily="34" charset="0"/>
                        </a:rPr>
                        <a:t>מה זאת אומרת</a:t>
                      </a:r>
                      <a:endParaRPr lang="he" sz="1700" dirty="0" smtClean="0">
                        <a:latin typeface="Arial" pitchFamily="34" charset="0"/>
                        <a:ea typeface="Arial Unicode MS" pitchFamily="34" charset="-128"/>
                        <a:cs typeface="Arial" pitchFamily="34" charset="0"/>
                      </a:endParaRPr>
                    </a:p>
                  </a:txBody>
                  <a:tcPr marT="42863" marB="42863"/>
                </a:tc>
              </a:tr>
              <a:tr h="1765300">
                <a:tc>
                  <a:txBody>
                    <a:bodyPr/>
                    <a:lstStyle/>
                    <a:p>
                      <a:pPr algn="r" rtl="1"/>
                      <a:r>
                        <a:rPr lang="he" sz="1500" b="0" i="1" u="none" baseline="0" dirty="0">
                          <a:latin typeface="Arial" pitchFamily="34" charset="0"/>
                          <a:ea typeface="Arial Unicode MS" pitchFamily="34" charset="-128"/>
                          <a:cs typeface="Arial" pitchFamily="34" charset="0"/>
                        </a:rPr>
                        <a:t>קבע את ערך המינימום, ערך המקסימום ו/או כיצד הנתונים מקובצים </a:t>
                      </a:r>
                    </a:p>
                    <a:p>
                      <a:pPr algn="r" rtl="1"/>
                      <a:endParaRPr lang="he" sz="1500" i="1" baseline="0" dirty="0" smtClean="0">
                        <a:latin typeface="Arial" pitchFamily="34" charset="0"/>
                        <a:ea typeface="Arial Unicode MS" pitchFamily="34" charset="-128"/>
                        <a:cs typeface="Arial" pitchFamily="34" charset="0"/>
                      </a:endParaRPr>
                    </a:p>
                    <a:p>
                      <a:pPr algn="r" rtl="1"/>
                      <a:r>
                        <a:rPr lang="he" sz="1500" b="0" i="1" u="none" baseline="0" dirty="0">
                          <a:latin typeface="Arial" pitchFamily="34" charset="0"/>
                          <a:ea typeface="Arial Unicode MS" pitchFamily="34" charset="-128"/>
                          <a:cs typeface="Arial" pitchFamily="34" charset="0"/>
                        </a:rPr>
                        <a:t>(לדוגמה, ערכים גבוהים, בינוניים ונמוכים, </a:t>
                      </a:r>
                      <a:r>
                        <a:rPr lang="he-IL" sz="1500" b="0" i="1" u="none" baseline="0" dirty="0" smtClean="0">
                          <a:latin typeface="Arial" pitchFamily="34" charset="0"/>
                          <a:ea typeface="Arial Unicode MS" pitchFamily="34" charset="-128"/>
                          <a:cs typeface="Arial" pitchFamily="34" charset="0"/>
                        </a:rPr>
                        <a:t>רבעונים</a:t>
                      </a:r>
                      <a:r>
                        <a:rPr lang="he" sz="1500" b="0" i="1" u="none" baseline="0" dirty="0" smtClean="0">
                          <a:latin typeface="Arial" pitchFamily="34" charset="0"/>
                          <a:ea typeface="Arial Unicode MS" pitchFamily="34" charset="-128"/>
                          <a:cs typeface="Arial" pitchFamily="34" charset="0"/>
                        </a:rPr>
                        <a:t>, </a:t>
                      </a:r>
                      <a:r>
                        <a:rPr lang="he" sz="1500" b="0" i="1" u="none" baseline="0" dirty="0">
                          <a:latin typeface="Arial" pitchFamily="34" charset="0"/>
                          <a:ea typeface="Arial Unicode MS" pitchFamily="34" charset="-128"/>
                          <a:cs typeface="Arial" pitchFamily="34" charset="0"/>
                        </a:rPr>
                        <a:t>אחוזונים וכו').</a:t>
                      </a:r>
                      <a:endParaRPr lang="he" sz="1500" baseline="0" dirty="0" smtClean="0">
                        <a:latin typeface="Arial" pitchFamily="34" charset="0"/>
                        <a:ea typeface="Arial Unicode MS" pitchFamily="34" charset="-128"/>
                        <a:cs typeface="Arial" pitchFamily="34" charset="0"/>
                      </a:endParaRPr>
                    </a:p>
                    <a:p>
                      <a:pPr algn="ctr" rtl="1"/>
                      <a:endParaRPr lang="he" sz="1500" dirty="0">
                        <a:latin typeface="Arial" pitchFamily="34" charset="0"/>
                        <a:ea typeface="Arial Unicode MS" pitchFamily="34" charset="-128"/>
                        <a:cs typeface="Arial" pitchFamily="34" charset="0"/>
                      </a:endParaRPr>
                    </a:p>
                  </a:txBody>
                  <a:tcPr marT="42863" marB="42863"/>
                </a:tc>
              </a:tr>
              <a:tr h="1841500">
                <a:tc>
                  <a:txBody>
                    <a:bodyPr/>
                    <a:lstStyle/>
                    <a:p>
                      <a:pPr algn="r" rtl="1"/>
                      <a:r>
                        <a:rPr lang="he" sz="1500" b="0" i="1" u="sng" baseline="0" dirty="0">
                          <a:latin typeface="Arial" pitchFamily="34" charset="0"/>
                          <a:ea typeface="Arial Unicode MS" pitchFamily="34" charset="-128"/>
                          <a:cs typeface="Arial" pitchFamily="34" charset="0"/>
                        </a:rPr>
                        <a:t>קשר בין </a:t>
                      </a:r>
                      <a:r>
                        <a:rPr lang="he-IL" sz="1500" b="0" i="1" u="sng" baseline="0" dirty="0" smtClean="0">
                          <a:latin typeface="Arial" pitchFamily="34" charset="0"/>
                          <a:ea typeface="Arial Unicode MS" pitchFamily="34" charset="-128"/>
                          <a:cs typeface="Arial" pitchFamily="34" charset="0"/>
                        </a:rPr>
                        <a:t>שני</a:t>
                      </a:r>
                      <a:r>
                        <a:rPr lang="he" sz="1500" b="0" i="1" u="sng" baseline="0" dirty="0" smtClean="0">
                          <a:latin typeface="Arial" pitchFamily="34" charset="0"/>
                          <a:ea typeface="Arial Unicode MS" pitchFamily="34" charset="-128"/>
                          <a:cs typeface="Arial" pitchFamily="34" charset="0"/>
                        </a:rPr>
                        <a:t> </a:t>
                      </a:r>
                      <a:r>
                        <a:rPr lang="he" sz="1500" b="0" i="1" u="sng" baseline="0" dirty="0">
                          <a:latin typeface="Arial" pitchFamily="34" charset="0"/>
                          <a:ea typeface="Arial Unicode MS" pitchFamily="34" charset="-128"/>
                          <a:cs typeface="Arial" pitchFamily="34" charset="0"/>
                        </a:rPr>
                        <a:t>משתנים או יותר</a:t>
                      </a:r>
                      <a:r>
                        <a:rPr lang="he" sz="1500" b="0" i="1" u="none" baseline="0" dirty="0">
                          <a:latin typeface="Arial" pitchFamily="34" charset="0"/>
                          <a:ea typeface="Arial Unicode MS" pitchFamily="34" charset="-128"/>
                          <a:cs typeface="Arial" pitchFamily="34" charset="0"/>
                        </a:rPr>
                        <a:t> </a:t>
                      </a:r>
                      <a:r>
                        <a:rPr kumimoji="0" lang="he-IL" sz="1500" b="0" kern="1200" dirty="0" smtClean="0">
                          <a:solidFill>
                            <a:schemeClr val="dk1"/>
                          </a:solidFill>
                          <a:latin typeface="Arial" pitchFamily="34" charset="0"/>
                          <a:ea typeface="Arial Unicode MS" pitchFamily="34" charset="-128"/>
                          <a:cs typeface="Arial" pitchFamily="34" charset="0"/>
                        </a:rPr>
                        <a:t>(נקרא גם ניתוחי התפלגות מצרפית, יכול לכלול בחינות מובהקות כגון ניתוחי חי בריבוע)</a:t>
                      </a:r>
                      <a:endParaRPr lang="he" sz="1500" b="0" i="1" dirty="0">
                        <a:latin typeface="Arial" pitchFamily="34" charset="0"/>
                        <a:ea typeface="Arial Unicode MS" pitchFamily="34" charset="-128"/>
                        <a:cs typeface="Arial" pitchFamily="34" charset="0"/>
                      </a:endParaRPr>
                    </a:p>
                  </a:txBody>
                  <a:tcPr marT="42863" marB="42863"/>
                </a:tc>
              </a:tr>
            </a:tbl>
          </a:graphicData>
        </a:graphic>
      </p:graphicFrame>
      <p:graphicFrame>
        <p:nvGraphicFramePr>
          <p:cNvPr id="7" name="Table 6"/>
          <p:cNvGraphicFramePr>
            <a:graphicFrameLocks noGrp="1"/>
          </p:cNvGraphicFramePr>
          <p:nvPr>
            <p:extLst>
              <p:ext uri="{D42A27DB-BD31-4B8C-83A1-F6EECF244321}">
                <p14:modId xmlns="" xmlns:p14="http://schemas.microsoft.com/office/powerpoint/2010/main" val="3116870694"/>
              </p:ext>
            </p:extLst>
          </p:nvPr>
        </p:nvGraphicFramePr>
        <p:xfrm>
          <a:off x="21020" y="2114552"/>
          <a:ext cx="2794000" cy="4286248"/>
        </p:xfrm>
        <a:graphic>
          <a:graphicData uri="http://schemas.openxmlformats.org/drawingml/2006/table">
            <a:tbl>
              <a:tblPr firstRow="1" bandRow="1">
                <a:tableStyleId>{93296810-A885-4BE3-A3E7-6D5BEEA58F35}</a:tableStyleId>
              </a:tblPr>
              <a:tblGrid>
                <a:gridCol w="2794000"/>
              </a:tblGrid>
              <a:tr h="646472">
                <a:tc>
                  <a:txBody>
                    <a:bodyPr/>
                    <a:lstStyle/>
                    <a:p>
                      <a:pPr algn="ctr" rtl="1"/>
                      <a:r>
                        <a:rPr lang="he" sz="1700" b="0" i="0" u="none" baseline="0" dirty="0">
                          <a:latin typeface="Arial" pitchFamily="34" charset="0"/>
                          <a:ea typeface="Arial Unicode MS" pitchFamily="34" charset="-128"/>
                          <a:cs typeface="Arial" pitchFamily="34" charset="0"/>
                        </a:rPr>
                        <a:t>שאלות </a:t>
                      </a:r>
                      <a:r>
                        <a:rPr lang="he" sz="1700" b="0" i="0" u="none" baseline="0">
                          <a:latin typeface="Arial" pitchFamily="34" charset="0"/>
                          <a:ea typeface="Arial Unicode MS" pitchFamily="34" charset="-128"/>
                          <a:cs typeface="Arial" pitchFamily="34" charset="0"/>
                        </a:rPr>
                        <a:t>לדוגמה </a:t>
                      </a:r>
                      <a:r>
                        <a:rPr lang="en-US" sz="1700" b="0" i="0" u="none" baseline="0" smtClean="0">
                          <a:latin typeface="Arial" pitchFamily="34" charset="0"/>
                          <a:ea typeface="Arial Unicode MS" pitchFamily="34" charset="-128"/>
                          <a:cs typeface="Arial" pitchFamily="34" charset="0"/>
                        </a:rPr>
                        <a:t/>
                      </a:r>
                      <a:br>
                        <a:rPr lang="en-US" sz="1700" b="0" i="0" u="none" baseline="0" smtClean="0">
                          <a:latin typeface="Arial" pitchFamily="34" charset="0"/>
                          <a:ea typeface="Arial Unicode MS" pitchFamily="34" charset="-128"/>
                          <a:cs typeface="Arial" pitchFamily="34" charset="0"/>
                        </a:rPr>
                      </a:br>
                      <a:r>
                        <a:rPr lang="he" sz="1700" b="0" i="0" u="none" baseline="0" smtClean="0">
                          <a:latin typeface="Arial" pitchFamily="34" charset="0"/>
                          <a:ea typeface="Arial Unicode MS" pitchFamily="34" charset="-128"/>
                          <a:cs typeface="Arial" pitchFamily="34" charset="0"/>
                        </a:rPr>
                        <a:t>שתוכל </a:t>
                      </a:r>
                      <a:r>
                        <a:rPr lang="he" sz="1700" b="0" i="0" u="none" baseline="0" dirty="0">
                          <a:latin typeface="Arial" pitchFamily="34" charset="0"/>
                          <a:ea typeface="Arial Unicode MS" pitchFamily="34" charset="-128"/>
                          <a:cs typeface="Arial" pitchFamily="34" charset="0"/>
                        </a:rPr>
                        <a:t>לענות עליהן</a:t>
                      </a:r>
                      <a:endParaRPr lang="he" sz="1700" dirty="0">
                        <a:latin typeface="Arial" pitchFamily="34" charset="0"/>
                        <a:ea typeface="Arial Unicode MS" pitchFamily="34" charset="-128"/>
                        <a:cs typeface="Arial" pitchFamily="34" charset="0"/>
                      </a:endParaRPr>
                    </a:p>
                  </a:txBody>
                  <a:tcPr marT="42863" marB="42863"/>
                </a:tc>
              </a:tr>
              <a:tr h="1734776">
                <a:tc>
                  <a:txBody>
                    <a:bodyPr/>
                    <a:lstStyle/>
                    <a:p>
                      <a:pPr algn="r" rtl="1"/>
                      <a:r>
                        <a:rPr lang="he" sz="1500" b="0" i="0" u="none" baseline="0">
                          <a:latin typeface="Arial" pitchFamily="34" charset="0"/>
                          <a:ea typeface="Arial Unicode MS" pitchFamily="34" charset="-128"/>
                          <a:cs typeface="Arial" pitchFamily="34" charset="0"/>
                        </a:rPr>
                        <a:t>מה היה מספר ימי הנוכחות הנמוך ביותר בקבוצה? מה היה מספר ימי הנוכחות הגבוה ביותר? </a:t>
                      </a:r>
                    </a:p>
                    <a:p>
                      <a:pPr algn="r" rtl="1"/>
                      <a:endParaRPr lang="he" sz="1500" dirty="0" smtClean="0">
                        <a:latin typeface="Arial" pitchFamily="34" charset="0"/>
                        <a:ea typeface="Arial Unicode MS" pitchFamily="34" charset="-128"/>
                        <a:cs typeface="Arial" pitchFamily="34" charset="0"/>
                      </a:endParaRPr>
                    </a:p>
                    <a:p>
                      <a:pPr algn="r" rtl="1"/>
                      <a:r>
                        <a:rPr lang="he" sz="1500" b="0" i="0" u="none" baseline="0">
                          <a:latin typeface="Arial" pitchFamily="34" charset="0"/>
                          <a:ea typeface="Arial Unicode MS" pitchFamily="34" charset="-128"/>
                          <a:cs typeface="Arial" pitchFamily="34" charset="0"/>
                        </a:rPr>
                        <a:t>כמה משתתפים נמצאים בכל אחת </a:t>
                      </a:r>
                      <a:r>
                        <a:rPr lang="he" sz="1500" b="0" i="0" u="none" baseline="0" smtClean="0">
                          <a:latin typeface="Arial" pitchFamily="34" charset="0"/>
                          <a:ea typeface="Arial Unicode MS" pitchFamily="34" charset="-128"/>
                          <a:cs typeface="Arial" pitchFamily="34" charset="0"/>
                        </a:rPr>
                        <a:t>מהקבוצות – קבוצת </a:t>
                      </a:r>
                      <a:r>
                        <a:rPr lang="he" sz="1500" b="0" i="0" u="none" baseline="0">
                          <a:latin typeface="Arial" pitchFamily="34" charset="0"/>
                          <a:ea typeface="Arial Unicode MS" pitchFamily="34" charset="-128"/>
                          <a:cs typeface="Arial" pitchFamily="34" charset="0"/>
                        </a:rPr>
                        <a:t>האינטנסיביות הנמוכה, הבינונית והגבוהה?</a:t>
                      </a:r>
                      <a:endParaRPr lang="he" sz="1500" dirty="0">
                        <a:latin typeface="Arial" pitchFamily="34" charset="0"/>
                        <a:ea typeface="Arial Unicode MS" pitchFamily="34" charset="-128"/>
                        <a:cs typeface="Arial" pitchFamily="34" charset="0"/>
                      </a:endParaRPr>
                    </a:p>
                  </a:txBody>
                  <a:tcPr marT="42863" marB="42863"/>
                </a:tc>
              </a:tr>
              <a:tr h="190500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 sz="1500" b="0" i="0" u="none" baseline="0" dirty="0">
                          <a:latin typeface="Arial" pitchFamily="34" charset="0"/>
                          <a:ea typeface="Arial Unicode MS" pitchFamily="34" charset="-128"/>
                          <a:cs typeface="Arial" pitchFamily="34" charset="0"/>
                        </a:rPr>
                        <a:t>האם יש קשרים בין מאפייני המשתתפים לבין השינויים בתוצאות?</a:t>
                      </a:r>
                      <a:endParaRPr lang="he" sz="1500" dirty="0">
                        <a:latin typeface="Arial" pitchFamily="34" charset="0"/>
                        <a:ea typeface="Arial Unicode MS" pitchFamily="34" charset="-128"/>
                        <a:cs typeface="Arial" pitchFamily="34" charset="0"/>
                      </a:endParaRPr>
                    </a:p>
                  </a:txBody>
                  <a:tcPr marT="42863" marB="42863"/>
                </a:tc>
              </a:tr>
            </a:tbl>
          </a:graphicData>
        </a:graphic>
      </p:graphicFrame>
      <p:sp>
        <p:nvSpPr>
          <p:cNvPr id="9" name="Rectangle 2"/>
          <p:cNvSpPr>
            <a:spLocks noChangeArrowheads="1"/>
          </p:cNvSpPr>
          <p:nvPr/>
        </p:nvSpPr>
        <p:spPr bwMode="auto">
          <a:xfrm>
            <a:off x="1663700" y="546100"/>
            <a:ext cx="7010400" cy="585418"/>
          </a:xfrm>
          <a:prstGeom prst="rect">
            <a:avLst/>
          </a:prstGeom>
          <a:noFill/>
          <a:ln w="9525">
            <a:noFill/>
            <a:miter lim="800000"/>
            <a:headEnd/>
            <a:tailEnd/>
          </a:ln>
        </p:spPr>
        <p:txBody>
          <a:bodyPr wrap="square" lIns="92075" tIns="46038" rIns="92075" bIns="46038">
            <a:spAutoFit/>
          </a:bodyPr>
          <a:lstStyle/>
          <a:p>
            <a:pPr algn="r" rtl="1"/>
            <a:r>
              <a:rPr lang="he" sz="3200" b="1" i="0" u="none" baseline="0" dirty="0">
                <a:solidFill>
                  <a:schemeClr val="tx2"/>
                </a:solidFill>
                <a:latin typeface="Arial" pitchFamily="34" charset="0"/>
                <a:ea typeface="Arial Unicode MS" pitchFamily="34" charset="-128"/>
                <a:cs typeface="Arial" pitchFamily="34" charset="0"/>
              </a:rPr>
              <a:t>ניתוח נתונים כמותניים</a:t>
            </a:r>
          </a:p>
        </p:txBody>
      </p:sp>
      <p:sp>
        <p:nvSpPr>
          <p:cNvPr id="12" name="Slide Number Placeholder 11"/>
          <p:cNvSpPr>
            <a:spLocks noGrp="1"/>
          </p:cNvSpPr>
          <p:nvPr>
            <p:ph type="sldNum" sz="quarter" idx="12"/>
          </p:nvPr>
        </p:nvSpPr>
        <p:spPr>
          <a:xfrm>
            <a:off x="6451600" y="6356350"/>
            <a:ext cx="1981200" cy="365760"/>
          </a:xfrm>
        </p:spPr>
        <p:txBody>
          <a:bodyPr/>
          <a:lstStyle/>
          <a:p>
            <a:pPr algn="r" rtl="1"/>
            <a:r>
              <a:rPr lang="he" b="0" i="0" u="none" baseline="0">
                <a:latin typeface="Arial" pitchFamily="34" charset="0"/>
                <a:ea typeface="Arial Unicode MS" pitchFamily="34" charset="-128"/>
                <a:cs typeface="Arial" pitchFamily="34" charset="0"/>
              </a:rPr>
              <a:t>9</a:t>
            </a:r>
            <a:endParaRPr lang="he" dirty="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7" presetClass="entr" presetSubtype="2"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1000" fill="hold"/>
                                        <p:tgtEl>
                                          <p:spTgt spid="7"/>
                                        </p:tgtEl>
                                        <p:attrNameLst>
                                          <p:attrName>ppt_x</p:attrName>
                                        </p:attrNameLst>
                                      </p:cBhvr>
                                      <p:tavLst>
                                        <p:tav tm="0">
                                          <p:val>
                                            <p:strVal val="1+#ppt_w/2"/>
                                          </p:val>
                                        </p:tav>
                                        <p:tav tm="100000">
                                          <p:val>
                                            <p:strVal val="#ppt_x"/>
                                          </p:val>
                                        </p:tav>
                                      </p:tavLst>
                                    </p:anim>
                                    <p:anim calcmode="lin" valueType="num">
                                      <p:cBhvr additive="base">
                                        <p:cTn id="12"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11" descr="C:\Users\Anita\AppData\Local\Microsoft\Windows\Temporary Internet Files\Content.IE5\EHK00WHP\MP900442409[1].jpg"/>
          <p:cNvPicPr>
            <a:picLocks noChangeAspect="1" noChangeArrowheads="1"/>
          </p:cNvPicPr>
          <p:nvPr/>
        </p:nvPicPr>
        <p:blipFill>
          <a:blip r:embed="rId3" cstate="print"/>
          <a:srcRect/>
          <a:stretch>
            <a:fillRect/>
          </a:stretch>
        </p:blipFill>
        <p:spPr bwMode="auto">
          <a:xfrm>
            <a:off x="0" y="0"/>
            <a:ext cx="9144000" cy="1752600"/>
          </a:xfrm>
          <a:prstGeom prst="rect">
            <a:avLst/>
          </a:prstGeom>
          <a:noFill/>
          <a:ln w="9525">
            <a:noFill/>
            <a:miter lim="800000"/>
            <a:headEnd/>
            <a:tailEnd/>
          </a:ln>
        </p:spPr>
      </p:pic>
      <p:sp>
        <p:nvSpPr>
          <p:cNvPr id="64515" name="Rectangle 2"/>
          <p:cNvSpPr>
            <a:spLocks noChangeArrowheads="1"/>
          </p:cNvSpPr>
          <p:nvPr/>
        </p:nvSpPr>
        <p:spPr bwMode="auto">
          <a:xfrm>
            <a:off x="2047875" y="495300"/>
            <a:ext cx="6629400" cy="646973"/>
          </a:xfrm>
          <a:prstGeom prst="rect">
            <a:avLst/>
          </a:prstGeom>
          <a:noFill/>
          <a:ln w="9525">
            <a:noFill/>
            <a:miter lim="800000"/>
            <a:headEnd/>
            <a:tailEnd/>
          </a:ln>
        </p:spPr>
        <p:txBody>
          <a:bodyPr lIns="92075" tIns="46038" rIns="92075" bIns="46038">
            <a:spAutoFit/>
          </a:bodyPr>
          <a:lstStyle/>
          <a:p>
            <a:pPr algn="r" rtl="1"/>
            <a:r>
              <a:rPr lang="he" sz="3600" b="1" i="0" u="none" baseline="0" dirty="0">
                <a:latin typeface="Arial" pitchFamily="34" charset="0"/>
                <a:ea typeface="Arial Unicode MS" pitchFamily="34" charset="-128"/>
                <a:cs typeface="Arial" pitchFamily="34" charset="0"/>
              </a:rPr>
              <a:t>קידוד הנתונים והזנתם</a:t>
            </a:r>
          </a:p>
        </p:txBody>
      </p:sp>
      <p:sp>
        <p:nvSpPr>
          <p:cNvPr id="223235" name="Rectangle 3"/>
          <p:cNvSpPr>
            <a:spLocks noChangeArrowheads="1"/>
          </p:cNvSpPr>
          <p:nvPr/>
        </p:nvSpPr>
        <p:spPr bwMode="auto">
          <a:xfrm>
            <a:off x="371475" y="2113372"/>
            <a:ext cx="8305800" cy="3601628"/>
          </a:xfrm>
          <a:prstGeom prst="rect">
            <a:avLst/>
          </a:prstGeom>
          <a:noFill/>
          <a:ln w="9525">
            <a:noFill/>
            <a:miter lim="800000"/>
            <a:headEnd/>
            <a:tailEnd/>
          </a:ln>
          <a:effectLst/>
        </p:spPr>
        <p:txBody>
          <a:bodyPr lIns="92075" tIns="46038" rIns="92075" bIns="46038">
            <a:spAutoFit/>
          </a:bodyPr>
          <a:lstStyle/>
          <a:p>
            <a:pPr marL="457200" indent="-457200" algn="r" rtl="1">
              <a:spcBef>
                <a:spcPct val="25000"/>
              </a:spcBef>
              <a:buFontTx/>
              <a:buAutoNum type="arabicPeriod"/>
              <a:defRPr/>
            </a:pPr>
            <a:r>
              <a:rPr lang="he-IL" sz="2400" dirty="0" smtClean="0">
                <a:latin typeface="Arial" pitchFamily="34" charset="0"/>
                <a:ea typeface="Arial Unicode MS" pitchFamily="34" charset="-128"/>
                <a:cs typeface="Arial" pitchFamily="34" charset="0"/>
              </a:rPr>
              <a:t>צור הנחיות קידוד לפי הצורך וצרף אותם להנחיות של הכלי.</a:t>
            </a:r>
            <a:endParaRPr lang="en-US" sz="2400" dirty="0" smtClean="0">
              <a:latin typeface="Arial" pitchFamily="34" charset="0"/>
              <a:ea typeface="Arial Unicode MS" pitchFamily="34" charset="-128"/>
              <a:cs typeface="Arial" pitchFamily="34" charset="0"/>
            </a:endParaRPr>
          </a:p>
          <a:p>
            <a:pPr marL="457200" indent="-457200" algn="r" rtl="1">
              <a:spcBef>
                <a:spcPts val="1800"/>
              </a:spcBef>
              <a:buFontTx/>
              <a:buAutoNum type="arabicPeriod"/>
              <a:defRPr/>
            </a:pPr>
            <a:r>
              <a:rPr lang="he" sz="2400" b="0" i="0" u="none" baseline="0" dirty="0" smtClean="0">
                <a:latin typeface="Arial" pitchFamily="34" charset="0"/>
                <a:ea typeface="Arial Unicode MS" pitchFamily="34" charset="-128"/>
                <a:cs typeface="Arial" pitchFamily="34" charset="0"/>
              </a:rPr>
              <a:t>צור </a:t>
            </a:r>
            <a:r>
              <a:rPr lang="he" sz="2400" b="0" i="0" u="none" baseline="0" dirty="0">
                <a:latin typeface="Arial" pitchFamily="34" charset="0"/>
                <a:ea typeface="Arial Unicode MS" pitchFamily="34" charset="-128"/>
                <a:cs typeface="Arial" pitchFamily="34" charset="0"/>
              </a:rPr>
              <a:t>מסדי נתונים אלקטרוניים כשהדבר אפשרי (השתמש באקסל, SPSS, SAS).</a:t>
            </a:r>
            <a:endParaRPr lang="he" sz="2400" dirty="0">
              <a:latin typeface="Arial" pitchFamily="34" charset="0"/>
              <a:ea typeface="Arial Unicode MS" pitchFamily="34" charset="-128"/>
              <a:cs typeface="Arial" pitchFamily="34" charset="0"/>
            </a:endParaRPr>
          </a:p>
          <a:p>
            <a:pPr marL="514350" indent="-514350" algn="r" rtl="1">
              <a:spcBef>
                <a:spcPts val="1800"/>
              </a:spcBef>
              <a:buFontTx/>
              <a:buAutoNum type="arabicPeriod" startAt="3"/>
              <a:defRPr/>
            </a:pPr>
            <a:r>
              <a:rPr lang="he" sz="2400" b="0" i="0" u="none" baseline="0" dirty="0" smtClean="0">
                <a:latin typeface="Arial" pitchFamily="34" charset="0"/>
                <a:ea typeface="Arial Unicode MS" pitchFamily="34" charset="-128"/>
                <a:cs typeface="Arial" pitchFamily="34" charset="0"/>
              </a:rPr>
              <a:t>זה</a:t>
            </a:r>
            <a:r>
              <a:rPr lang="he-IL" sz="2400" b="0" i="0" u="none" baseline="0" dirty="0" smtClean="0">
                <a:latin typeface="Arial" pitchFamily="34" charset="0"/>
                <a:ea typeface="Arial Unicode MS" pitchFamily="34" charset="-128"/>
                <a:cs typeface="Arial" pitchFamily="34" charset="0"/>
              </a:rPr>
              <a:t>ה</a:t>
            </a:r>
            <a:r>
              <a:rPr lang="he" sz="2400" b="0" i="0" u="none" baseline="0" dirty="0" smtClean="0">
                <a:latin typeface="Arial" pitchFamily="34" charset="0"/>
                <a:ea typeface="Arial Unicode MS" pitchFamily="34" charset="-128"/>
                <a:cs typeface="Arial" pitchFamily="34" charset="0"/>
              </a:rPr>
              <a:t>/צור </a:t>
            </a:r>
            <a:r>
              <a:rPr lang="he" sz="2400" b="0" i="0" u="none" baseline="0" dirty="0">
                <a:latin typeface="Arial" pitchFamily="34" charset="0"/>
                <a:ea typeface="Arial Unicode MS" pitchFamily="34" charset="-128"/>
                <a:cs typeface="Arial" pitchFamily="34" charset="0"/>
              </a:rPr>
              <a:t>מזהים ייחודיים למקרים וחבר או הזן אותם כנדרש. </a:t>
            </a:r>
            <a:endParaRPr lang="he" sz="2400" dirty="0">
              <a:latin typeface="Arial" pitchFamily="34" charset="0"/>
              <a:ea typeface="Arial Unicode MS" pitchFamily="34" charset="-128"/>
              <a:cs typeface="Arial" pitchFamily="34" charset="0"/>
            </a:endParaRPr>
          </a:p>
          <a:p>
            <a:pPr marL="514350" indent="-514350" algn="r" rtl="1">
              <a:spcBef>
                <a:spcPts val="1800"/>
              </a:spcBef>
              <a:buFontTx/>
              <a:buAutoNum type="arabicPeriod" startAt="3"/>
              <a:defRPr/>
            </a:pPr>
            <a:r>
              <a:rPr lang="he" sz="2400" b="0" i="0" u="none" baseline="0" dirty="0">
                <a:latin typeface="Arial" pitchFamily="34" charset="0"/>
                <a:ea typeface="Arial Unicode MS" pitchFamily="34" charset="-128"/>
                <a:cs typeface="Arial" pitchFamily="34" charset="0"/>
              </a:rPr>
              <a:t>הזן או שלוף נתונים לפי הצורך (אל תקודד מחדש בעת הזנת הנתונים).</a:t>
            </a:r>
            <a:endParaRPr lang="he" sz="2400" dirty="0">
              <a:latin typeface="Arial" pitchFamily="34" charset="0"/>
              <a:ea typeface="Arial Unicode MS" pitchFamily="34" charset="-128"/>
              <a:cs typeface="Arial" pitchFamily="34" charset="0"/>
            </a:endParaRPr>
          </a:p>
          <a:p>
            <a:pPr marL="514350" indent="-514350" algn="r" rtl="1">
              <a:spcBef>
                <a:spcPts val="1800"/>
              </a:spcBef>
              <a:buFontTx/>
              <a:buAutoNum type="arabicPeriod" startAt="3"/>
              <a:defRPr/>
            </a:pPr>
            <a:r>
              <a:rPr lang="he" sz="2400" b="0" i="0" u="none" baseline="0" dirty="0">
                <a:latin typeface="Arial" pitchFamily="34" charset="0"/>
                <a:ea typeface="Arial Unicode MS" pitchFamily="34" charset="-128"/>
                <a:cs typeface="Arial" pitchFamily="34" charset="0"/>
              </a:rPr>
              <a:t>הכן העתקים (אלקטרוניים או מודפסים) של הנתונים שלך.</a:t>
            </a:r>
          </a:p>
        </p:txBody>
      </p:sp>
      <p:sp>
        <p:nvSpPr>
          <p:cNvPr id="11" name="Slide Number Placeholder 10"/>
          <p:cNvSpPr>
            <a:spLocks noGrp="1"/>
          </p:cNvSpPr>
          <p:nvPr>
            <p:ph type="sldNum" sz="quarter" idx="12"/>
          </p:nvPr>
        </p:nvSpPr>
        <p:spPr>
          <a:xfrm>
            <a:off x="6451600" y="6356350"/>
            <a:ext cx="1981200" cy="365760"/>
          </a:xfrm>
        </p:spPr>
        <p:txBody>
          <a:bodyPr/>
          <a:lstStyle/>
          <a:p>
            <a:pPr algn="r" rtl="1">
              <a:defRPr/>
            </a:pPr>
            <a:r>
              <a:rPr lang="he" b="0" i="0" u="none" baseline="0">
                <a:latin typeface="Arial" pitchFamily="34" charset="0"/>
                <a:ea typeface="Arial Unicode MS" pitchFamily="34" charset="-128"/>
                <a:cs typeface="Arial" pitchFamily="34" charset="0"/>
              </a:rPr>
              <a:t>10</a:t>
            </a:r>
            <a:endParaRPr lang="he" dirty="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44500" y="-12700"/>
            <a:ext cx="8229600" cy="1143000"/>
          </a:xfrm>
        </p:spPr>
        <p:txBody>
          <a:bodyPr>
            <a:normAutofit/>
          </a:bodyPr>
          <a:lstStyle/>
          <a:p>
            <a:pPr algn="r" rtl="1"/>
            <a:r>
              <a:rPr lang="he" b="1" i="0" u="none" baseline="0" dirty="0">
                <a:latin typeface="Arial" pitchFamily="34" charset="0"/>
                <a:ea typeface="Arial Unicode MS" pitchFamily="34" charset="-128"/>
                <a:cs typeface="Arial" pitchFamily="34" charset="0"/>
              </a:rPr>
              <a:t>ניתוח </a:t>
            </a:r>
            <a:r>
              <a:rPr lang="he" b="1" i="0" u="none" baseline="0">
                <a:latin typeface="Arial" pitchFamily="34" charset="0"/>
                <a:ea typeface="Arial Unicode MS" pitchFamily="34" charset="-128"/>
                <a:cs typeface="Arial" pitchFamily="34" charset="0"/>
              </a:rPr>
              <a:t>נתונים </a:t>
            </a:r>
            <a:r>
              <a:rPr lang="he" b="1" i="0" u="none" baseline="0" smtClean="0">
                <a:latin typeface="Arial" pitchFamily="34" charset="0"/>
                <a:ea typeface="Arial Unicode MS" pitchFamily="34" charset="-128"/>
                <a:cs typeface="Arial" pitchFamily="34" charset="0"/>
              </a:rPr>
              <a:t>איכותניים</a:t>
            </a:r>
            <a:endParaRPr lang="he" sz="2800" b="1" dirty="0" smtClean="0">
              <a:latin typeface="Arial" pitchFamily="34" charset="0"/>
              <a:ea typeface="Arial Unicode MS" pitchFamily="34" charset="-128"/>
              <a:cs typeface="Arial" pitchFamily="34" charset="0"/>
            </a:endParaRPr>
          </a:p>
        </p:txBody>
      </p:sp>
      <p:sp>
        <p:nvSpPr>
          <p:cNvPr id="34819" name="Content Placeholder 2"/>
          <p:cNvSpPr>
            <a:spLocks noGrp="1"/>
          </p:cNvSpPr>
          <p:nvPr>
            <p:ph idx="1"/>
          </p:nvPr>
        </p:nvSpPr>
        <p:spPr>
          <a:xfrm>
            <a:off x="596900" y="1447801"/>
            <a:ext cx="8077200" cy="4419600"/>
          </a:xfrm>
        </p:spPr>
        <p:txBody>
          <a:bodyPr>
            <a:normAutofit lnSpcReduction="10000"/>
          </a:bodyPr>
          <a:lstStyle/>
          <a:p>
            <a:pPr algn="r" rtl="1">
              <a:lnSpc>
                <a:spcPct val="90000"/>
              </a:lnSpc>
              <a:buNone/>
            </a:pPr>
            <a:r>
              <a:rPr lang="he" sz="2400" b="1" i="0" u="none" baseline="0" dirty="0">
                <a:latin typeface="Arial" pitchFamily="34" charset="0"/>
                <a:ea typeface="Arial Unicode MS" pitchFamily="34" charset="-128"/>
                <a:cs typeface="Arial" pitchFamily="34" charset="0"/>
              </a:rPr>
              <a:t>גישות ניתוח דומות</a:t>
            </a:r>
            <a:r>
              <a:rPr lang="he" sz="2400" b="1" dirty="0">
                <a:latin typeface="Arial" pitchFamily="34" charset="0"/>
                <a:ea typeface="Arial Unicode MS" pitchFamily="34" charset="-128"/>
                <a:cs typeface="Arial" pitchFamily="34" charset="0"/>
              </a:rPr>
              <a:t/>
            </a:r>
            <a:br>
              <a:rPr lang="he" sz="2400" b="1" dirty="0">
                <a:latin typeface="Arial" pitchFamily="34" charset="0"/>
                <a:ea typeface="Arial Unicode MS" pitchFamily="34" charset="-128"/>
                <a:cs typeface="Arial" pitchFamily="34" charset="0"/>
              </a:rPr>
            </a:br>
            <a:r>
              <a:rPr lang="he" sz="2400" b="1" i="0" u="none" baseline="0" dirty="0">
                <a:latin typeface="Arial" pitchFamily="34" charset="0"/>
                <a:ea typeface="Arial Unicode MS" pitchFamily="34" charset="-128"/>
                <a:cs typeface="Arial" pitchFamily="34" charset="0"/>
              </a:rPr>
              <a:t>לנתונים איכותניים וכמותניים</a:t>
            </a:r>
            <a:endParaRPr lang="he" sz="2400" dirty="0" smtClean="0">
              <a:latin typeface="Arial" pitchFamily="34" charset="0"/>
              <a:ea typeface="Arial Unicode MS" pitchFamily="34" charset="-128"/>
              <a:cs typeface="Arial" pitchFamily="34" charset="0"/>
            </a:endParaRPr>
          </a:p>
          <a:p>
            <a:pPr algn="r" rtl="1" eaLnBrk="1" hangingPunct="1">
              <a:lnSpc>
                <a:spcPct val="90000"/>
              </a:lnSpc>
              <a:spcBef>
                <a:spcPts val="1800"/>
              </a:spcBef>
              <a:buFont typeface="Wingdings" pitchFamily="2" charset="2"/>
              <a:buChar char="×"/>
            </a:pPr>
            <a:r>
              <a:rPr lang="he" sz="2400" b="0" i="0" u="none" baseline="0" dirty="0">
                <a:latin typeface="Arial" pitchFamily="34" charset="0"/>
                <a:ea typeface="Arial Unicode MS" pitchFamily="34" charset="-128"/>
                <a:cs typeface="Arial" pitchFamily="34" charset="0"/>
              </a:rPr>
              <a:t>חשוב כיצד בכוונתך להשתמש בממצאים, </a:t>
            </a:r>
            <a:r>
              <a:rPr lang="he" sz="2400" b="0" i="0" u="none" baseline="0" dirty="0" smtClean="0">
                <a:latin typeface="Arial" pitchFamily="34" charset="0"/>
                <a:ea typeface="Arial Unicode MS" pitchFamily="34" charset="-128"/>
                <a:cs typeface="Arial" pitchFamily="34" charset="0"/>
              </a:rPr>
              <a:t>מי </a:t>
            </a:r>
            <a:r>
              <a:rPr lang="he" sz="2400" b="0" i="0" u="none" baseline="0" dirty="0">
                <a:latin typeface="Arial" pitchFamily="34" charset="0"/>
                <a:ea typeface="Arial Unicode MS" pitchFamily="34" charset="-128"/>
                <a:cs typeface="Arial" pitchFamily="34" charset="0"/>
              </a:rPr>
              <a:t>הקהל? איזו מתכונת היא הטובה ביותר?</a:t>
            </a:r>
            <a:endParaRPr lang="he" sz="2400" dirty="0" smtClean="0">
              <a:latin typeface="Arial" pitchFamily="34" charset="0"/>
              <a:ea typeface="Arial Unicode MS" pitchFamily="34" charset="-128"/>
              <a:cs typeface="Arial" pitchFamily="34" charset="0"/>
            </a:endParaRPr>
          </a:p>
          <a:p>
            <a:pPr algn="r" rtl="1" eaLnBrk="1" hangingPunct="1">
              <a:lnSpc>
                <a:spcPct val="90000"/>
              </a:lnSpc>
            </a:pPr>
            <a:endParaRPr lang="he" sz="2400" dirty="0" smtClean="0">
              <a:latin typeface="Arial" pitchFamily="34" charset="0"/>
              <a:ea typeface="Arial Unicode MS" pitchFamily="34" charset="-128"/>
              <a:cs typeface="Arial" pitchFamily="34" charset="0"/>
            </a:endParaRPr>
          </a:p>
          <a:p>
            <a:pPr algn="r" rtl="1" eaLnBrk="1" hangingPunct="1">
              <a:lnSpc>
                <a:spcPct val="90000"/>
              </a:lnSpc>
              <a:buFont typeface="Wingdings" pitchFamily="2" charset="2"/>
              <a:buChar char="×"/>
            </a:pPr>
            <a:r>
              <a:rPr lang="he" sz="2400" b="0" i="0" u="none" baseline="0" dirty="0">
                <a:latin typeface="Arial" pitchFamily="34" charset="0"/>
                <a:ea typeface="Arial Unicode MS" pitchFamily="34" charset="-128"/>
                <a:cs typeface="Arial" pitchFamily="34" charset="0"/>
              </a:rPr>
              <a:t>תכנן את הניתוח מבעוד מועד.</a:t>
            </a:r>
            <a:endParaRPr lang="he" sz="2400" dirty="0" smtClean="0">
              <a:latin typeface="Arial" pitchFamily="34" charset="0"/>
              <a:ea typeface="Arial Unicode MS" pitchFamily="34" charset="-128"/>
              <a:cs typeface="Arial" pitchFamily="34" charset="0"/>
            </a:endParaRPr>
          </a:p>
          <a:p>
            <a:pPr lvl="1" algn="r" rtl="1" eaLnBrk="1" hangingPunct="1">
              <a:lnSpc>
                <a:spcPct val="90000"/>
              </a:lnSpc>
              <a:buFontTx/>
              <a:buChar char="•"/>
            </a:pPr>
            <a:r>
              <a:rPr lang="he" sz="2000" b="0" i="0" u="none" baseline="0" dirty="0">
                <a:latin typeface="Arial" pitchFamily="34" charset="0"/>
                <a:ea typeface="Arial Unicode MS" pitchFamily="34" charset="-128"/>
                <a:cs typeface="Arial" pitchFamily="34" charset="0"/>
              </a:rPr>
              <a:t>כיצד משתלבים הנתונים בתכנית ההערכה הכוללת, עם נתונים אחרים?</a:t>
            </a:r>
            <a:endParaRPr lang="he" sz="2000" dirty="0" smtClean="0">
              <a:latin typeface="Arial" pitchFamily="34" charset="0"/>
              <a:ea typeface="Arial Unicode MS" pitchFamily="34" charset="-128"/>
              <a:cs typeface="Arial" pitchFamily="34" charset="0"/>
            </a:endParaRPr>
          </a:p>
          <a:p>
            <a:pPr lvl="1" algn="r" rtl="1" eaLnBrk="1" hangingPunct="1">
              <a:lnSpc>
                <a:spcPct val="90000"/>
              </a:lnSpc>
              <a:buFontTx/>
              <a:buChar char="•"/>
            </a:pPr>
            <a:r>
              <a:rPr lang="he" sz="2000" b="0" i="0" u="none" baseline="0" dirty="0">
                <a:latin typeface="Arial" pitchFamily="34" charset="0"/>
                <a:ea typeface="Arial Unicode MS" pitchFamily="34" charset="-128"/>
                <a:cs typeface="Arial" pitchFamily="34" charset="0"/>
              </a:rPr>
              <a:t>כיצד ישתלבו הממצאים בתכנית הדוח הכוללת?</a:t>
            </a:r>
            <a:endParaRPr lang="he" sz="2000" dirty="0" smtClean="0">
              <a:latin typeface="Arial" pitchFamily="34" charset="0"/>
              <a:ea typeface="Arial Unicode MS" pitchFamily="34" charset="-128"/>
              <a:cs typeface="Arial" pitchFamily="34" charset="0"/>
            </a:endParaRPr>
          </a:p>
          <a:p>
            <a:pPr lvl="1" algn="r" rtl="1" eaLnBrk="1" hangingPunct="1">
              <a:lnSpc>
                <a:spcPct val="90000"/>
              </a:lnSpc>
              <a:buFontTx/>
              <a:buChar char="•"/>
            </a:pPr>
            <a:r>
              <a:rPr lang="he" sz="2000" b="0" i="0" u="none" baseline="0" dirty="0">
                <a:latin typeface="Arial" pitchFamily="34" charset="0"/>
                <a:ea typeface="Arial Unicode MS" pitchFamily="34" charset="-128"/>
                <a:cs typeface="Arial" pitchFamily="34" charset="0"/>
              </a:rPr>
              <a:t>כיצד תקודד את הנתונים, תציג אותם ותסיק מסקנות לגביהם?</a:t>
            </a:r>
            <a:endParaRPr lang="he" sz="2000" dirty="0" smtClean="0">
              <a:latin typeface="Arial" pitchFamily="34" charset="0"/>
              <a:ea typeface="Arial Unicode MS" pitchFamily="34" charset="-128"/>
              <a:cs typeface="Arial" pitchFamily="34" charset="0"/>
            </a:endParaRPr>
          </a:p>
          <a:p>
            <a:pPr lvl="1" algn="r" rtl="1" eaLnBrk="1" hangingPunct="1">
              <a:lnSpc>
                <a:spcPct val="90000"/>
              </a:lnSpc>
              <a:buFontTx/>
              <a:buChar char="•"/>
            </a:pPr>
            <a:r>
              <a:rPr lang="he" sz="2000" b="0" i="0" u="none" baseline="0" dirty="0">
                <a:latin typeface="Arial" pitchFamily="34" charset="0"/>
                <a:ea typeface="Arial Unicode MS" pitchFamily="34" charset="-128"/>
                <a:cs typeface="Arial" pitchFamily="34" charset="0"/>
              </a:rPr>
              <a:t>כיצד תתקף/תאמת ותתאים את הממצאים שלך? </a:t>
            </a:r>
            <a:endParaRPr lang="he" sz="2000" dirty="0" smtClean="0">
              <a:latin typeface="Arial" pitchFamily="34" charset="0"/>
              <a:ea typeface="Arial Unicode MS" pitchFamily="34" charset="-128"/>
              <a:cs typeface="Arial" pitchFamily="34" charset="0"/>
            </a:endParaRPr>
          </a:p>
          <a:p>
            <a:pPr algn="r" rtl="1" eaLnBrk="1" hangingPunct="1">
              <a:lnSpc>
                <a:spcPct val="90000"/>
              </a:lnSpc>
              <a:spcBef>
                <a:spcPts val="1200"/>
              </a:spcBef>
              <a:buFont typeface="Wingdings 3" charset="2"/>
              <a:buNone/>
            </a:pPr>
            <a:endParaRPr lang="he" sz="2400" dirty="0" smtClean="0">
              <a:latin typeface="Arial" pitchFamily="34" charset="0"/>
              <a:ea typeface="Arial Unicode MS" pitchFamily="34" charset="-128"/>
              <a:cs typeface="Arial" pitchFamily="34" charset="0"/>
            </a:endParaRPr>
          </a:p>
          <a:p>
            <a:pPr algn="r" rtl="1" eaLnBrk="1" hangingPunct="1">
              <a:lnSpc>
                <a:spcPct val="90000"/>
              </a:lnSpc>
              <a:spcBef>
                <a:spcPts val="1200"/>
              </a:spcBef>
              <a:buFont typeface="Wingdings" pitchFamily="2" charset="2"/>
              <a:buChar char="×"/>
            </a:pPr>
            <a:r>
              <a:rPr lang="he" sz="2400" b="0" i="0" u="none" baseline="0" dirty="0">
                <a:latin typeface="Arial" pitchFamily="34" charset="0"/>
                <a:ea typeface="Arial Unicode MS" pitchFamily="34" charset="-128"/>
                <a:cs typeface="Arial" pitchFamily="34" charset="0"/>
              </a:rPr>
              <a:t>נקוט זהירות במתן פרשנות לנתונים!</a:t>
            </a:r>
            <a:endParaRPr lang="he" sz="2000" dirty="0" smtClean="0">
              <a:latin typeface="Arial" pitchFamily="34" charset="0"/>
              <a:ea typeface="Arial Unicode MS" pitchFamily="34" charset="-128"/>
              <a:cs typeface="Arial" pitchFamily="34" charset="0"/>
            </a:endParaRPr>
          </a:p>
        </p:txBody>
      </p:sp>
      <p:sp>
        <p:nvSpPr>
          <p:cNvPr id="9" name="Slide Number Placeholder 8"/>
          <p:cNvSpPr>
            <a:spLocks noGrp="1"/>
          </p:cNvSpPr>
          <p:nvPr>
            <p:ph type="sldNum" sz="quarter" idx="12"/>
          </p:nvPr>
        </p:nvSpPr>
        <p:spPr>
          <a:xfrm>
            <a:off x="6451600" y="6356350"/>
            <a:ext cx="1981200" cy="365760"/>
          </a:xfrm>
        </p:spPr>
        <p:txBody>
          <a:bodyPr/>
          <a:lstStyle/>
          <a:p>
            <a:pPr algn="r" rtl="1"/>
            <a:r>
              <a:rPr lang="he" b="0" i="0" u="none" baseline="0">
                <a:latin typeface="Arial" pitchFamily="34" charset="0"/>
                <a:ea typeface="Arial Unicode MS" pitchFamily="34" charset="-128"/>
                <a:cs typeface="Arial" pitchFamily="34" charset="0"/>
              </a:rPr>
              <a:t>11</a:t>
            </a:r>
            <a:endParaRPr lang="he" dirty="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6451600" y="6356350"/>
            <a:ext cx="1981200" cy="365760"/>
          </a:xfrm>
        </p:spPr>
        <p:txBody>
          <a:bodyPr/>
          <a:lstStyle/>
          <a:p>
            <a:pPr algn="r" rtl="1"/>
            <a:r>
              <a:rPr lang="he" b="0" i="0" u="none" baseline="0">
                <a:latin typeface="Arial" pitchFamily="34" charset="0"/>
                <a:ea typeface="Arial Unicode MS" pitchFamily="34" charset="-128"/>
                <a:cs typeface="Arial" pitchFamily="34" charset="0"/>
              </a:rPr>
              <a:t>12</a:t>
            </a:r>
            <a:endParaRPr lang="he" dirty="0">
              <a:latin typeface="Arial" pitchFamily="34" charset="0"/>
              <a:ea typeface="Arial Unicode MS" pitchFamily="34" charset="-128"/>
              <a:cs typeface="Arial" pitchFamily="34" charset="0"/>
            </a:endParaRPr>
          </a:p>
        </p:txBody>
      </p:sp>
      <p:sp>
        <p:nvSpPr>
          <p:cNvPr id="5" name="Rectangle 2"/>
          <p:cNvSpPr>
            <a:spLocks noGrp="1" noChangeArrowheads="1"/>
          </p:cNvSpPr>
          <p:nvPr>
            <p:ph type="title"/>
          </p:nvPr>
        </p:nvSpPr>
        <p:spPr bwMode="auto">
          <a:xfrm>
            <a:off x="444500" y="557582"/>
            <a:ext cx="8229600" cy="585418"/>
          </a:xfrm>
          <a:prstGeom prst="rect">
            <a:avLst/>
          </a:prstGeom>
          <a:noFill/>
          <a:ln w="9525">
            <a:noFill/>
            <a:miter lim="800000"/>
            <a:headEnd/>
            <a:tailEnd/>
          </a:ln>
        </p:spPr>
        <p:txBody>
          <a:bodyPr lIns="92075" tIns="46038" rIns="92075" bIns="46038">
            <a:spAutoFit/>
          </a:bodyPr>
          <a:lstStyle/>
          <a:p>
            <a:pPr algn="r" rtl="1"/>
            <a:r>
              <a:rPr lang="he" sz="3200" b="1" i="0" u="none" baseline="0" dirty="0">
                <a:solidFill>
                  <a:schemeClr val="tx2"/>
                </a:solidFill>
                <a:latin typeface="Arial" pitchFamily="34" charset="0"/>
                <a:ea typeface="Arial Unicode MS" pitchFamily="34" charset="-128"/>
                <a:cs typeface="Arial" pitchFamily="34" charset="0"/>
              </a:rPr>
              <a:t>צעדים שיש לנקוט בעת ניתוח נתונים איכותניים</a:t>
            </a:r>
          </a:p>
        </p:txBody>
      </p:sp>
      <p:sp>
        <p:nvSpPr>
          <p:cNvPr id="6" name="Rectangle 3"/>
          <p:cNvSpPr>
            <a:spLocks noGrp="1" noChangeArrowheads="1"/>
          </p:cNvSpPr>
          <p:nvPr>
            <p:ph sz="quarter" idx="1"/>
          </p:nvPr>
        </p:nvSpPr>
        <p:spPr bwMode="auto">
          <a:xfrm>
            <a:off x="444500" y="1219200"/>
            <a:ext cx="8229600" cy="4286431"/>
          </a:xfrm>
          <a:prstGeom prst="rect">
            <a:avLst/>
          </a:prstGeom>
          <a:noFill/>
          <a:ln w="9525">
            <a:noFill/>
            <a:miter lim="800000"/>
            <a:headEnd/>
            <a:tailEnd/>
          </a:ln>
        </p:spPr>
        <p:txBody>
          <a:bodyPr lIns="92075" tIns="46038" rIns="92075" bIns="46038">
            <a:spAutoFit/>
          </a:bodyPr>
          <a:lstStyle/>
          <a:p>
            <a:pPr marL="457200" indent="-457200" algn="r" rtl="1">
              <a:spcBef>
                <a:spcPct val="25000"/>
              </a:spcBef>
              <a:buFontTx/>
              <a:buAutoNum type="arabicPeriod"/>
            </a:pPr>
            <a:r>
              <a:rPr lang="he" sz="2600" b="0" i="0" u="none" baseline="0" dirty="0">
                <a:latin typeface="Arial" pitchFamily="34" charset="0"/>
                <a:ea typeface="Arial Unicode MS" pitchFamily="34" charset="-128"/>
                <a:cs typeface="Arial" pitchFamily="34" charset="0"/>
              </a:rPr>
              <a:t>לחלק או להפריד את הנתונים (כלומר לחלק אותם ליחידות משמעותיות מבחינת הניתוח)</a:t>
            </a:r>
            <a:endParaRPr lang="he" sz="2600" dirty="0">
              <a:latin typeface="Arial" pitchFamily="34" charset="0"/>
              <a:ea typeface="Arial Unicode MS" pitchFamily="34" charset="-128"/>
              <a:cs typeface="Arial" pitchFamily="34" charset="0"/>
            </a:endParaRPr>
          </a:p>
          <a:p>
            <a:pPr marL="457200" indent="-457200" algn="r" rtl="1">
              <a:spcBef>
                <a:spcPct val="25000"/>
              </a:spcBef>
              <a:buFontTx/>
              <a:buAutoNum type="arabicPeriod"/>
            </a:pPr>
            <a:r>
              <a:rPr lang="he" sz="2600" b="0" i="0" u="none" baseline="0" dirty="0">
                <a:latin typeface="Arial" pitchFamily="34" charset="0"/>
                <a:ea typeface="Arial Unicode MS" pitchFamily="34" charset="-128"/>
                <a:cs typeface="Arial" pitchFamily="34" charset="0"/>
              </a:rPr>
              <a:t>צמצם נתונים</a:t>
            </a:r>
            <a:endParaRPr lang="he" sz="2600" dirty="0">
              <a:latin typeface="Arial" pitchFamily="34" charset="0"/>
              <a:ea typeface="Arial Unicode MS" pitchFamily="34" charset="-128"/>
              <a:cs typeface="Arial" pitchFamily="34" charset="0"/>
            </a:endParaRPr>
          </a:p>
          <a:p>
            <a:pPr marL="914400" lvl="1" indent="-457200" algn="r" rtl="1">
              <a:spcBef>
                <a:spcPct val="25000"/>
              </a:spcBef>
              <a:buFont typeface="Wingdings" charset="2"/>
              <a:buChar char="ü"/>
            </a:pPr>
            <a:r>
              <a:rPr lang="he" sz="2600" b="0" i="0" u="none" baseline="0" dirty="0">
                <a:latin typeface="Arial" pitchFamily="34" charset="0"/>
                <a:ea typeface="Arial Unicode MS" pitchFamily="34" charset="-128"/>
                <a:cs typeface="Arial" pitchFamily="34" charset="0"/>
              </a:rPr>
              <a:t>קודד נתונים</a:t>
            </a:r>
            <a:endParaRPr lang="he" sz="2600" dirty="0">
              <a:latin typeface="Arial" pitchFamily="34" charset="0"/>
              <a:ea typeface="Arial Unicode MS" pitchFamily="34" charset="-128"/>
              <a:cs typeface="Arial" pitchFamily="34" charset="0"/>
            </a:endParaRPr>
          </a:p>
          <a:p>
            <a:pPr marL="914400" lvl="1" indent="-457200" algn="r" rtl="1">
              <a:spcBef>
                <a:spcPct val="25000"/>
              </a:spcBef>
              <a:buFont typeface="Wingdings" charset="2"/>
              <a:buChar char="ü"/>
            </a:pPr>
            <a:r>
              <a:rPr lang="he" sz="2600" b="0" i="0" u="none" baseline="0" dirty="0">
                <a:latin typeface="Arial" pitchFamily="34" charset="0"/>
                <a:ea typeface="Arial Unicode MS" pitchFamily="34" charset="-128"/>
                <a:cs typeface="Arial" pitchFamily="34" charset="0"/>
              </a:rPr>
              <a:t>השווה נתונים</a:t>
            </a:r>
            <a:endParaRPr lang="he" sz="2600" dirty="0">
              <a:latin typeface="Arial" pitchFamily="34" charset="0"/>
              <a:ea typeface="Arial Unicode MS" pitchFamily="34" charset="-128"/>
              <a:cs typeface="Arial" pitchFamily="34" charset="0"/>
            </a:endParaRPr>
          </a:p>
          <a:p>
            <a:pPr marL="457200" indent="-457200" algn="r" rtl="1">
              <a:spcBef>
                <a:spcPts val="1800"/>
              </a:spcBef>
              <a:buFontTx/>
              <a:buAutoNum type="arabicPeriod"/>
            </a:pPr>
            <a:r>
              <a:rPr lang="he" sz="2600" b="0" i="0" u="none" baseline="0" dirty="0">
                <a:latin typeface="Arial" pitchFamily="34" charset="0"/>
                <a:ea typeface="Arial Unicode MS" pitchFamily="34" charset="-128"/>
                <a:cs typeface="Arial" pitchFamily="34" charset="0"/>
              </a:rPr>
              <a:t>ארגן, סכם והצג את הנתונים</a:t>
            </a:r>
            <a:endParaRPr lang="he" sz="2600" dirty="0">
              <a:latin typeface="Arial" pitchFamily="34" charset="0"/>
              <a:ea typeface="Arial Unicode MS" pitchFamily="34" charset="-128"/>
              <a:cs typeface="Arial" pitchFamily="34" charset="0"/>
            </a:endParaRPr>
          </a:p>
          <a:p>
            <a:pPr marL="457200" indent="-457200" algn="r" rtl="1">
              <a:spcBef>
                <a:spcPts val="1800"/>
              </a:spcBef>
              <a:buFontTx/>
              <a:buAutoNum type="arabicPeriod"/>
            </a:pPr>
            <a:r>
              <a:rPr lang="he" sz="2600" b="0" i="0" u="none" baseline="0" dirty="0">
                <a:latin typeface="Arial" pitchFamily="34" charset="0"/>
                <a:ea typeface="Arial Unicode MS" pitchFamily="34" charset="-128"/>
                <a:cs typeface="Arial" pitchFamily="34" charset="0"/>
              </a:rPr>
              <a:t>הסק מסקנות, אמת/תקף את התוצאות</a:t>
            </a:r>
            <a:endParaRPr lang="he" sz="2600" dirty="0">
              <a:latin typeface="Arial" pitchFamily="34" charset="0"/>
              <a:ea typeface="Arial Unicode MS" pitchFamily="34" charset="-128"/>
              <a:cs typeface="Arial" pitchFamily="34" charset="0"/>
            </a:endParaRPr>
          </a:p>
          <a:p>
            <a:pPr marL="457200" indent="-457200" algn="r" rtl="1">
              <a:spcBef>
                <a:spcPts val="1800"/>
              </a:spcBef>
              <a:buFontTx/>
              <a:buAutoNum type="arabicPeriod"/>
            </a:pPr>
            <a:r>
              <a:rPr lang="he" sz="2600" b="0" i="0" u="none" baseline="0" dirty="0">
                <a:latin typeface="Arial" pitchFamily="34" charset="0"/>
                <a:ea typeface="Arial Unicode MS" pitchFamily="34" charset="-128"/>
                <a:cs typeface="Arial" pitchFamily="34" charset="0"/>
              </a:rPr>
              <a:t>שנה את הסיכומים ואת התצוגות בהתאם</a:t>
            </a:r>
            <a:endParaRPr lang="he" sz="2600" dirty="0">
              <a:latin typeface="Arial" pitchFamily="34" charset="0"/>
              <a:ea typeface="Arial Unicode MS" pitchFamily="34" charset="-128"/>
              <a:cs typeface="Arial" pitchFamily="34" charset="0"/>
            </a:endParaRPr>
          </a:p>
        </p:txBody>
      </p:sp>
      <p:sp>
        <p:nvSpPr>
          <p:cNvPr id="7" name="Right Brace 5"/>
          <p:cNvSpPr>
            <a:spLocks/>
          </p:cNvSpPr>
          <p:nvPr/>
        </p:nvSpPr>
        <p:spPr bwMode="auto">
          <a:xfrm rot="10800000">
            <a:off x="4038600" y="2819400"/>
            <a:ext cx="1600200" cy="714375"/>
          </a:xfrm>
          <a:prstGeom prst="rightBrace">
            <a:avLst>
              <a:gd name="adj1" fmla="val 8333"/>
              <a:gd name="adj2" fmla="val 50000"/>
            </a:avLst>
          </a:prstGeom>
          <a:noFill/>
          <a:ln w="19050">
            <a:solidFill>
              <a:schemeClr val="tx1"/>
            </a:solidFill>
            <a:miter lim="800000"/>
            <a:headEnd/>
            <a:tailEnd/>
          </a:ln>
        </p:spPr>
        <p:txBody>
          <a:bodyPr wrap="none"/>
          <a:lstStyle/>
          <a:p>
            <a:endParaRPr lang="he">
              <a:latin typeface="Arial" pitchFamily="34" charset="0"/>
              <a:ea typeface="Arial Unicode MS" pitchFamily="34" charset="-128"/>
              <a:cs typeface="Arial" pitchFamily="34" charset="0"/>
            </a:endParaRPr>
          </a:p>
        </p:txBody>
      </p:sp>
      <p:sp>
        <p:nvSpPr>
          <p:cNvPr id="8" name="TextBox 6"/>
          <p:cNvSpPr txBox="1">
            <a:spLocks noChangeArrowheads="1"/>
          </p:cNvSpPr>
          <p:nvPr/>
        </p:nvSpPr>
        <p:spPr bwMode="auto">
          <a:xfrm>
            <a:off x="1295400" y="2971800"/>
            <a:ext cx="2514600" cy="369332"/>
          </a:xfrm>
          <a:prstGeom prst="rect">
            <a:avLst/>
          </a:prstGeom>
          <a:noFill/>
          <a:ln w="9525">
            <a:noFill/>
            <a:miter lim="800000"/>
            <a:headEnd/>
            <a:tailEnd/>
          </a:ln>
        </p:spPr>
        <p:txBody>
          <a:bodyPr>
            <a:spAutoFit/>
          </a:bodyPr>
          <a:lstStyle/>
          <a:p>
            <a:pPr algn="r" rtl="1"/>
            <a:r>
              <a:rPr lang="he" b="0" i="0" u="none" baseline="0" dirty="0">
                <a:latin typeface="Arial" pitchFamily="34" charset="0"/>
                <a:ea typeface="Arial Unicode MS" pitchFamily="34" charset="-128"/>
                <a:cs typeface="Arial" pitchFamily="34" charset="0"/>
              </a:rPr>
              <a:t>התהליך הוא איטרטיבי</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6451600" y="6356350"/>
            <a:ext cx="1981200" cy="365760"/>
          </a:xfrm>
        </p:spPr>
        <p:txBody>
          <a:bodyPr/>
          <a:lstStyle/>
          <a:p>
            <a:pPr algn="r" rtl="1"/>
            <a:r>
              <a:rPr lang="he" b="0" i="0" u="none" baseline="0">
                <a:latin typeface="Arial" pitchFamily="34" charset="0"/>
                <a:ea typeface="Arial Unicode MS" pitchFamily="34" charset="-128"/>
                <a:cs typeface="Arial" pitchFamily="34" charset="0"/>
              </a:rPr>
              <a:t>13</a:t>
            </a:r>
            <a:endParaRPr lang="he" dirty="0">
              <a:latin typeface="Arial" pitchFamily="34" charset="0"/>
              <a:ea typeface="Arial Unicode MS" pitchFamily="34" charset="-128"/>
              <a:cs typeface="Arial" pitchFamily="34" charset="0"/>
            </a:endParaRPr>
          </a:p>
        </p:txBody>
      </p:sp>
      <p:sp>
        <p:nvSpPr>
          <p:cNvPr id="5" name="Rectangle 2"/>
          <p:cNvSpPr>
            <a:spLocks noGrp="1" noChangeArrowheads="1"/>
          </p:cNvSpPr>
          <p:nvPr>
            <p:ph type="title"/>
          </p:nvPr>
        </p:nvSpPr>
        <p:spPr bwMode="auto">
          <a:xfrm>
            <a:off x="457200" y="557582"/>
            <a:ext cx="8229600" cy="585418"/>
          </a:xfrm>
          <a:prstGeom prst="rect">
            <a:avLst/>
          </a:prstGeom>
          <a:noFill/>
          <a:ln w="9525">
            <a:noFill/>
            <a:miter lim="800000"/>
            <a:headEnd/>
            <a:tailEnd/>
          </a:ln>
        </p:spPr>
        <p:txBody>
          <a:bodyPr lIns="92075" tIns="46038" rIns="92075" bIns="46038">
            <a:spAutoFit/>
          </a:bodyPr>
          <a:lstStyle/>
          <a:p>
            <a:pPr algn="r" rtl="1"/>
            <a:r>
              <a:rPr lang="he" sz="3200" b="1" i="0" u="none" baseline="0" dirty="0">
                <a:solidFill>
                  <a:schemeClr val="tx2"/>
                </a:solidFill>
                <a:latin typeface="Arial" pitchFamily="34" charset="0"/>
                <a:ea typeface="Arial Unicode MS" pitchFamily="34" charset="-128"/>
                <a:cs typeface="Arial" pitchFamily="34" charset="0"/>
              </a:rPr>
              <a:t>קידוד נתונים איכותניים</a:t>
            </a:r>
          </a:p>
        </p:txBody>
      </p:sp>
      <p:sp>
        <p:nvSpPr>
          <p:cNvPr id="6" name="Rectangle 3"/>
          <p:cNvSpPr>
            <a:spLocks noGrp="1" noChangeArrowheads="1"/>
          </p:cNvSpPr>
          <p:nvPr>
            <p:ph sz="quarter" idx="1"/>
          </p:nvPr>
        </p:nvSpPr>
        <p:spPr bwMode="auto">
          <a:xfrm>
            <a:off x="457200" y="1219200"/>
            <a:ext cx="8229600" cy="3370796"/>
          </a:xfrm>
          <a:prstGeom prst="rect">
            <a:avLst/>
          </a:prstGeom>
          <a:noFill/>
          <a:ln w="9525">
            <a:noFill/>
            <a:miter lim="800000"/>
            <a:headEnd/>
            <a:tailEnd/>
          </a:ln>
        </p:spPr>
        <p:txBody>
          <a:bodyPr lIns="92075" tIns="46038" rIns="92075" bIns="46038">
            <a:spAutoFit/>
          </a:bodyPr>
          <a:lstStyle/>
          <a:p>
            <a:pPr marL="457200" indent="-457200" algn="r" rtl="1">
              <a:spcBef>
                <a:spcPct val="25000"/>
              </a:spcBef>
              <a:buFontTx/>
              <a:buAutoNum type="arabicPeriod"/>
            </a:pPr>
            <a:r>
              <a:rPr lang="he" sz="2400" b="0" i="0" u="none" baseline="0" dirty="0">
                <a:latin typeface="Arial" pitchFamily="34" charset="0"/>
                <a:ea typeface="Arial Unicode MS" pitchFamily="34" charset="-128"/>
                <a:cs typeface="Arial" pitchFamily="34" charset="0"/>
              </a:rPr>
              <a:t>קודים הנקבעים מראש או דדוקטיביים: קטגוריות קבועות מראש המבוססות על תיאוריה מקובלת או ידע של תכנית</a:t>
            </a:r>
            <a:endParaRPr lang="he" sz="2400" dirty="0">
              <a:latin typeface="Arial" pitchFamily="34" charset="0"/>
              <a:ea typeface="Arial Unicode MS" pitchFamily="34" charset="-128"/>
              <a:cs typeface="Arial" pitchFamily="34" charset="0"/>
            </a:endParaRPr>
          </a:p>
          <a:p>
            <a:pPr marL="457200" indent="-457200" algn="r" rtl="1">
              <a:spcBef>
                <a:spcPts val="1800"/>
              </a:spcBef>
              <a:buFontTx/>
              <a:buAutoNum type="arabicPeriod"/>
            </a:pPr>
            <a:r>
              <a:rPr lang="he" sz="2400" b="0" i="0" u="none" baseline="0" dirty="0">
                <a:latin typeface="Arial" pitchFamily="34" charset="0"/>
                <a:ea typeface="Arial Unicode MS" pitchFamily="34" charset="-128"/>
                <a:cs typeface="Arial" pitchFamily="34" charset="0"/>
              </a:rPr>
              <a:t>אינדוקטיביים: מבוססים על נתונים גולמיים (לא נקבעים מראש)</a:t>
            </a:r>
            <a:endParaRPr lang="he" sz="2400" dirty="0">
              <a:latin typeface="Arial" pitchFamily="34" charset="0"/>
              <a:ea typeface="Arial Unicode MS" pitchFamily="34" charset="-128"/>
              <a:cs typeface="Arial" pitchFamily="34" charset="0"/>
            </a:endParaRPr>
          </a:p>
          <a:p>
            <a:pPr marL="457200" indent="-457200" algn="r" rtl="1">
              <a:spcBef>
                <a:spcPts val="1800"/>
              </a:spcBef>
              <a:buFontTx/>
              <a:buAutoNum type="arabicPeriod"/>
            </a:pPr>
            <a:r>
              <a:rPr lang="he" sz="2400" b="0" i="0" u="none" baseline="0" dirty="0">
                <a:latin typeface="Arial" pitchFamily="34" charset="0"/>
                <a:ea typeface="Arial Unicode MS" pitchFamily="34" charset="-128"/>
                <a:cs typeface="Arial" pitchFamily="34" charset="0"/>
              </a:rPr>
              <a:t>מדרגיים (היררכיים): קטגוריות גדולות יותר שבכל אחת יש </a:t>
            </a:r>
            <a:r>
              <a:rPr lang="en-US" sz="2400" b="0" i="0" u="none" baseline="0" dirty="0" smtClean="0">
                <a:latin typeface="Arial" pitchFamily="34" charset="0"/>
                <a:ea typeface="Arial Unicode MS" pitchFamily="34" charset="-128"/>
                <a:cs typeface="Arial" pitchFamily="34" charset="0"/>
              </a:rPr>
              <a:t/>
            </a:r>
            <a:br>
              <a:rPr lang="en-US" sz="2400" b="0" i="0" u="none" baseline="0" dirty="0" smtClean="0">
                <a:latin typeface="Arial" pitchFamily="34" charset="0"/>
                <a:ea typeface="Arial Unicode MS" pitchFamily="34" charset="-128"/>
                <a:cs typeface="Arial" pitchFamily="34" charset="0"/>
              </a:rPr>
            </a:br>
            <a:r>
              <a:rPr lang="he" sz="2400" b="0" i="0" u="none" baseline="0" dirty="0" smtClean="0">
                <a:latin typeface="Arial" pitchFamily="34" charset="0"/>
                <a:ea typeface="Arial Unicode MS" pitchFamily="34" charset="-128"/>
                <a:cs typeface="Arial" pitchFamily="34" charset="0"/>
              </a:rPr>
              <a:t>תת-קטגוריות</a:t>
            </a:r>
            <a:endParaRPr lang="he" sz="2400" dirty="0">
              <a:latin typeface="Arial" pitchFamily="34" charset="0"/>
              <a:ea typeface="Arial Unicode MS" pitchFamily="34" charset="-128"/>
              <a:cs typeface="Arial" pitchFamily="34" charset="0"/>
            </a:endParaRPr>
          </a:p>
          <a:p>
            <a:pPr marL="457200" indent="-457200" algn="r" rtl="1">
              <a:spcBef>
                <a:spcPts val="1800"/>
              </a:spcBef>
            </a:pPr>
            <a:r>
              <a:rPr lang="he" sz="2400" b="0" i="0" u="none" baseline="0" dirty="0">
                <a:latin typeface="Arial" pitchFamily="34" charset="0"/>
                <a:ea typeface="Arial Unicode MS" pitchFamily="34" charset="-128"/>
                <a:cs typeface="Arial" pitchFamily="34" charset="0"/>
              </a:rPr>
              <a:t>באפשרותך לשלב תכנית קידוד אינדוקטיבית ודדוקטיבית עם תכנית מדרגית </a:t>
            </a:r>
            <a:endParaRPr lang="he" sz="2400" dirty="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6451600" y="6356350"/>
            <a:ext cx="1981200" cy="365760"/>
          </a:xfrm>
        </p:spPr>
        <p:txBody>
          <a:bodyPr/>
          <a:lstStyle/>
          <a:p>
            <a:pPr algn="r" rtl="1"/>
            <a:r>
              <a:rPr lang="he" b="0" i="0" u="none" baseline="0">
                <a:latin typeface="Arial" pitchFamily="34" charset="0"/>
                <a:ea typeface="Arial Unicode MS" pitchFamily="34" charset="-128"/>
                <a:cs typeface="Arial" pitchFamily="34" charset="0"/>
              </a:rPr>
              <a:t>14</a:t>
            </a:r>
            <a:endParaRPr lang="he" dirty="0">
              <a:latin typeface="Arial" pitchFamily="34" charset="0"/>
              <a:ea typeface="Arial Unicode MS" pitchFamily="34" charset="-128"/>
              <a:cs typeface="Arial" pitchFamily="34" charset="0"/>
            </a:endParaRPr>
          </a:p>
        </p:txBody>
      </p:sp>
      <p:sp>
        <p:nvSpPr>
          <p:cNvPr id="5" name="Rectangle 2"/>
          <p:cNvSpPr>
            <a:spLocks noGrp="1" noChangeArrowheads="1"/>
          </p:cNvSpPr>
          <p:nvPr>
            <p:ph type="title"/>
          </p:nvPr>
        </p:nvSpPr>
        <p:spPr bwMode="auto">
          <a:xfrm>
            <a:off x="444500" y="557582"/>
            <a:ext cx="8229600" cy="585418"/>
          </a:xfrm>
          <a:prstGeom prst="rect">
            <a:avLst/>
          </a:prstGeom>
          <a:noFill/>
          <a:ln w="9525">
            <a:noFill/>
            <a:miter lim="800000"/>
            <a:headEnd/>
            <a:tailEnd/>
          </a:ln>
        </p:spPr>
        <p:txBody>
          <a:bodyPr lIns="92075" tIns="46038" rIns="92075" bIns="46038">
            <a:spAutoFit/>
          </a:bodyPr>
          <a:lstStyle/>
          <a:p>
            <a:pPr algn="r" rtl="1"/>
            <a:r>
              <a:rPr lang="he" sz="3200" b="1" i="0" u="none" baseline="0" dirty="0">
                <a:solidFill>
                  <a:schemeClr val="tx2"/>
                </a:solidFill>
                <a:latin typeface="Arial" pitchFamily="34" charset="0"/>
                <a:ea typeface="Arial Unicode MS" pitchFamily="34" charset="-128"/>
                <a:cs typeface="Arial" pitchFamily="34" charset="0"/>
              </a:rPr>
              <a:t>אסטרטגיות קידוד ותזכורות</a:t>
            </a:r>
          </a:p>
        </p:txBody>
      </p:sp>
      <p:sp>
        <p:nvSpPr>
          <p:cNvPr id="6" name="Rectangle 3"/>
          <p:cNvSpPr>
            <a:spLocks noGrp="1" noChangeArrowheads="1"/>
          </p:cNvSpPr>
          <p:nvPr>
            <p:ph sz="quarter" idx="1"/>
          </p:nvPr>
        </p:nvSpPr>
        <p:spPr bwMode="auto">
          <a:xfrm>
            <a:off x="444500" y="1219200"/>
            <a:ext cx="8229600" cy="5286705"/>
          </a:xfrm>
          <a:prstGeom prst="rect">
            <a:avLst/>
          </a:prstGeom>
          <a:noFill/>
          <a:ln w="9525">
            <a:noFill/>
            <a:miter lim="800000"/>
            <a:headEnd/>
            <a:tailEnd/>
          </a:ln>
        </p:spPr>
        <p:txBody>
          <a:bodyPr lIns="92075" tIns="46038" rIns="92075" bIns="46038">
            <a:spAutoFit/>
          </a:bodyPr>
          <a:lstStyle/>
          <a:p>
            <a:pPr marL="457200" indent="-457200" algn="r" rtl="1">
              <a:spcBef>
                <a:spcPct val="25000"/>
              </a:spcBef>
              <a:buFontTx/>
              <a:buAutoNum type="arabicPeriod"/>
            </a:pPr>
            <a:r>
              <a:rPr lang="he" sz="2600" b="0" i="0" u="none" baseline="0" dirty="0">
                <a:latin typeface="Arial" pitchFamily="34" charset="0"/>
                <a:ea typeface="Arial Unicode MS" pitchFamily="34" charset="-128"/>
                <a:cs typeface="Arial" pitchFamily="34" charset="0"/>
              </a:rPr>
              <a:t>החזק רשימת אב של קודים</a:t>
            </a:r>
            <a:endParaRPr lang="he" sz="2600" dirty="0">
              <a:latin typeface="Arial" pitchFamily="34" charset="0"/>
              <a:ea typeface="Arial Unicode MS" pitchFamily="34" charset="-128"/>
              <a:cs typeface="Arial" pitchFamily="34" charset="0"/>
            </a:endParaRPr>
          </a:p>
          <a:p>
            <a:pPr marL="914400" lvl="1" indent="-457200" algn="r" rtl="1">
              <a:spcBef>
                <a:spcPct val="25000"/>
              </a:spcBef>
              <a:buFont typeface="Wingdings" charset="2"/>
              <a:buChar char="ü"/>
            </a:pPr>
            <a:r>
              <a:rPr lang="he" b="0" i="0" u="none" baseline="0" dirty="0">
                <a:latin typeface="Arial" pitchFamily="34" charset="0"/>
                <a:ea typeface="Arial Unicode MS" pitchFamily="34" charset="-128"/>
                <a:cs typeface="Arial" pitchFamily="34" charset="0"/>
              </a:rPr>
              <a:t>הבחן בין קודים הנקבעים מראש לבין קודים אינדוקטיביים</a:t>
            </a:r>
            <a:endParaRPr lang="he" dirty="0">
              <a:latin typeface="Arial" pitchFamily="34" charset="0"/>
              <a:ea typeface="Arial Unicode MS" pitchFamily="34" charset="-128"/>
              <a:cs typeface="Arial" pitchFamily="34" charset="0"/>
            </a:endParaRPr>
          </a:p>
          <a:p>
            <a:pPr marL="914400" lvl="1" indent="-457200" algn="r" rtl="1">
              <a:spcBef>
                <a:spcPct val="25000"/>
              </a:spcBef>
              <a:buFont typeface="Wingdings" charset="2"/>
              <a:buChar char="ü"/>
            </a:pPr>
            <a:r>
              <a:rPr lang="he-IL" b="0" i="0" u="none" baseline="0" dirty="0" smtClean="0">
                <a:latin typeface="Arial" pitchFamily="34" charset="0"/>
                <a:ea typeface="Arial Unicode MS" pitchFamily="34" charset="-128"/>
                <a:cs typeface="Arial" pitchFamily="34" charset="0"/>
              </a:rPr>
              <a:t>קודד</a:t>
            </a:r>
            <a:r>
              <a:rPr lang="he-IL" b="0" i="0" u="none" dirty="0" smtClean="0">
                <a:latin typeface="Arial" pitchFamily="34" charset="0"/>
                <a:ea typeface="Arial Unicode MS" pitchFamily="34" charset="-128"/>
                <a:cs typeface="Arial" pitchFamily="34" charset="0"/>
              </a:rPr>
              <a:t> מחדש את </a:t>
            </a:r>
            <a:r>
              <a:rPr lang="he" b="0" i="0" u="none" baseline="0" dirty="0" smtClean="0">
                <a:latin typeface="Arial" pitchFamily="34" charset="0"/>
                <a:ea typeface="Arial Unicode MS" pitchFamily="34" charset="-128"/>
                <a:cs typeface="Arial" pitchFamily="34" charset="0"/>
              </a:rPr>
              <a:t>כל </a:t>
            </a:r>
            <a:r>
              <a:rPr lang="he" b="0" i="0" u="none" baseline="0" dirty="0">
                <a:latin typeface="Arial" pitchFamily="34" charset="0"/>
                <a:ea typeface="Arial Unicode MS" pitchFamily="34" charset="-128"/>
                <a:cs typeface="Arial" pitchFamily="34" charset="0"/>
              </a:rPr>
              <a:t>הסגמנטים</a:t>
            </a:r>
            <a:endParaRPr lang="he" dirty="0">
              <a:latin typeface="Arial" pitchFamily="34" charset="0"/>
              <a:ea typeface="Arial Unicode MS" pitchFamily="34" charset="-128"/>
              <a:cs typeface="Arial" pitchFamily="34" charset="0"/>
            </a:endParaRPr>
          </a:p>
          <a:p>
            <a:pPr marL="457200" indent="-457200" algn="r" rtl="1">
              <a:spcBef>
                <a:spcPts val="1800"/>
              </a:spcBef>
              <a:buFontTx/>
              <a:buAutoNum type="arabicPeriod"/>
            </a:pPr>
            <a:r>
              <a:rPr lang="he" sz="2600" b="0" i="0" u="none" baseline="0" dirty="0">
                <a:latin typeface="Arial" pitchFamily="34" charset="0"/>
                <a:ea typeface="Arial Unicode MS" pitchFamily="34" charset="-128"/>
                <a:cs typeface="Arial" pitchFamily="34" charset="0"/>
              </a:rPr>
              <a:t>השתמש בקודים מרובים, אך השתדל שתכניות הקידוד יהיו פשוטות ככל האפשר</a:t>
            </a:r>
            <a:endParaRPr lang="he" sz="2600" dirty="0">
              <a:latin typeface="Arial" pitchFamily="34" charset="0"/>
              <a:ea typeface="Arial Unicode MS" pitchFamily="34" charset="-128"/>
              <a:cs typeface="Arial" pitchFamily="34" charset="0"/>
            </a:endParaRPr>
          </a:p>
          <a:p>
            <a:pPr marL="457200" indent="-457200" algn="r" rtl="1">
              <a:spcBef>
                <a:spcPts val="1800"/>
              </a:spcBef>
              <a:buFontTx/>
              <a:buAutoNum type="arabicPeriod"/>
            </a:pPr>
            <a:r>
              <a:rPr lang="he" sz="2600" b="0" i="0" u="none" baseline="0" dirty="0">
                <a:latin typeface="Arial" pitchFamily="34" charset="0"/>
                <a:ea typeface="Arial Unicode MS" pitchFamily="34" charset="-128"/>
                <a:cs typeface="Arial" pitchFamily="34" charset="0"/>
              </a:rPr>
              <a:t>בדוק כמה רישומים לדוגמה כדי לזהות בעיות אפשריות לפני סיום בחירת הקודים</a:t>
            </a:r>
            <a:endParaRPr lang="he" sz="2600" dirty="0">
              <a:latin typeface="Arial" pitchFamily="34" charset="0"/>
              <a:ea typeface="Arial Unicode MS" pitchFamily="34" charset="-128"/>
              <a:cs typeface="Arial" pitchFamily="34" charset="0"/>
            </a:endParaRPr>
          </a:p>
          <a:p>
            <a:pPr marL="457200" indent="-457200" algn="r" rtl="1">
              <a:spcBef>
                <a:spcPts val="1800"/>
              </a:spcBef>
              <a:buFontTx/>
              <a:buAutoNum type="arabicPeriod"/>
            </a:pPr>
            <a:r>
              <a:rPr lang="he" sz="2600" b="0" i="0" u="none" baseline="0" dirty="0">
                <a:latin typeface="Arial" pitchFamily="34" charset="0"/>
                <a:ea typeface="Arial Unicode MS" pitchFamily="34" charset="-128"/>
                <a:cs typeface="Arial" pitchFamily="34" charset="0"/>
              </a:rPr>
              <a:t>בדוק </a:t>
            </a:r>
            <a:r>
              <a:rPr lang="he-IL" sz="2600" b="0" i="0" u="none" baseline="0" dirty="0" smtClean="0">
                <a:latin typeface="Arial" pitchFamily="34" charset="0"/>
                <a:ea typeface="Arial Unicode MS" pitchFamily="34" charset="-128"/>
                <a:cs typeface="Arial" pitchFamily="34" charset="0"/>
              </a:rPr>
              <a:t>מהימנות </a:t>
            </a:r>
            <a:r>
              <a:rPr lang="he" sz="2600" b="0" i="0" u="none" baseline="0" dirty="0" smtClean="0">
                <a:latin typeface="Arial" pitchFamily="34" charset="0"/>
                <a:ea typeface="Arial Unicode MS" pitchFamily="34" charset="-128"/>
                <a:cs typeface="Arial" pitchFamily="34" charset="0"/>
              </a:rPr>
              <a:t>בין/בתוך </a:t>
            </a:r>
            <a:r>
              <a:rPr lang="he" sz="2600" b="0" i="0" u="none" baseline="0" dirty="0">
                <a:latin typeface="Arial" pitchFamily="34" charset="0"/>
                <a:ea typeface="Arial Unicode MS" pitchFamily="34" charset="-128"/>
                <a:cs typeface="Arial" pitchFamily="34" charset="0"/>
              </a:rPr>
              <a:t>מקודדים (עקביות)</a:t>
            </a:r>
            <a:endParaRPr lang="he" sz="2600" dirty="0">
              <a:latin typeface="Arial" pitchFamily="34" charset="0"/>
              <a:ea typeface="Arial Unicode MS" pitchFamily="34" charset="-128"/>
              <a:cs typeface="Arial" pitchFamily="34" charset="0"/>
            </a:endParaRPr>
          </a:p>
          <a:p>
            <a:pPr marL="914400" lvl="1" indent="-457200" algn="r" rtl="1">
              <a:spcBef>
                <a:spcPts val="400"/>
              </a:spcBef>
              <a:buFont typeface="Wingdings" charset="2"/>
              <a:buChar char="ü"/>
            </a:pPr>
            <a:r>
              <a:rPr lang="he" b="0" i="0" u="none" baseline="0" dirty="0">
                <a:latin typeface="Arial" pitchFamily="34" charset="0"/>
                <a:ea typeface="Arial Unicode MS" pitchFamily="34" charset="-128"/>
                <a:cs typeface="Arial" pitchFamily="34" charset="0"/>
              </a:rPr>
              <a:t>הקידוד אינו מדויק (צפה להבדלים)</a:t>
            </a:r>
            <a:endParaRPr lang="he" dirty="0">
              <a:latin typeface="Arial" pitchFamily="34" charset="0"/>
              <a:ea typeface="Arial Unicode MS" pitchFamily="34" charset="-128"/>
              <a:cs typeface="Arial" pitchFamily="34" charset="0"/>
            </a:endParaRPr>
          </a:p>
          <a:p>
            <a:pPr marL="914400" lvl="1" indent="-457200" algn="r" rtl="1">
              <a:spcBef>
                <a:spcPts val="400"/>
              </a:spcBef>
              <a:buFont typeface="Wingdings" charset="2"/>
              <a:buChar char="ü"/>
            </a:pPr>
            <a:r>
              <a:rPr lang="he" b="0" i="0" u="none" baseline="0" dirty="0">
                <a:latin typeface="Arial" pitchFamily="34" charset="0"/>
                <a:ea typeface="Arial Unicode MS" pitchFamily="34" charset="-128"/>
                <a:cs typeface="Arial" pitchFamily="34" charset="0"/>
              </a:rPr>
              <a:t>קודים המופיעים בו-זמנית (יותר מקוד אחד לרישום)</a:t>
            </a:r>
            <a:endParaRPr lang="he" dirty="0">
              <a:latin typeface="Arial" pitchFamily="34" charset="0"/>
              <a:ea typeface="Arial Unicode MS" pitchFamily="34" charset="-128"/>
              <a:cs typeface="Arial" pitchFamily="34" charset="0"/>
            </a:endParaRPr>
          </a:p>
          <a:p>
            <a:pPr marL="914400" lvl="1" indent="-457200" algn="r" rtl="1">
              <a:spcBef>
                <a:spcPts val="400"/>
              </a:spcBef>
              <a:buFont typeface="Wingdings" charset="2"/>
              <a:buChar char="ü"/>
            </a:pPr>
            <a:r>
              <a:rPr lang="he" b="0" i="0" u="none" baseline="0" dirty="0">
                <a:latin typeface="Arial" pitchFamily="34" charset="0"/>
                <a:ea typeface="Arial Unicode MS" pitchFamily="34" charset="-128"/>
                <a:cs typeface="Arial" pitchFamily="34" charset="0"/>
              </a:rPr>
              <a:t>קודים בדף צרופה (מתארים)</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6451600" y="6356350"/>
            <a:ext cx="1981200" cy="365760"/>
          </a:xfrm>
        </p:spPr>
        <p:txBody>
          <a:bodyPr/>
          <a:lstStyle/>
          <a:p>
            <a:pPr algn="r" rtl="1"/>
            <a:r>
              <a:rPr lang="he" b="0" i="0" u="none" baseline="0">
                <a:latin typeface="Arial" pitchFamily="34" charset="0"/>
                <a:ea typeface="Arial Unicode MS" pitchFamily="34" charset="-128"/>
                <a:cs typeface="Arial" pitchFamily="34" charset="0"/>
              </a:rPr>
              <a:t>15</a:t>
            </a:r>
            <a:endParaRPr lang="he" dirty="0">
              <a:latin typeface="Arial" pitchFamily="34" charset="0"/>
              <a:ea typeface="Arial Unicode MS" pitchFamily="34" charset="-128"/>
              <a:cs typeface="Arial" pitchFamily="34" charset="0"/>
            </a:endParaRPr>
          </a:p>
        </p:txBody>
      </p:sp>
      <p:sp>
        <p:nvSpPr>
          <p:cNvPr id="6" name="Rectangle 2"/>
          <p:cNvSpPr>
            <a:spLocks noGrp="1" noChangeArrowheads="1"/>
          </p:cNvSpPr>
          <p:nvPr>
            <p:ph type="title"/>
          </p:nvPr>
        </p:nvSpPr>
        <p:spPr bwMode="auto">
          <a:xfrm>
            <a:off x="457200" y="557582"/>
            <a:ext cx="8229600" cy="585418"/>
          </a:xfrm>
          <a:prstGeom prst="rect">
            <a:avLst/>
          </a:prstGeom>
          <a:noFill/>
          <a:ln w="9525">
            <a:noFill/>
            <a:miter lim="800000"/>
            <a:headEnd/>
            <a:tailEnd/>
          </a:ln>
        </p:spPr>
        <p:txBody>
          <a:bodyPr lIns="92075" tIns="46038" rIns="92075" bIns="46038">
            <a:spAutoFit/>
          </a:bodyPr>
          <a:lstStyle/>
          <a:p>
            <a:pPr algn="r" rtl="1"/>
            <a:r>
              <a:rPr lang="he" sz="3200" b="1" i="0" u="none" baseline="0" dirty="0">
                <a:solidFill>
                  <a:schemeClr val="tx2"/>
                </a:solidFill>
                <a:latin typeface="Arial" pitchFamily="34" charset="0"/>
                <a:ea typeface="Arial Unicode MS" pitchFamily="34" charset="-128"/>
                <a:cs typeface="Arial" pitchFamily="34" charset="0"/>
              </a:rPr>
              <a:t>ספירה</a:t>
            </a:r>
          </a:p>
        </p:txBody>
      </p:sp>
      <p:sp>
        <p:nvSpPr>
          <p:cNvPr id="7" name="Rectangle 7"/>
          <p:cNvSpPr>
            <a:spLocks noGrp="1" noChangeArrowheads="1"/>
          </p:cNvSpPr>
          <p:nvPr>
            <p:ph sz="quarter" idx="1"/>
          </p:nvPr>
        </p:nvSpPr>
        <p:spPr bwMode="auto">
          <a:xfrm>
            <a:off x="457200" y="1219200"/>
            <a:ext cx="8229600" cy="1077218"/>
          </a:xfrm>
          <a:prstGeom prst="rect">
            <a:avLst/>
          </a:prstGeom>
          <a:noFill/>
          <a:ln w="9525">
            <a:noFill/>
            <a:miter lim="800000"/>
            <a:headEnd/>
            <a:tailEnd/>
          </a:ln>
        </p:spPr>
        <p:txBody>
          <a:bodyPr>
            <a:spAutoFit/>
          </a:bodyPr>
          <a:lstStyle/>
          <a:p>
            <a:pPr algn="r" rtl="1"/>
            <a:r>
              <a:rPr lang="he" sz="3200" b="0" i="0" u="none" baseline="0" dirty="0">
                <a:latin typeface="Arial" pitchFamily="34" charset="0"/>
                <a:ea typeface="Arial Unicode MS" pitchFamily="34" charset="-128"/>
                <a:cs typeface="Arial" pitchFamily="34" charset="0"/>
              </a:rPr>
              <a:t>אסטרטגיה לארגון, לסיכום ולהצגה של נתונים איכותניים</a:t>
            </a:r>
            <a:endParaRPr lang="he" sz="3200" dirty="0">
              <a:latin typeface="Arial" pitchFamily="34" charset="0"/>
              <a:ea typeface="Arial Unicode MS" pitchFamily="34" charset="-128"/>
              <a:cs typeface="Arial" pitchFamily="34" charset="0"/>
            </a:endParaRPr>
          </a:p>
        </p:txBody>
      </p:sp>
      <p:sp>
        <p:nvSpPr>
          <p:cNvPr id="8" name="Rectangle 3"/>
          <p:cNvSpPr>
            <a:spLocks noChangeArrowheads="1"/>
          </p:cNvSpPr>
          <p:nvPr/>
        </p:nvSpPr>
        <p:spPr bwMode="auto">
          <a:xfrm>
            <a:off x="381000" y="2209800"/>
            <a:ext cx="7924800" cy="3524684"/>
          </a:xfrm>
          <a:prstGeom prst="rect">
            <a:avLst/>
          </a:prstGeom>
          <a:noFill/>
          <a:ln w="9525">
            <a:noFill/>
            <a:miter lim="800000"/>
            <a:headEnd/>
            <a:tailEnd/>
          </a:ln>
        </p:spPr>
        <p:txBody>
          <a:bodyPr lIns="92075" tIns="46038" rIns="92075" bIns="46038">
            <a:spAutoFit/>
          </a:bodyPr>
          <a:lstStyle/>
          <a:p>
            <a:pPr marL="457200" indent="-457200" algn="r" rtl="1">
              <a:spcBef>
                <a:spcPct val="25000"/>
              </a:spcBef>
            </a:pPr>
            <a:r>
              <a:rPr lang="he" sz="2800" b="0" i="0" u="none" baseline="0" dirty="0">
                <a:latin typeface="Arial" pitchFamily="34" charset="0"/>
                <a:ea typeface="Arial Unicode MS" pitchFamily="34" charset="-128"/>
                <a:cs typeface="Arial" pitchFamily="34" charset="0"/>
              </a:rPr>
              <a:t> </a:t>
            </a:r>
            <a:endParaRPr lang="he" sz="2800" dirty="0">
              <a:latin typeface="Arial" pitchFamily="34" charset="0"/>
              <a:ea typeface="Arial Unicode MS" pitchFamily="34" charset="-128"/>
              <a:cs typeface="Arial" pitchFamily="34" charset="0"/>
            </a:endParaRPr>
          </a:p>
          <a:p>
            <a:pPr marL="457200" indent="-457200" algn="r" rtl="1">
              <a:spcBef>
                <a:spcPct val="25000"/>
              </a:spcBef>
              <a:buFont typeface="Wingdings" charset="2"/>
              <a:buChar char="ü"/>
            </a:pPr>
            <a:r>
              <a:rPr lang="he" sz="2800" b="0" i="0" u="none" baseline="0" dirty="0">
                <a:latin typeface="Arial" pitchFamily="34" charset="0"/>
                <a:ea typeface="Arial Unicode MS" pitchFamily="34" charset="-128"/>
                <a:cs typeface="Arial" pitchFamily="34" charset="0"/>
              </a:rPr>
              <a:t> כמת את שכיחות הקודים,* או הסוגים</a:t>
            </a:r>
            <a:endParaRPr lang="he" sz="2800" dirty="0">
              <a:latin typeface="Arial" pitchFamily="34" charset="0"/>
              <a:ea typeface="Arial Unicode MS" pitchFamily="34" charset="-128"/>
              <a:cs typeface="Arial" pitchFamily="34" charset="0"/>
            </a:endParaRPr>
          </a:p>
          <a:p>
            <a:pPr marL="457200" indent="-457200" algn="r" rtl="1">
              <a:spcBef>
                <a:spcPct val="25000"/>
              </a:spcBef>
              <a:buFont typeface="Wingdings" charset="2"/>
              <a:buChar char="ü"/>
            </a:pPr>
            <a:r>
              <a:rPr lang="he" sz="2800" b="0" i="0" u="none" baseline="0" dirty="0">
                <a:latin typeface="Arial" pitchFamily="34" charset="0"/>
                <a:ea typeface="Arial Unicode MS" pitchFamily="34" charset="-128"/>
                <a:cs typeface="Arial" pitchFamily="34" charset="0"/>
              </a:rPr>
              <a:t>השתמש בספירות להגדרת </a:t>
            </a:r>
            <a:r>
              <a:rPr lang="he" sz="2800" b="0" i="0" u="none" baseline="0">
                <a:latin typeface="Arial" pitchFamily="34" charset="0"/>
                <a:ea typeface="Arial Unicode MS" pitchFamily="34" charset="-128"/>
                <a:cs typeface="Arial" pitchFamily="34" charset="0"/>
              </a:rPr>
              <a:t>תוצאות </a:t>
            </a:r>
            <a:r>
              <a:rPr lang="en-US" sz="2800" b="0" i="0" u="none" baseline="0" smtClean="0">
                <a:latin typeface="Arial" pitchFamily="34" charset="0"/>
                <a:ea typeface="Arial Unicode MS" pitchFamily="34" charset="-128"/>
                <a:cs typeface="Arial" pitchFamily="34" charset="0"/>
              </a:rPr>
              <a:t/>
            </a:r>
            <a:br>
              <a:rPr lang="en-US" sz="2800" b="0" i="0" u="none" baseline="0" smtClean="0">
                <a:latin typeface="Arial" pitchFamily="34" charset="0"/>
                <a:ea typeface="Arial Unicode MS" pitchFamily="34" charset="-128"/>
                <a:cs typeface="Arial" pitchFamily="34" charset="0"/>
              </a:rPr>
            </a:br>
            <a:r>
              <a:rPr lang="he" sz="2800" b="0" i="0" u="none" baseline="0" smtClean="0">
                <a:latin typeface="Arial" pitchFamily="34" charset="0"/>
                <a:ea typeface="Arial Unicode MS" pitchFamily="34" charset="-128"/>
                <a:cs typeface="Arial" pitchFamily="34" charset="0"/>
              </a:rPr>
              <a:t>(</a:t>
            </a:r>
            <a:r>
              <a:rPr lang="he" sz="2800" b="0" i="0" u="none" baseline="0" dirty="0">
                <a:latin typeface="Arial" pitchFamily="34" charset="0"/>
                <a:ea typeface="Arial Unicode MS" pitchFamily="34" charset="-128"/>
                <a:cs typeface="Arial" pitchFamily="34" charset="0"/>
              </a:rPr>
              <a:t>לדוגמה, </a:t>
            </a:r>
            <a:r>
              <a:rPr lang="he" sz="2800" b="0" i="1" u="none" baseline="0" dirty="0">
                <a:latin typeface="Arial" pitchFamily="34" charset="0"/>
                <a:ea typeface="Arial Unicode MS" pitchFamily="34" charset="-128"/>
                <a:cs typeface="Arial" pitchFamily="34" charset="0"/>
              </a:rPr>
              <a:t>רוב התשובות היו חיוביות</a:t>
            </a:r>
            <a:r>
              <a:rPr lang="he" sz="2800" b="0" i="1" u="none" baseline="0">
                <a:latin typeface="Arial" pitchFamily="34" charset="0"/>
                <a:ea typeface="Arial Unicode MS" pitchFamily="34" charset="-128"/>
                <a:cs typeface="Arial" pitchFamily="34" charset="0"/>
              </a:rPr>
              <a:t>; </a:t>
            </a:r>
            <a:r>
              <a:rPr lang="en-US" sz="2800" b="0" i="1" u="none" baseline="0" smtClean="0">
                <a:latin typeface="Arial" pitchFamily="34" charset="0"/>
                <a:ea typeface="Arial Unicode MS" pitchFamily="34" charset="-128"/>
                <a:cs typeface="Arial" pitchFamily="34" charset="0"/>
              </a:rPr>
              <a:t/>
            </a:r>
            <a:br>
              <a:rPr lang="en-US" sz="2800" b="0" i="1" u="none" baseline="0" smtClean="0">
                <a:latin typeface="Arial" pitchFamily="34" charset="0"/>
                <a:ea typeface="Arial Unicode MS" pitchFamily="34" charset="-128"/>
                <a:cs typeface="Arial" pitchFamily="34" charset="0"/>
              </a:rPr>
            </a:br>
            <a:r>
              <a:rPr lang="he" sz="2800" b="0" i="1" u="none" baseline="0" smtClean="0">
                <a:latin typeface="Arial" pitchFamily="34" charset="0"/>
                <a:ea typeface="Arial Unicode MS" pitchFamily="34" charset="-128"/>
                <a:cs typeface="Arial" pitchFamily="34" charset="0"/>
              </a:rPr>
              <a:t>כל </a:t>
            </a:r>
            <a:r>
              <a:rPr lang="he" sz="2800" b="0" i="1" u="none" baseline="0" dirty="0">
                <a:latin typeface="Arial" pitchFamily="34" charset="0"/>
                <a:ea typeface="Arial Unicode MS" pitchFamily="34" charset="-128"/>
                <a:cs typeface="Arial" pitchFamily="34" charset="0"/>
              </a:rPr>
              <a:t>התשובות נחלקו </a:t>
            </a:r>
            <a:r>
              <a:rPr lang="he" sz="2800" b="0" i="1" u="none" baseline="0">
                <a:latin typeface="Arial" pitchFamily="34" charset="0"/>
                <a:ea typeface="Arial Unicode MS" pitchFamily="34" charset="-128"/>
                <a:cs typeface="Arial" pitchFamily="34" charset="0"/>
              </a:rPr>
              <a:t>ל-4 </a:t>
            </a:r>
            <a:r>
              <a:rPr lang="he" sz="2800" b="0" i="1" u="none" baseline="0" smtClean="0">
                <a:latin typeface="Arial" pitchFamily="34" charset="0"/>
                <a:ea typeface="Arial Unicode MS" pitchFamily="34" charset="-128"/>
                <a:cs typeface="Arial" pitchFamily="34" charset="0"/>
              </a:rPr>
              <a:t>קטגוריות – הקטגוריה </a:t>
            </a:r>
            <a:r>
              <a:rPr lang="he" sz="2800" b="0" i="1" u="none" baseline="0" dirty="0">
                <a:latin typeface="Arial" pitchFamily="34" charset="0"/>
                <a:ea typeface="Arial Unicode MS" pitchFamily="34" charset="-128"/>
                <a:cs typeface="Arial" pitchFamily="34" charset="0"/>
              </a:rPr>
              <a:t>המייצגת ביותר הייתה ________</a:t>
            </a:r>
            <a:r>
              <a:rPr lang="he" sz="2800" b="0" i="0" u="none" baseline="0" dirty="0">
                <a:latin typeface="Arial" pitchFamily="34" charset="0"/>
                <a:ea typeface="Arial Unicode MS" pitchFamily="34" charset="-128"/>
                <a:cs typeface="Arial" pitchFamily="34" charset="0"/>
              </a:rPr>
              <a:t>).</a:t>
            </a:r>
            <a:endParaRPr lang="he" sz="2800" dirty="0">
              <a:latin typeface="Arial" pitchFamily="34" charset="0"/>
              <a:ea typeface="Arial Unicode MS" pitchFamily="34" charset="-128"/>
              <a:cs typeface="Arial" pitchFamily="34" charset="0"/>
            </a:endParaRPr>
          </a:p>
          <a:p>
            <a:pPr marL="457200" indent="-457200" algn="r" rtl="1">
              <a:spcBef>
                <a:spcPts val="1800"/>
              </a:spcBef>
            </a:pPr>
            <a:endParaRPr lang="he" sz="2600" dirty="0">
              <a:latin typeface="Arial" pitchFamily="34" charset="0"/>
              <a:ea typeface="Arial Unicode MS" pitchFamily="34" charset="-128"/>
              <a:cs typeface="Arial" pitchFamily="34" charset="0"/>
            </a:endParaRPr>
          </a:p>
        </p:txBody>
      </p:sp>
      <p:sp>
        <p:nvSpPr>
          <p:cNvPr id="9" name="TextBox 5"/>
          <p:cNvSpPr txBox="1">
            <a:spLocks noChangeArrowheads="1"/>
          </p:cNvSpPr>
          <p:nvPr/>
        </p:nvSpPr>
        <p:spPr bwMode="auto">
          <a:xfrm>
            <a:off x="381000" y="5257800"/>
            <a:ext cx="3352800" cy="646331"/>
          </a:xfrm>
          <a:prstGeom prst="rect">
            <a:avLst/>
          </a:prstGeom>
          <a:noFill/>
          <a:ln w="9525">
            <a:noFill/>
            <a:miter lim="800000"/>
            <a:headEnd/>
            <a:tailEnd/>
          </a:ln>
        </p:spPr>
        <p:txBody>
          <a:bodyPr>
            <a:spAutoFit/>
          </a:bodyPr>
          <a:lstStyle/>
          <a:p>
            <a:pPr algn="r" rtl="1"/>
            <a:r>
              <a:rPr lang="he" b="1" i="0" u="none" baseline="0" dirty="0">
                <a:latin typeface="Arial" pitchFamily="34" charset="0"/>
                <a:ea typeface="Arial Unicode MS" pitchFamily="34" charset="-128"/>
                <a:cs typeface="Arial" pitchFamily="34" charset="0"/>
              </a:rPr>
              <a:t>* לדוגמה: אין אף אחד, יש אחדים, יש רבים, באחוזים</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Program Files (x86)\Microsoft Office\MEDIA\CAGCAT10\j0293844.wmf"/>
          <p:cNvPicPr>
            <a:picLocks noChangeAspect="1" noChangeArrowheads="1"/>
          </p:cNvPicPr>
          <p:nvPr/>
        </p:nvPicPr>
        <p:blipFill>
          <a:blip r:embed="rId3" cstate="print"/>
          <a:srcRect/>
          <a:stretch>
            <a:fillRect/>
          </a:stretch>
        </p:blipFill>
        <p:spPr bwMode="auto">
          <a:xfrm>
            <a:off x="685800" y="228600"/>
            <a:ext cx="6781800" cy="6477000"/>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152400"/>
            <a:ext cx="8229600" cy="990600"/>
          </a:xfrm>
        </p:spPr>
        <p:txBody>
          <a:bodyPr/>
          <a:lstStyle/>
          <a:p>
            <a:pPr algn="r" rtl="1"/>
            <a:r>
              <a:rPr lang="he" b="1" i="0" u="none" baseline="0" dirty="0">
                <a:latin typeface="Arial" pitchFamily="34" charset="0"/>
                <a:ea typeface="Arial Unicode MS" pitchFamily="34" charset="-128"/>
                <a:cs typeface="Arial" pitchFamily="34" charset="0"/>
              </a:rPr>
              <a:t>ממצאים שליליים</a:t>
            </a:r>
            <a:endParaRPr lang="he" b="1" dirty="0">
              <a:latin typeface="Arial" pitchFamily="34" charset="0"/>
              <a:ea typeface="Arial Unicode MS" pitchFamily="34" charset="-128"/>
              <a:cs typeface="Arial" pitchFamily="34" charset="0"/>
            </a:endParaRPr>
          </a:p>
        </p:txBody>
      </p:sp>
      <p:sp>
        <p:nvSpPr>
          <p:cNvPr id="3" name="Content Placeholder 2"/>
          <p:cNvSpPr>
            <a:spLocks noGrp="1"/>
          </p:cNvSpPr>
          <p:nvPr>
            <p:ph sz="quarter" idx="1"/>
          </p:nvPr>
        </p:nvSpPr>
        <p:spPr>
          <a:xfrm>
            <a:off x="444500" y="1234440"/>
            <a:ext cx="8229600" cy="4937760"/>
          </a:xfrm>
        </p:spPr>
        <p:txBody>
          <a:bodyPr>
            <a:normAutofit fontScale="92500" lnSpcReduction="10000"/>
          </a:bodyPr>
          <a:lstStyle/>
          <a:p>
            <a:pPr lvl="1" algn="r" rtl="1">
              <a:buNone/>
            </a:pPr>
            <a:endParaRPr lang="he" sz="3800" dirty="0" smtClean="0">
              <a:latin typeface="Arial" pitchFamily="34" charset="0"/>
              <a:ea typeface="Arial Unicode MS" pitchFamily="34" charset="-128"/>
              <a:cs typeface="Arial" pitchFamily="34" charset="0"/>
            </a:endParaRPr>
          </a:p>
          <a:p>
            <a:pPr marL="688975" lvl="1" indent="-633413" algn="r" rtl="1">
              <a:buClrTx/>
              <a:buFont typeface="Wingdings 3" pitchFamily="18" charset="2"/>
              <a:buChar char=""/>
            </a:pPr>
            <a:r>
              <a:rPr lang="he" sz="3800" b="0" i="0" u="none" baseline="0">
                <a:latin typeface="Arial" pitchFamily="34" charset="0"/>
                <a:ea typeface="Arial Unicode MS" pitchFamily="34" charset="-128"/>
                <a:cs typeface="Arial" pitchFamily="34" charset="0"/>
              </a:rPr>
              <a:t>הסבר את התוצאות ואת משמעותן, ובמידת האפשר הסבר מדוע התרחשו</a:t>
            </a:r>
            <a:endParaRPr lang="he" sz="3800" dirty="0" smtClean="0">
              <a:latin typeface="Arial" pitchFamily="34" charset="0"/>
              <a:ea typeface="Arial Unicode MS" pitchFamily="34" charset="-128"/>
              <a:cs typeface="Arial" pitchFamily="34" charset="0"/>
            </a:endParaRPr>
          </a:p>
          <a:p>
            <a:pPr marL="688975" lvl="1" indent="-633413" algn="r" rtl="1">
              <a:buClrTx/>
              <a:buFont typeface="Wingdings 3" pitchFamily="18" charset="2"/>
              <a:buChar char=""/>
            </a:pPr>
            <a:r>
              <a:rPr lang="he" sz="3800" b="0" i="0" u="none" baseline="0">
                <a:latin typeface="Arial" pitchFamily="34" charset="0"/>
                <a:ea typeface="Arial Unicode MS" pitchFamily="34" charset="-128"/>
                <a:cs typeface="Arial" pitchFamily="34" charset="0"/>
              </a:rPr>
              <a:t>הבהר עד כמה הן שליליות</a:t>
            </a:r>
            <a:endParaRPr lang="he" sz="3800" dirty="0" smtClean="0">
              <a:latin typeface="Arial" pitchFamily="34" charset="0"/>
              <a:ea typeface="Arial Unicode MS" pitchFamily="34" charset="-128"/>
              <a:cs typeface="Arial" pitchFamily="34" charset="0"/>
            </a:endParaRPr>
          </a:p>
          <a:p>
            <a:pPr marL="688975" lvl="1" indent="-633413" algn="r" rtl="1">
              <a:buClrTx/>
              <a:buFont typeface="Wingdings 3" pitchFamily="18" charset="2"/>
              <a:buChar char=""/>
            </a:pPr>
            <a:r>
              <a:rPr lang="he" sz="3800" b="0" i="0" u="none" baseline="0">
                <a:latin typeface="Arial" pitchFamily="34" charset="0"/>
                <a:ea typeface="Arial Unicode MS" pitchFamily="34" charset="-128"/>
                <a:cs typeface="Arial" pitchFamily="34" charset="0"/>
              </a:rPr>
              <a:t>אל תייחס אותן להערכה גרועה </a:t>
            </a:r>
            <a:endParaRPr lang="he" sz="3800" dirty="0" smtClean="0">
              <a:latin typeface="Arial" pitchFamily="34" charset="0"/>
              <a:ea typeface="Arial Unicode MS" pitchFamily="34" charset="-128"/>
              <a:cs typeface="Arial" pitchFamily="34" charset="0"/>
            </a:endParaRPr>
          </a:p>
          <a:p>
            <a:pPr marL="688975" lvl="1" indent="-633413" algn="r" rtl="1">
              <a:buClrTx/>
              <a:buFont typeface="Wingdings 3" pitchFamily="18" charset="2"/>
              <a:buChar char=""/>
            </a:pPr>
            <a:r>
              <a:rPr lang="he" sz="3800" b="0" i="0" u="none" baseline="0">
                <a:latin typeface="Arial" pitchFamily="34" charset="0"/>
                <a:ea typeface="Arial Unicode MS" pitchFamily="34" charset="-128"/>
                <a:cs typeface="Arial" pitchFamily="34" charset="0"/>
              </a:rPr>
              <a:t>הבהר את דרך הפעולה הבאה</a:t>
            </a:r>
            <a:endParaRPr lang="he" sz="3800" dirty="0" smtClean="0">
              <a:latin typeface="Arial" pitchFamily="34" charset="0"/>
              <a:ea typeface="Arial Unicode MS" pitchFamily="34" charset="-128"/>
              <a:cs typeface="Arial" pitchFamily="34" charset="0"/>
            </a:endParaRPr>
          </a:p>
          <a:p>
            <a:pPr marL="688975" lvl="1" indent="-633413" algn="r" rtl="1">
              <a:buClrTx/>
              <a:buFont typeface="Wingdings 3" pitchFamily="18" charset="2"/>
              <a:buChar char=""/>
            </a:pPr>
            <a:r>
              <a:rPr lang="he" sz="3800" b="0" i="0" u="none" baseline="0">
                <a:latin typeface="Arial" pitchFamily="34" charset="0"/>
                <a:ea typeface="Arial Unicode MS" pitchFamily="34" charset="-128"/>
                <a:cs typeface="Arial" pitchFamily="34" charset="0"/>
              </a:rPr>
              <a:t>הבהר מה לא עלה יפה ולגבי מי</a:t>
            </a:r>
            <a:endParaRPr lang="he" sz="3800" dirty="0" smtClean="0">
              <a:latin typeface="Arial" pitchFamily="34" charset="0"/>
              <a:ea typeface="Arial Unicode MS" pitchFamily="34" charset="-128"/>
              <a:cs typeface="Arial" pitchFamily="34" charset="0"/>
            </a:endParaRPr>
          </a:p>
          <a:p>
            <a:pPr marL="688975" lvl="1" indent="-633413" algn="r" rtl="1">
              <a:buClrTx/>
              <a:buFont typeface="Wingdings 3" pitchFamily="18" charset="2"/>
              <a:buChar char=""/>
            </a:pPr>
            <a:r>
              <a:rPr lang="he" sz="3800" b="0" i="0" u="none" baseline="0">
                <a:latin typeface="Arial" pitchFamily="34" charset="0"/>
                <a:ea typeface="Arial Unicode MS" pitchFamily="34" charset="-128"/>
                <a:cs typeface="Arial" pitchFamily="34" charset="0"/>
              </a:rPr>
              <a:t>הימנע מגישה פחדנית</a:t>
            </a:r>
            <a:endParaRPr lang="he" sz="3800" dirty="0" smtClean="0">
              <a:latin typeface="Arial" pitchFamily="34" charset="0"/>
              <a:ea typeface="Arial Unicode MS" pitchFamily="34" charset="-128"/>
              <a:cs typeface="Arial" pitchFamily="34" charset="0"/>
            </a:endParaRPr>
          </a:p>
          <a:p>
            <a:pPr marL="688975" lvl="1" indent="-633413" algn="r" rtl="1">
              <a:buClrTx/>
              <a:buFont typeface="Wingdings 3" pitchFamily="18" charset="2"/>
              <a:buChar char=""/>
            </a:pPr>
            <a:r>
              <a:rPr lang="he" sz="3800" b="0" i="0" u="none" baseline="0">
                <a:latin typeface="Arial" pitchFamily="34" charset="0"/>
                <a:ea typeface="Arial Unicode MS" pitchFamily="34" charset="-128"/>
                <a:cs typeface="Arial" pitchFamily="34" charset="0"/>
              </a:rPr>
              <a:t>אל תימנע מלדווח אם הדבר אפשרי</a:t>
            </a:r>
          </a:p>
        </p:txBody>
      </p:sp>
      <p:sp>
        <p:nvSpPr>
          <p:cNvPr id="8" name="Slide Number Placeholder 7"/>
          <p:cNvSpPr>
            <a:spLocks noGrp="1"/>
          </p:cNvSpPr>
          <p:nvPr>
            <p:ph type="sldNum" sz="quarter" idx="12"/>
          </p:nvPr>
        </p:nvSpPr>
        <p:spPr>
          <a:xfrm>
            <a:off x="6451600" y="6356350"/>
            <a:ext cx="1981200" cy="365760"/>
          </a:xfrm>
        </p:spPr>
        <p:txBody>
          <a:bodyPr/>
          <a:lstStyle/>
          <a:p>
            <a:pPr algn="r" rtl="1"/>
            <a:r>
              <a:rPr lang="he" b="0" i="0" u="none" baseline="0">
                <a:latin typeface="Arial" pitchFamily="34" charset="0"/>
                <a:ea typeface="Arial Unicode MS" pitchFamily="34" charset="-128"/>
                <a:cs typeface="Arial" pitchFamily="34" charset="0"/>
              </a:rPr>
              <a:t>16</a:t>
            </a:r>
            <a:endParaRPr lang="he" dirty="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152400"/>
            <a:ext cx="8229600" cy="990600"/>
          </a:xfrm>
        </p:spPr>
        <p:txBody>
          <a:bodyPr/>
          <a:lstStyle/>
          <a:p>
            <a:pPr algn="r" rtl="1"/>
            <a:r>
              <a:rPr lang="he" b="1" i="0" u="none" baseline="0" dirty="0">
                <a:latin typeface="Arial" pitchFamily="34" charset="0"/>
                <a:ea typeface="Arial Unicode MS" pitchFamily="34" charset="-128"/>
                <a:cs typeface="Arial" pitchFamily="34" charset="0"/>
              </a:rPr>
              <a:t>ממצאים לא מדויקים</a:t>
            </a:r>
            <a:endParaRPr lang="he" b="1" dirty="0">
              <a:latin typeface="Arial" pitchFamily="34" charset="0"/>
              <a:ea typeface="Arial Unicode MS" pitchFamily="34" charset="-128"/>
              <a:cs typeface="Arial" pitchFamily="34" charset="0"/>
            </a:endParaRPr>
          </a:p>
        </p:txBody>
      </p:sp>
      <p:sp>
        <p:nvSpPr>
          <p:cNvPr id="3" name="Content Placeholder 2"/>
          <p:cNvSpPr>
            <a:spLocks noGrp="1"/>
          </p:cNvSpPr>
          <p:nvPr>
            <p:ph sz="quarter" idx="1"/>
          </p:nvPr>
        </p:nvSpPr>
        <p:spPr>
          <a:xfrm>
            <a:off x="444500" y="1219200"/>
            <a:ext cx="8229600" cy="4937760"/>
          </a:xfrm>
        </p:spPr>
        <p:txBody>
          <a:bodyPr>
            <a:normAutofit/>
          </a:bodyPr>
          <a:lstStyle/>
          <a:p>
            <a:pPr lvl="1" algn="r" rtl="1">
              <a:buNone/>
            </a:pPr>
            <a:endParaRPr lang="he" sz="3800" dirty="0" smtClean="0">
              <a:latin typeface="Arial" pitchFamily="34" charset="0"/>
              <a:ea typeface="Arial Unicode MS" pitchFamily="34" charset="-128"/>
              <a:cs typeface="Arial" pitchFamily="34" charset="0"/>
            </a:endParaRPr>
          </a:p>
          <a:p>
            <a:pPr marL="688975" lvl="1" indent="-633413" algn="r" rtl="1">
              <a:buClrTx/>
              <a:buFont typeface="Wingdings 3" pitchFamily="18" charset="2"/>
              <a:buChar char=""/>
            </a:pPr>
            <a:r>
              <a:rPr lang="he" sz="3800" b="0" i="0" u="none" baseline="0" dirty="0">
                <a:latin typeface="Arial" pitchFamily="34" charset="0"/>
                <a:ea typeface="Arial Unicode MS" pitchFamily="34" charset="-128"/>
                <a:cs typeface="Arial" pitchFamily="34" charset="0"/>
              </a:rPr>
              <a:t>קבע את הגורם </a:t>
            </a:r>
            <a:endParaRPr lang="he" sz="3800" dirty="0" smtClean="0">
              <a:latin typeface="Arial" pitchFamily="34" charset="0"/>
              <a:ea typeface="Arial Unicode MS" pitchFamily="34" charset="-128"/>
              <a:cs typeface="Arial" pitchFamily="34" charset="0"/>
            </a:endParaRPr>
          </a:p>
          <a:p>
            <a:pPr marL="688975" lvl="1" indent="-633413" algn="r" rtl="1">
              <a:buClrTx/>
              <a:buFont typeface="Wingdings 3" pitchFamily="18" charset="2"/>
              <a:buChar char=""/>
            </a:pPr>
            <a:r>
              <a:rPr lang="he" sz="3800" b="0" i="0" u="none" baseline="0" dirty="0">
                <a:latin typeface="Arial" pitchFamily="34" charset="0"/>
                <a:ea typeface="Arial Unicode MS" pitchFamily="34" charset="-128"/>
                <a:cs typeface="Arial" pitchFamily="34" charset="0"/>
              </a:rPr>
              <a:t>שלח גיליון תיקוני </a:t>
            </a:r>
            <a:r>
              <a:rPr lang="he" sz="3800" b="0" i="0" u="none" baseline="0">
                <a:latin typeface="Arial" pitchFamily="34" charset="0"/>
                <a:ea typeface="Arial Unicode MS" pitchFamily="34" charset="-128"/>
                <a:cs typeface="Arial" pitchFamily="34" charset="0"/>
              </a:rPr>
              <a:t>טעויות </a:t>
            </a:r>
            <a:r>
              <a:rPr lang="he" sz="3800" b="0" i="0" u="none" baseline="0" smtClean="0">
                <a:latin typeface="Arial" pitchFamily="34" charset="0"/>
                <a:ea typeface="Arial Unicode MS" pitchFamily="34" charset="-128"/>
                <a:cs typeface="Arial" pitchFamily="34" charset="0"/>
              </a:rPr>
              <a:t>(</a:t>
            </a:r>
            <a:r>
              <a:rPr lang="en-US" sz="3800" b="0" i="0" u="none" baseline="0" smtClean="0">
                <a:latin typeface="Arial" pitchFamily="34" charset="0"/>
                <a:ea typeface="Arial Unicode MS" pitchFamily="34" charset="-128"/>
                <a:cs typeface="Arial" pitchFamily="34" charset="0"/>
              </a:rPr>
              <a:t>errata</a:t>
            </a:r>
            <a:r>
              <a:rPr lang="he" sz="3800" b="0" i="0" u="none" baseline="0" smtClean="0">
                <a:latin typeface="Arial" pitchFamily="34" charset="0"/>
                <a:ea typeface="Arial Unicode MS" pitchFamily="34" charset="-128"/>
                <a:cs typeface="Arial" pitchFamily="34" charset="0"/>
              </a:rPr>
              <a:t>) </a:t>
            </a:r>
            <a:r>
              <a:rPr lang="he" sz="3800" b="0" i="0" u="none" baseline="0" dirty="0">
                <a:latin typeface="Arial" pitchFamily="34" charset="0"/>
                <a:ea typeface="Arial Unicode MS" pitchFamily="34" charset="-128"/>
                <a:cs typeface="Arial" pitchFamily="34" charset="0"/>
              </a:rPr>
              <a:t>במידת הצורך או בקש מהנמענים להחזיר את הדוחות שהופצו</a:t>
            </a:r>
            <a:endParaRPr lang="he" sz="3800" dirty="0" smtClean="0">
              <a:latin typeface="Arial" pitchFamily="34" charset="0"/>
              <a:ea typeface="Arial Unicode MS" pitchFamily="34" charset="-128"/>
              <a:cs typeface="Arial" pitchFamily="34" charset="0"/>
            </a:endParaRPr>
          </a:p>
          <a:p>
            <a:pPr marL="688975" lvl="1" indent="-633413" algn="r" rtl="1">
              <a:buClrTx/>
              <a:buFont typeface="Wingdings 3" pitchFamily="18" charset="2"/>
              <a:buChar char=""/>
            </a:pPr>
            <a:r>
              <a:rPr lang="he" sz="3800" b="0" i="0" u="none" baseline="0" dirty="0">
                <a:latin typeface="Arial" pitchFamily="34" charset="0"/>
                <a:ea typeface="Arial Unicode MS" pitchFamily="34" charset="-128"/>
                <a:cs typeface="Arial" pitchFamily="34" charset="0"/>
              </a:rPr>
              <a:t>הסבר לבעלי העניין מדוע לא תהיה אפשרות להשתמש בתוצאות </a:t>
            </a:r>
          </a:p>
        </p:txBody>
      </p:sp>
      <p:sp>
        <p:nvSpPr>
          <p:cNvPr id="8" name="Slide Number Placeholder 7"/>
          <p:cNvSpPr>
            <a:spLocks noGrp="1"/>
          </p:cNvSpPr>
          <p:nvPr>
            <p:ph type="sldNum" sz="quarter" idx="12"/>
          </p:nvPr>
        </p:nvSpPr>
        <p:spPr>
          <a:xfrm>
            <a:off x="6451600" y="6356350"/>
            <a:ext cx="1981200" cy="365760"/>
          </a:xfrm>
        </p:spPr>
        <p:txBody>
          <a:bodyPr/>
          <a:lstStyle/>
          <a:p>
            <a:pPr algn="r" rtl="1"/>
            <a:r>
              <a:rPr lang="he" b="0" i="0" u="none" baseline="0">
                <a:latin typeface="Arial" pitchFamily="34" charset="0"/>
                <a:ea typeface="Arial Unicode MS" pitchFamily="34" charset="-128"/>
                <a:cs typeface="Arial" pitchFamily="34" charset="0"/>
              </a:rPr>
              <a:t>17</a:t>
            </a:r>
            <a:endParaRPr lang="he" dirty="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FFFF99"/>
        </a:solidFill>
        <a:effectLst/>
      </p:bgPr>
    </p:bg>
    <p:spTree>
      <p:nvGrpSpPr>
        <p:cNvPr id="1" name=""/>
        <p:cNvGrpSpPr/>
        <p:nvPr/>
      </p:nvGrpSpPr>
      <p:grpSpPr>
        <a:xfrm>
          <a:off x="0" y="0"/>
          <a:ext cx="0" cy="0"/>
          <a:chOff x="0" y="0"/>
          <a:chExt cx="0" cy="0"/>
        </a:xfrm>
      </p:grpSpPr>
      <p:sp>
        <p:nvSpPr>
          <p:cNvPr id="3" name="Rectangle 4"/>
          <p:cNvSpPr txBox="1">
            <a:spLocks noChangeArrowheads="1"/>
          </p:cNvSpPr>
          <p:nvPr/>
        </p:nvSpPr>
        <p:spPr>
          <a:xfrm>
            <a:off x="381000" y="304800"/>
            <a:ext cx="8382000" cy="5181600"/>
          </a:xfrm>
          <a:prstGeom prst="rect">
            <a:avLst/>
          </a:prstGeom>
        </p:spPr>
        <p:txBody>
          <a:bodyPr>
            <a:normAutofit fontScale="90000" lnSpcReduction="10000"/>
          </a:bodyPr>
          <a:lstStyle/>
          <a:p>
            <a:pPr lvl="0" algn="r" rtl="1">
              <a:spcBef>
                <a:spcPct val="0"/>
              </a:spcBef>
              <a:defRPr/>
            </a:pPr>
            <a:r>
              <a:rPr kumimoji="0" lang="he-IL" sz="1600" b="1" i="0" u="none" strike="noStrike" kern="1200" cap="none" spc="0" normalizeH="0" baseline="0" smtClean="0">
                <a:ln>
                  <a:noFill/>
                </a:ln>
                <a:solidFill>
                  <a:schemeClr val="tx2"/>
                </a:solidFill>
                <a:effectLst/>
                <a:uLnTx/>
                <a:uFillTx/>
                <a:latin typeface="Arial" pitchFamily="34" charset="0"/>
                <a:ea typeface="Arial Unicode MS" pitchFamily="34" charset="-128"/>
                <a:cs typeface="Arial" pitchFamily="34" charset="0"/>
              </a:rPr>
              <a:t>כיצד להשתמש בשקפי הפאואר פוינט של </a:t>
            </a:r>
            <a:r>
              <a:rPr kumimoji="0" lang="he-IL" sz="1600" b="1" i="1" u="none" strike="noStrike" kern="1200" cap="none" spc="0" normalizeH="0" baseline="0" smtClean="0">
                <a:ln>
                  <a:noFill/>
                </a:ln>
                <a:solidFill>
                  <a:schemeClr val="tx2"/>
                </a:solidFill>
                <a:effectLst/>
                <a:uLnTx/>
                <a:uFillTx/>
                <a:latin typeface="Arial" pitchFamily="34" charset="0"/>
                <a:ea typeface="Arial Unicode MS" pitchFamily="34" charset="-128"/>
                <a:cs typeface="Arial" pitchFamily="34" charset="0"/>
              </a:rPr>
              <a:t>יסודות ההערכה למנהלי תכניות</a:t>
            </a:r>
            <a:r>
              <a:rPr kumimoji="0" lang="he-IL" sz="1600" b="1" i="0" u="none" strike="noStrike" kern="1200" cap="none" spc="0" normalizeH="0" baseline="0" smtClean="0">
                <a:ln>
                  <a:noFill/>
                </a:ln>
                <a:solidFill>
                  <a:schemeClr val="tx2"/>
                </a:solidFill>
                <a:effectLst/>
                <a:uLnTx/>
                <a:uFillTx/>
                <a:latin typeface="Arial" pitchFamily="34" charset="0"/>
                <a:ea typeface="Arial Unicode MS" pitchFamily="34" charset="-128"/>
                <a:cs typeface="Arial" pitchFamily="34" charset="0"/>
              </a:rPr>
              <a:t> של קרן ברונר</a:t>
            </a:r>
            <a:br>
              <a:rPr kumimoji="0" lang="he-IL" sz="1600" b="1" i="0" u="none" strike="noStrike" kern="1200" cap="none" spc="0" normalizeH="0" baseline="0" smtClean="0">
                <a:ln>
                  <a:noFill/>
                </a:ln>
                <a:solidFill>
                  <a:schemeClr val="tx2"/>
                </a:solidFill>
                <a:effectLst/>
                <a:uLnTx/>
                <a:uFillTx/>
                <a:latin typeface="Arial" pitchFamily="34" charset="0"/>
                <a:ea typeface="Arial Unicode MS" pitchFamily="34" charset="-128"/>
                <a:cs typeface="Arial" pitchFamily="34" charset="0"/>
              </a:rPr>
            </a:br>
            <a:r>
              <a:rPr kumimoji="0" lang="he-IL" sz="1400" b="0" i="0" u="none" strike="noStrike" kern="1200" cap="none" spc="0" normalizeH="0" baseline="0" smtClean="0">
                <a:ln>
                  <a:noFill/>
                </a:ln>
                <a:solidFill>
                  <a:schemeClr val="tx2"/>
                </a:solidFill>
                <a:effectLst/>
                <a:uLnTx/>
                <a:uFillTx/>
                <a:latin typeface="Arial" pitchFamily="34" charset="0"/>
                <a:ea typeface="Arial Unicode MS" pitchFamily="34" charset="-128"/>
                <a:cs typeface="Arial" pitchFamily="34" charset="0"/>
              </a:rPr>
              <a:t>השקפים של </a:t>
            </a:r>
            <a:r>
              <a:rPr kumimoji="0" lang="he-IL" sz="1400" b="0" i="1" u="none" strike="noStrike" kern="1200" cap="none" spc="0" normalizeH="0" baseline="0" smtClean="0">
                <a:ln>
                  <a:noFill/>
                </a:ln>
                <a:solidFill>
                  <a:schemeClr val="tx2"/>
                </a:solidFill>
                <a:effectLst/>
                <a:uLnTx/>
                <a:uFillTx/>
                <a:latin typeface="Arial" pitchFamily="34" charset="0"/>
                <a:ea typeface="Arial Unicode MS" pitchFamily="34" charset="-128"/>
                <a:cs typeface="Arial" pitchFamily="34" charset="0"/>
              </a:rPr>
              <a:t>יסודות ההערכה למנהלי תכניות</a:t>
            </a:r>
            <a:r>
              <a:rPr kumimoji="0" lang="he-IL" sz="1400" b="0" i="0" u="none" strike="noStrike" kern="1200" cap="none" spc="0" normalizeH="0" baseline="0" smtClean="0">
                <a:ln>
                  <a:noFill/>
                </a:ln>
                <a:solidFill>
                  <a:schemeClr val="tx2"/>
                </a:solidFill>
                <a:effectLst/>
                <a:uLnTx/>
                <a:uFillTx/>
                <a:latin typeface="Arial" pitchFamily="34" charset="0"/>
                <a:ea typeface="Arial Unicode MS" pitchFamily="34" charset="-128"/>
                <a:cs typeface="Arial" pitchFamily="34" charset="0"/>
              </a:rPr>
              <a:t> הוכנו במסגרת הפרויקט המיוחד של קרן ברונר, על-ידי מדריכת ההערכה אניטה בייקר – שירותי הערכה, ומומנו במשותף עם קרן הרטפורד לנתינה ציבורית. הם נבדקו תחילה בארגון אחד </a:t>
            </a:r>
            <a:r>
              <a:rPr lang="he" sz="1400" smtClean="0">
                <a:solidFill>
                  <a:schemeClr val="tx2"/>
                </a:solidFill>
                <a:latin typeface="Arial" pitchFamily="34" charset="0"/>
                <a:cs typeface="Arial" pitchFamily="34" charset="0"/>
              </a:rPr>
              <a:t>ברוצ'סטר ניו יורק (Lifespan) במסגרת פרויקט התמיכה בהערכה </a:t>
            </a:r>
            <a:r>
              <a:rPr lang="en-US" sz="1400" smtClean="0">
                <a:solidFill>
                  <a:schemeClr val="tx2"/>
                </a:solidFill>
                <a:latin typeface="Arial" pitchFamily="34" charset="0"/>
                <a:cs typeface="Arial" pitchFamily="34" charset="0"/>
              </a:rPr>
              <a:t>(Evaluation Support Project 2010) 2010</a:t>
            </a:r>
            <a:r>
              <a:rPr lang="he" sz="1400" smtClean="0">
                <a:solidFill>
                  <a:schemeClr val="tx2"/>
                </a:solidFill>
                <a:latin typeface="Arial" pitchFamily="34" charset="0"/>
                <a:cs typeface="Arial" pitchFamily="34" charset="0"/>
              </a:rPr>
              <a:t>. לאחר</a:t>
            </a:r>
            <a:r>
              <a:rPr kumimoji="0" lang="he-IL" sz="1400" b="0" i="0" u="none" strike="noStrike" kern="1200" cap="none" spc="0" normalizeH="0" baseline="0" smtClean="0">
                <a:ln>
                  <a:noFill/>
                </a:ln>
                <a:solidFill>
                  <a:schemeClr val="tx2"/>
                </a:solidFill>
                <a:effectLst/>
                <a:uLnTx/>
                <a:uFillTx/>
                <a:latin typeface="Arial" pitchFamily="34" charset="0"/>
                <a:ea typeface="Arial Unicode MS" pitchFamily="34" charset="-128"/>
                <a:cs typeface="Arial" pitchFamily="34" charset="0"/>
              </a:rPr>
              <a:t> מכן הוכנסו שינויים ותיקונים בחומרים ונערכה בדיקה חוזרת שלהם בשלושה ארגונים ללא כוונת רווח במסגרת פרויקט עיגון ההערכה (</a:t>
            </a:r>
            <a:r>
              <a:rPr kumimoji="0" lang="en-US" sz="1400" b="0" i="1" u="none" strike="noStrike" kern="1200" cap="none" spc="0" normalizeH="0" baseline="0" smtClean="0">
                <a:ln>
                  <a:noFill/>
                </a:ln>
                <a:solidFill>
                  <a:schemeClr val="tx2"/>
                </a:solidFill>
                <a:effectLst/>
                <a:uLnTx/>
                <a:uFillTx/>
                <a:latin typeface="Arial" pitchFamily="34" charset="0"/>
                <a:ea typeface="Arial Unicode MS" pitchFamily="34" charset="-128"/>
                <a:cs typeface="Arial" pitchFamily="34" charset="0"/>
              </a:rPr>
              <a:t>Anchoring Evaluation</a:t>
            </a:r>
            <a:r>
              <a:rPr kumimoji="0" lang="he-IL" sz="1400" b="0" i="1" u="none" strike="noStrike" kern="1200" cap="none" spc="0" normalizeH="0" baseline="0" smtClean="0">
                <a:ln>
                  <a:noFill/>
                </a:ln>
                <a:solidFill>
                  <a:schemeClr val="tx2"/>
                </a:solidFill>
                <a:effectLst/>
                <a:uLnTx/>
                <a:uFillTx/>
                <a:latin typeface="Arial" pitchFamily="34" charset="0"/>
                <a:ea typeface="Arial Unicode MS" pitchFamily="34" charset="-128"/>
                <a:cs typeface="Arial" pitchFamily="34" charset="0"/>
              </a:rPr>
              <a:t>) ב-</a:t>
            </a:r>
            <a:r>
              <a:rPr kumimoji="0" lang="he-IL" sz="1400" b="0" i="0" u="none" strike="noStrike" kern="1200" cap="none" spc="0" normalizeH="0" baseline="0" smtClean="0">
                <a:ln>
                  <a:noFill/>
                </a:ln>
                <a:solidFill>
                  <a:schemeClr val="tx2"/>
                </a:solidFill>
                <a:effectLst/>
                <a:uLnTx/>
                <a:uFillTx/>
                <a:latin typeface="Arial" pitchFamily="34" charset="0"/>
                <a:ea typeface="Arial Unicode MS" pitchFamily="34" charset="-128"/>
                <a:cs typeface="Arial" pitchFamily="34" charset="0"/>
              </a:rPr>
              <a:t>2012-2011. שקפים אלה, המיועדים לשימוש בארגונים שכבר השתתפו בהכשרה מקיפה בהערכה, כוללים מידע חשוב בסיסי על תכנון הערכה, איסוף נתונים וניתוח בשלוש מצגות שונות. חשוב שנושאי משרה בארגונים או אנשי מקצוע בתחום ההערכה העובדים עם מנהלי ארגונים ללא כוונת רווח יבחנו את השקפים, ישנו את הסדר שלהם ויוסיפו/ישמיטו תוכן בהתאם לצורכי ההערכה. (תן דעתך לכך שהמפגש האחרון כולל מידע כללי על תכנון הניתוח וכן ניתוח של הנתונים הכמותניים והאיכותניים כאחד, ומצגת של ממצאים. אסטרטגיות ספציפיות הקשורות לאיסוף נתונים, כלומר ניתוח של נתוני סקרים או של נתוני ראיונות, ומידע על הכנת טבלאות וגרפים כלולים ב </a:t>
            </a:r>
            <a:r>
              <a:rPr lang="he-IL" sz="1400" b="0" i="0" u="none" baseline="0" smtClean="0">
                <a:solidFill>
                  <a:schemeClr val="tx2"/>
                </a:solidFill>
                <a:latin typeface="Arial" pitchFamily="34" charset="0"/>
                <a:ea typeface="Arial Unicode MS" pitchFamily="34" charset="-128"/>
                <a:cs typeface="Arial" pitchFamily="34" charset="0"/>
              </a:rPr>
              <a:t>מצגת הפאואר פוינט הנלווית. </a:t>
            </a:r>
            <a:endParaRPr lang="he-IL" sz="1400" smtClean="0">
              <a:solidFill>
                <a:schemeClr val="tx2"/>
              </a:solidFill>
              <a:latin typeface="Arial" pitchFamily="34" charset="0"/>
              <a:ea typeface="Arial Unicode MS" pitchFamily="34" charset="-128"/>
              <a:cs typeface="Arial" pitchFamily="34" charset="0"/>
            </a:endParaRPr>
          </a:p>
          <a:p>
            <a:pPr marL="0" marR="0" lvl="0" indent="0" algn="r" defTabSz="914400" rtl="1" eaLnBrk="1" fontAlgn="auto" latinLnBrk="0" hangingPunct="1">
              <a:lnSpc>
                <a:spcPct val="100000"/>
              </a:lnSpc>
              <a:spcBef>
                <a:spcPct val="0"/>
              </a:spcBef>
              <a:spcAft>
                <a:spcPts val="0"/>
              </a:spcAft>
              <a:buClrTx/>
              <a:buSzTx/>
              <a:buFontTx/>
              <a:buNone/>
              <a:tabLst/>
              <a:defRPr/>
            </a:pPr>
            <a:endParaRPr kumimoji="0" lang="he-IL" sz="1400" b="1" i="0" u="none" strike="noStrike" kern="1200" cap="none" spc="0" normalizeH="0" baseline="0" noProof="0" smtClean="0">
              <a:ln>
                <a:noFill/>
              </a:ln>
              <a:solidFill>
                <a:schemeClr val="tx2"/>
              </a:solidFill>
              <a:effectLst/>
              <a:uLnTx/>
              <a:uFillTx/>
              <a:latin typeface="Arial" pitchFamily="34" charset="0"/>
              <a:ea typeface="Arial Unicode MS" pitchFamily="34" charset="-128"/>
              <a:cs typeface="Arial" pitchFamily="34" charset="0"/>
            </a:endParaRPr>
          </a:p>
          <a:p>
            <a:pPr lvl="0" algn="r" rtl="1">
              <a:spcBef>
                <a:spcPct val="0"/>
              </a:spcBef>
              <a:defRPr/>
            </a:pPr>
            <a:r>
              <a:rPr kumimoji="0" lang="he-IL" sz="1400" b="1" i="0" u="none" strike="noStrike" kern="1200" cap="none" spc="0" normalizeH="0" baseline="0" smtClean="0">
                <a:ln>
                  <a:noFill/>
                </a:ln>
                <a:solidFill>
                  <a:schemeClr val="tx2"/>
                </a:solidFill>
                <a:effectLst/>
                <a:uLnTx/>
                <a:uFillTx/>
                <a:latin typeface="Arial" pitchFamily="34" charset="0"/>
                <a:ea typeface="Arial Unicode MS" pitchFamily="34" charset="-128"/>
                <a:cs typeface="Arial" pitchFamily="34" charset="0"/>
              </a:rPr>
              <a:t>חומרים נוספים</a:t>
            </a:r>
            <a:r>
              <a:rPr kumimoji="0" lang="he-IL" sz="1400" b="0" i="0" u="none" strike="noStrike" kern="1200" cap="none" spc="0" normalizeH="0" baseline="0" smtClean="0">
                <a:ln>
                  <a:noFill/>
                </a:ln>
                <a:solidFill>
                  <a:schemeClr val="tx2"/>
                </a:solidFill>
                <a:effectLst/>
                <a:uLnTx/>
                <a:uFillTx/>
                <a:latin typeface="Arial" pitchFamily="34" charset="0"/>
                <a:ea typeface="Arial Unicode MS" pitchFamily="34" charset="-128"/>
                <a:cs typeface="Arial" pitchFamily="34" charset="0"/>
              </a:rPr>
              <a:t/>
            </a:r>
            <a:br>
              <a:rPr kumimoji="0" lang="he-IL" sz="1400" b="0" i="0" u="none" strike="noStrike" kern="1200" cap="none" spc="0" normalizeH="0" baseline="0" smtClean="0">
                <a:ln>
                  <a:noFill/>
                </a:ln>
                <a:solidFill>
                  <a:schemeClr val="tx2"/>
                </a:solidFill>
                <a:effectLst/>
                <a:uLnTx/>
                <a:uFillTx/>
                <a:latin typeface="Arial" pitchFamily="34" charset="0"/>
                <a:ea typeface="Arial Unicode MS" pitchFamily="34" charset="-128"/>
                <a:cs typeface="Arial" pitchFamily="34" charset="0"/>
              </a:rPr>
            </a:br>
            <a:r>
              <a:rPr kumimoji="0" lang="he-IL" sz="1400" b="0" i="0" u="none" strike="noStrike" kern="1200" cap="none" spc="0" normalizeH="0" baseline="0" smtClean="0">
                <a:ln>
                  <a:noFill/>
                </a:ln>
                <a:solidFill>
                  <a:schemeClr val="tx2"/>
                </a:solidFill>
                <a:effectLst/>
                <a:uLnTx/>
                <a:uFillTx/>
                <a:latin typeface="Arial" pitchFamily="34" charset="0"/>
                <a:ea typeface="Arial Unicode MS" pitchFamily="34" charset="-128"/>
                <a:cs typeface="Arial" pitchFamily="34" charset="0"/>
              </a:rPr>
              <a:t>בנוסף לשקפים אלה יש לוחות זמנים לדוגמה, חומרים נוספים לפעילויות ותמסירים אחרים. </a:t>
            </a:r>
            <a:r>
              <a:rPr lang="he-IL" sz="1400" b="0" i="0" u="none" baseline="0" smtClean="0">
                <a:solidFill>
                  <a:schemeClr val="tx2"/>
                </a:solidFill>
                <a:latin typeface="Arial" pitchFamily="34" charset="0"/>
                <a:ea typeface="Arial Unicode MS" pitchFamily="34" charset="-128"/>
                <a:cs typeface="Arial" pitchFamily="34" charset="0"/>
              </a:rPr>
              <a:t>יש שקפי "סימון" שיש בהם רק תמונה של היעד עם חץ במרכז לוח המטרה המציין את המקומות שבהם אפשר לבצע את הפעילויות. תוכל לשנות את מיקומם של שקפים אלה או לוותר על השימוש בהם בהתאם לסדר היום המתוכנן.</a:t>
            </a:r>
            <a:r>
              <a:rPr lang="he" sz="1400" smtClean="0">
                <a:solidFill>
                  <a:schemeClr val="tx2"/>
                </a:solidFill>
                <a:latin typeface="Arial" pitchFamily="34" charset="0"/>
                <a:cs typeface="Arial" pitchFamily="34" charset="0"/>
              </a:rPr>
              <a:t> גרסאות אחרות, מפורטות יותר של חומרי "יסודות ההערכה" נמצאות גם ב"</a:t>
            </a:r>
            <a:r>
              <a:rPr lang="he" sz="1400" i="1" smtClean="0">
                <a:solidFill>
                  <a:schemeClr val="tx2"/>
                </a:solidFill>
                <a:latin typeface="Arial" pitchFamily="34" charset="0"/>
                <a:cs typeface="Arial" pitchFamily="34" charset="0"/>
              </a:rPr>
              <a:t>יסודות בהערכה משתפת: מדריך מעודכן לארגונים ללא כוונת רווח ולשותפיהם להערכ</a:t>
            </a:r>
            <a:r>
              <a:rPr lang="he-IL" sz="1400" i="1" smtClean="0">
                <a:solidFill>
                  <a:schemeClr val="tx2"/>
                </a:solidFill>
                <a:latin typeface="Arial" pitchFamily="34" charset="0"/>
                <a:cs typeface="Arial" pitchFamily="34" charset="0"/>
              </a:rPr>
              <a:t>ה" (</a:t>
            </a:r>
            <a:r>
              <a:rPr lang="en-US" sz="1400" i="1" smtClean="0">
                <a:solidFill>
                  <a:schemeClr val="tx2"/>
                </a:solidFill>
                <a:latin typeface="Arial" pitchFamily="34" charset="0"/>
                <a:cs typeface="Arial" pitchFamily="34" charset="0"/>
              </a:rPr>
              <a:t>Participatory Evaluation Essentials: An Updated Guide for Nonprofit Organizations and Their Evaluation Partners </a:t>
            </a:r>
            <a:r>
              <a:rPr lang="he-IL" sz="1400" i="1" smtClean="0">
                <a:solidFill>
                  <a:schemeClr val="tx2"/>
                </a:solidFill>
                <a:latin typeface="Arial" pitchFamily="34" charset="0"/>
                <a:cs typeface="Arial" pitchFamily="34" charset="0"/>
              </a:rPr>
              <a:t>) </a:t>
            </a:r>
            <a:r>
              <a:rPr lang="he" sz="1400" smtClean="0">
                <a:solidFill>
                  <a:schemeClr val="tx2"/>
                </a:solidFill>
                <a:latin typeface="Arial" pitchFamily="34" charset="0"/>
                <a:cs typeface="Arial" pitchFamily="34" charset="0"/>
              </a:rPr>
              <a:t>ומצגת השקפים הנלווית הנחלקת ל-6 מפגשים. חומרים אלה נמצאים גם באתרי האינטרנט של קרן ברונר ושל "שירותי הערכה" ואפשר להורידם ללא תשלום.</a:t>
            </a:r>
            <a:r>
              <a:rPr kumimoji="0" lang="he-IL" sz="1400" b="0" i="0" u="none" strike="noStrike" kern="1200" cap="none" spc="0" normalizeH="0" baseline="0" smtClean="0">
                <a:ln>
                  <a:noFill/>
                </a:ln>
                <a:solidFill>
                  <a:schemeClr val="tx2"/>
                </a:solidFill>
                <a:effectLst/>
                <a:uLnTx/>
                <a:uFillTx/>
                <a:latin typeface="Arial" pitchFamily="34" charset="0"/>
                <a:ea typeface="Arial Unicode MS" pitchFamily="34" charset="-128"/>
                <a:cs typeface="Arial" pitchFamily="34" charset="0"/>
              </a:rPr>
              <a:t> </a:t>
            </a:r>
            <a:endParaRPr kumimoji="0" lang="he-IL" sz="1400" b="0" i="0" u="none" strike="noStrike" kern="1200" cap="none" spc="0" normalizeH="0" noProof="0" smtClean="0">
              <a:ln>
                <a:noFill/>
              </a:ln>
              <a:solidFill>
                <a:schemeClr val="tx2"/>
              </a:solidFill>
              <a:effectLst/>
              <a:uLnTx/>
              <a:uFillTx/>
              <a:latin typeface="Arial" pitchFamily="34" charset="0"/>
              <a:ea typeface="Arial Unicode MS" pitchFamily="34" charset="-128"/>
              <a:cs typeface="Arial" pitchFamily="34" charset="0"/>
            </a:endParaRPr>
          </a:p>
          <a:p>
            <a:pPr marL="0" marR="0" lvl="0" indent="0" algn="r" defTabSz="914400" rtl="1" eaLnBrk="1" fontAlgn="auto" latinLnBrk="0" hangingPunct="1">
              <a:lnSpc>
                <a:spcPct val="100000"/>
              </a:lnSpc>
              <a:spcBef>
                <a:spcPct val="0"/>
              </a:spcBef>
              <a:spcAft>
                <a:spcPts val="0"/>
              </a:spcAft>
              <a:buClrTx/>
              <a:buSzTx/>
              <a:buFontTx/>
              <a:buNone/>
              <a:tabLst/>
              <a:defRPr/>
            </a:pPr>
            <a:endParaRPr lang="he-IL" sz="1400" baseline="0" smtClean="0">
              <a:solidFill>
                <a:schemeClr val="tx2"/>
              </a:solidFill>
              <a:latin typeface="Arial" pitchFamily="34" charset="0"/>
              <a:ea typeface="Arial Unicode MS" pitchFamily="34" charset="-128"/>
              <a:cs typeface="Arial" pitchFamily="34" charset="0"/>
            </a:endParaRPr>
          </a:p>
          <a:p>
            <a:pPr marL="0" marR="0" lvl="0" indent="0" algn="r" defTabSz="914400" rtl="1" eaLnBrk="1" fontAlgn="auto" latinLnBrk="0" hangingPunct="1">
              <a:lnSpc>
                <a:spcPct val="100000"/>
              </a:lnSpc>
              <a:spcBef>
                <a:spcPct val="0"/>
              </a:spcBef>
              <a:spcAft>
                <a:spcPts val="0"/>
              </a:spcAft>
              <a:buClrTx/>
              <a:buSzTx/>
              <a:buFontTx/>
              <a:buNone/>
              <a:tabLst/>
              <a:defRPr/>
            </a:pPr>
            <a:r>
              <a:rPr kumimoji="0" lang="he-IL" sz="1400" b="0" i="0" u="none" strike="noStrike" kern="1200" cap="none" spc="0" normalizeH="0" baseline="0" smtClean="0">
                <a:ln>
                  <a:noFill/>
                </a:ln>
                <a:solidFill>
                  <a:schemeClr val="tx2"/>
                </a:solidFill>
                <a:effectLst/>
                <a:uLnTx/>
                <a:uFillTx/>
                <a:latin typeface="Arial" pitchFamily="34" charset="0"/>
                <a:ea typeface="Arial Unicode MS" pitchFamily="34" charset="-128"/>
                <a:cs typeface="Arial" pitchFamily="34" charset="0"/>
              </a:rPr>
              <a:t>בין אם אתה מנהיג ארגון או איש מקצוע בתחום ההערכה המסייע לצוות העובדים של ארגון ללא כוונת רווח, אנו מקווים שהחומרים המובאים כאן יתמכו בפעולותיך.</a:t>
            </a:r>
            <a:endParaRPr kumimoji="0" lang="he-IL" sz="1400" b="0" i="0" u="none" strike="noStrike" kern="1200" cap="none" spc="0" normalizeH="0" baseline="0" noProof="0" smtClean="0">
              <a:ln>
                <a:noFill/>
              </a:ln>
              <a:solidFill>
                <a:schemeClr val="tx2"/>
              </a:solidFill>
              <a:effectLst/>
              <a:uLnTx/>
              <a:uFillTx/>
              <a:latin typeface="Arial" pitchFamily="34" charset="0"/>
              <a:ea typeface="Arial Unicode MS" pitchFamily="34" charset="-128"/>
              <a:cs typeface="Arial" pitchFamily="34" charset="0"/>
            </a:endParaRPr>
          </a:p>
          <a:p>
            <a:pPr algn="r" rtl="1">
              <a:spcBef>
                <a:spcPct val="0"/>
              </a:spcBef>
              <a:defRPr/>
            </a:pPr>
            <a:endParaRPr lang="he-IL" sz="1600" b="1" smtClean="0">
              <a:solidFill>
                <a:schemeClr val="tx2"/>
              </a:solidFill>
              <a:latin typeface="Arial" pitchFamily="34" charset="0"/>
              <a:ea typeface="Arial Unicode MS" pitchFamily="34" charset="-128"/>
              <a:cs typeface="Arial" pitchFamily="34" charset="0"/>
            </a:endParaRPr>
          </a:p>
          <a:p>
            <a:pPr algn="r" rtl="1">
              <a:spcBef>
                <a:spcPct val="0"/>
              </a:spcBef>
              <a:defRPr/>
            </a:pPr>
            <a:r>
              <a:rPr lang="he-IL" sz="1600" b="1" i="0" u="none" baseline="0" smtClean="0">
                <a:solidFill>
                  <a:schemeClr val="tx2"/>
                </a:solidFill>
                <a:latin typeface="Arial" pitchFamily="34" charset="0"/>
                <a:ea typeface="Arial Unicode MS" pitchFamily="34" charset="-128"/>
                <a:cs typeface="Arial" pitchFamily="34" charset="0"/>
              </a:rPr>
              <a:t>לאחר שתסיים את השימוש בסדרת </a:t>
            </a:r>
            <a:r>
              <a:rPr lang="he-IL" sz="1600" b="1" i="1" u="none" baseline="0" smtClean="0">
                <a:solidFill>
                  <a:schemeClr val="tx2"/>
                </a:solidFill>
                <a:latin typeface="Arial" pitchFamily="34" charset="0"/>
                <a:ea typeface="Arial Unicode MS" pitchFamily="34" charset="-128"/>
                <a:cs typeface="Arial" pitchFamily="34" charset="0"/>
              </a:rPr>
              <a:t>יסודות בהערכה למנהלי תכניות</a:t>
            </a:r>
            <a:r>
              <a:rPr lang="he-IL" sz="1600" b="1" i="0" u="none" baseline="0" smtClean="0">
                <a:solidFill>
                  <a:schemeClr val="tx2"/>
                </a:solidFill>
                <a:latin typeface="Arial" pitchFamily="34" charset="0"/>
                <a:ea typeface="Arial Unicode MS" pitchFamily="34" charset="-128"/>
                <a:cs typeface="Arial" pitchFamily="34" charset="0"/>
              </a:rPr>
              <a:t> בקש מהמשתתפים בהכשרה לענות על שאלות הסקר שלנו. </a:t>
            </a:r>
            <a:r>
              <a:rPr lang="en-US" sz="1600" b="1" i="0" u="none" baseline="0" smtClean="0">
                <a:solidFill>
                  <a:schemeClr val="tx2"/>
                </a:solidFill>
                <a:latin typeface="Arial" pitchFamily="34" charset="0"/>
                <a:ea typeface="Arial Unicode MS" pitchFamily="34" charset="-128"/>
                <a:cs typeface="Arial" pitchFamily="34" charset="0"/>
                <a:hlinkClick r:id="rId3"/>
              </a:rPr>
              <a:t>https://www.surveymonkey.com/s/EvalAnchoringSurvey</a:t>
            </a:r>
            <a:endParaRPr lang="en-US" sz="1600" b="1" smtClean="0">
              <a:solidFill>
                <a:schemeClr val="tx2"/>
              </a:solidFill>
              <a:latin typeface="Arial" pitchFamily="34" charset="0"/>
              <a:ea typeface="Arial Unicode MS" pitchFamily="34" charset="-128"/>
              <a:cs typeface="Arial" pitchFamily="34" charset="0"/>
            </a:endParaRPr>
          </a:p>
          <a:p>
            <a:pPr marL="0" marR="0" lvl="0" indent="0" algn="r" defTabSz="914400" rtl="1" eaLnBrk="1" fontAlgn="auto" latinLnBrk="0" hangingPunct="1">
              <a:lnSpc>
                <a:spcPct val="100000"/>
              </a:lnSpc>
              <a:spcBef>
                <a:spcPct val="0"/>
              </a:spcBef>
              <a:spcAft>
                <a:spcPts val="0"/>
              </a:spcAft>
              <a:buClrTx/>
              <a:buSzTx/>
              <a:buFontTx/>
              <a:buNone/>
              <a:tabLst/>
              <a:defRPr/>
            </a:pPr>
            <a:endParaRPr kumimoji="0" lang="he-IL" sz="4300" b="0" i="0" u="none" strike="noStrike" kern="1200" cap="none" spc="0" normalizeH="0" baseline="0" noProof="0" dirty="0">
              <a:ln>
                <a:noFill/>
              </a:ln>
              <a:solidFill>
                <a:schemeClr val="tx2"/>
              </a:solidFill>
              <a:effectLst/>
              <a:uLnTx/>
              <a:uFillTx/>
              <a:latin typeface="Arial" pitchFamily="34" charset="0"/>
              <a:ea typeface="Arial Unicode MS" pitchFamily="34" charset="-128"/>
              <a:cs typeface="Arial" pitchFamily="34" charset="0"/>
            </a:endParaRPr>
          </a:p>
        </p:txBody>
      </p:sp>
      <p:grpSp>
        <p:nvGrpSpPr>
          <p:cNvPr id="7" name="קבוצה 6"/>
          <p:cNvGrpSpPr/>
          <p:nvPr/>
        </p:nvGrpSpPr>
        <p:grpSpPr>
          <a:xfrm>
            <a:off x="3771900" y="5962650"/>
            <a:ext cx="1600200" cy="454699"/>
            <a:chOff x="3048000" y="6072188"/>
            <a:chExt cx="1600200" cy="454699"/>
          </a:xfrm>
        </p:grpSpPr>
        <p:sp>
          <p:nvSpPr>
            <p:cNvPr id="8" name="Text Box 6"/>
            <p:cNvSpPr txBox="1">
              <a:spLocks noChangeArrowheads="1"/>
            </p:cNvSpPr>
            <p:nvPr/>
          </p:nvSpPr>
          <p:spPr bwMode="auto">
            <a:xfrm>
              <a:off x="3048000" y="6096000"/>
              <a:ext cx="1143000" cy="430887"/>
            </a:xfrm>
            <a:prstGeom prst="rect">
              <a:avLst/>
            </a:prstGeom>
            <a:noFill/>
            <a:ln w="9525">
              <a:noFill/>
              <a:miter lim="800000"/>
              <a:headEnd/>
              <a:tailEnd/>
            </a:ln>
            <a:effectLst/>
          </p:spPr>
          <p:txBody>
            <a:bodyPr wrap="square">
              <a:spAutoFit/>
            </a:bodyPr>
            <a:lstStyle/>
            <a:p>
              <a:pPr algn="r" rtl="1"/>
              <a:r>
                <a:rPr lang="he" sz="1100" b="1" i="0" u="none" baseline="0">
                  <a:latin typeface="Arial" pitchFamily="34" charset="0"/>
                  <a:cs typeface="Arial" pitchFamily="34" charset="0"/>
                </a:rPr>
                <a:t>קרן ברונר</a:t>
              </a:r>
              <a:endParaRPr lang="he" sz="1100" b="1" dirty="0">
                <a:latin typeface="Arial" pitchFamily="34" charset="0"/>
                <a:cs typeface="Arial" pitchFamily="34" charset="0"/>
              </a:endParaRPr>
            </a:p>
            <a:p>
              <a:pPr algn="r" rtl="1"/>
              <a:r>
                <a:rPr lang="he" sz="1100" b="1" i="0" u="none" baseline="0">
                  <a:latin typeface="Arial" pitchFamily="34" charset="0"/>
                  <a:cs typeface="Arial" pitchFamily="34" charset="0"/>
                </a:rPr>
                <a:t>רוצ'סטר, ניו יורק</a:t>
              </a:r>
            </a:p>
          </p:txBody>
        </p:sp>
        <p:pic>
          <p:nvPicPr>
            <p:cNvPr id="9" name="Picture 7"/>
            <p:cNvPicPr>
              <a:picLocks noChangeAspect="1" noChangeArrowheads="1"/>
            </p:cNvPicPr>
            <p:nvPr/>
          </p:nvPicPr>
          <p:blipFill>
            <a:blip r:embed="rId4" cstate="print"/>
            <a:srcRect/>
            <a:stretch>
              <a:fillRect/>
            </a:stretch>
          </p:blipFill>
          <p:spPr bwMode="auto">
            <a:xfrm>
              <a:off x="4267200" y="6072188"/>
              <a:ext cx="381000" cy="381000"/>
            </a:xfrm>
            <a:prstGeom prst="rect">
              <a:avLst/>
            </a:prstGeom>
            <a:noFill/>
            <a:ln w="9525">
              <a:noFill/>
              <a:miter lim="800000"/>
              <a:headEnd/>
              <a:tailEnd/>
            </a:ln>
          </p:spPr>
        </p:pic>
      </p:grpSp>
      <p:pic>
        <p:nvPicPr>
          <p:cNvPr id="10" name="Picture 5" descr="C:\Users\Anita\AppData\Local\Microsoft\Windows\Temporary Internet Files\Content.IE5\BPPYARPA\MC900441834[1].wmf"/>
          <p:cNvPicPr>
            <a:picLocks noChangeAspect="1" noChangeArrowheads="1"/>
          </p:cNvPicPr>
          <p:nvPr/>
        </p:nvPicPr>
        <p:blipFill>
          <a:blip r:embed="rId5" cstate="print"/>
          <a:srcRect/>
          <a:stretch>
            <a:fillRect/>
          </a:stretch>
        </p:blipFill>
        <p:spPr bwMode="auto">
          <a:xfrm>
            <a:off x="6934200" y="5562600"/>
            <a:ext cx="1828800" cy="1295400"/>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152400"/>
            <a:ext cx="8229600" cy="990600"/>
          </a:xfrm>
        </p:spPr>
        <p:txBody>
          <a:bodyPr/>
          <a:lstStyle/>
          <a:p>
            <a:pPr algn="r" rtl="1"/>
            <a:r>
              <a:rPr lang="he" b="1" i="0" u="none" baseline="0" dirty="0">
                <a:latin typeface="Arial" pitchFamily="34" charset="0"/>
                <a:ea typeface="Arial Unicode MS" pitchFamily="34" charset="-128"/>
                <a:cs typeface="Arial" pitchFamily="34" charset="0"/>
              </a:rPr>
              <a:t>ממצאים לא חד-משמעיים</a:t>
            </a:r>
            <a:endParaRPr lang="he" b="1" dirty="0">
              <a:latin typeface="Arial" pitchFamily="34" charset="0"/>
              <a:ea typeface="Arial Unicode MS" pitchFamily="34" charset="-128"/>
              <a:cs typeface="Arial" pitchFamily="34" charset="0"/>
            </a:endParaRPr>
          </a:p>
        </p:txBody>
      </p:sp>
      <p:sp>
        <p:nvSpPr>
          <p:cNvPr id="3" name="Content Placeholder 2"/>
          <p:cNvSpPr>
            <a:spLocks noGrp="1"/>
          </p:cNvSpPr>
          <p:nvPr>
            <p:ph sz="quarter" idx="1"/>
          </p:nvPr>
        </p:nvSpPr>
        <p:spPr>
          <a:xfrm>
            <a:off x="444500" y="1219200"/>
            <a:ext cx="8229600" cy="4937760"/>
          </a:xfrm>
        </p:spPr>
        <p:txBody>
          <a:bodyPr>
            <a:normAutofit/>
          </a:bodyPr>
          <a:lstStyle/>
          <a:p>
            <a:pPr lvl="1" algn="r" rtl="1">
              <a:buNone/>
            </a:pPr>
            <a:endParaRPr lang="he" sz="3800" dirty="0" smtClean="0">
              <a:latin typeface="Arial" pitchFamily="34" charset="0"/>
              <a:ea typeface="Arial Unicode MS" pitchFamily="34" charset="-128"/>
              <a:cs typeface="Arial" pitchFamily="34" charset="0"/>
            </a:endParaRPr>
          </a:p>
          <a:p>
            <a:pPr marL="688975" lvl="1" indent="-633413" algn="r" rtl="1">
              <a:buClrTx/>
              <a:buFont typeface="Wingdings 3" pitchFamily="18" charset="2"/>
              <a:buChar char=""/>
            </a:pPr>
            <a:r>
              <a:rPr lang="he" sz="3800" b="0" i="0" u="none" baseline="0" dirty="0">
                <a:latin typeface="Arial" pitchFamily="34" charset="0"/>
                <a:ea typeface="Arial Unicode MS" pitchFamily="34" charset="-128"/>
                <a:cs typeface="Arial" pitchFamily="34" charset="0"/>
              </a:rPr>
              <a:t>הצג אותם ללא נקיטת עמדה</a:t>
            </a:r>
            <a:endParaRPr lang="he" sz="3800" dirty="0" smtClean="0">
              <a:latin typeface="Arial" pitchFamily="34" charset="0"/>
              <a:ea typeface="Arial Unicode MS" pitchFamily="34" charset="-128"/>
              <a:cs typeface="Arial" pitchFamily="34" charset="0"/>
            </a:endParaRPr>
          </a:p>
          <a:p>
            <a:pPr marL="688975" lvl="1" indent="-633413" algn="r" rtl="1">
              <a:buClrTx/>
              <a:buFont typeface="Wingdings 3" pitchFamily="18" charset="2"/>
              <a:buChar char=""/>
            </a:pPr>
            <a:r>
              <a:rPr lang="he" sz="3800" b="0" i="0" u="none" baseline="0" dirty="0">
                <a:latin typeface="Arial" pitchFamily="34" charset="0"/>
                <a:ea typeface="Arial Unicode MS" pitchFamily="34" charset="-128"/>
                <a:cs typeface="Arial" pitchFamily="34" charset="0"/>
              </a:rPr>
              <a:t>ציין שלא ניתן להסיק מסקנות</a:t>
            </a:r>
            <a:endParaRPr lang="he" sz="3800" dirty="0" smtClean="0">
              <a:latin typeface="Arial" pitchFamily="34" charset="0"/>
              <a:ea typeface="Arial Unicode MS" pitchFamily="34" charset="-128"/>
              <a:cs typeface="Arial" pitchFamily="34" charset="0"/>
            </a:endParaRPr>
          </a:p>
          <a:p>
            <a:pPr marL="688975" lvl="1" indent="-633413" algn="r" rtl="1">
              <a:buClrTx/>
              <a:buFont typeface="Wingdings 3" pitchFamily="18" charset="2"/>
              <a:buChar char=""/>
            </a:pPr>
            <a:r>
              <a:rPr lang="he" sz="3800" b="0" i="0" u="none" baseline="0" dirty="0">
                <a:latin typeface="Arial" pitchFamily="34" charset="0"/>
                <a:ea typeface="Arial Unicode MS" pitchFamily="34" charset="-128"/>
                <a:cs typeface="Arial" pitchFamily="34" charset="0"/>
              </a:rPr>
              <a:t>הכן תכנית לתיקון ההערכה או לתיקון בעיות בתכנית במידת הצורך</a:t>
            </a:r>
          </a:p>
        </p:txBody>
      </p:sp>
      <p:sp>
        <p:nvSpPr>
          <p:cNvPr id="8" name="Slide Number Placeholder 7"/>
          <p:cNvSpPr>
            <a:spLocks noGrp="1"/>
          </p:cNvSpPr>
          <p:nvPr>
            <p:ph type="sldNum" sz="quarter" idx="12"/>
          </p:nvPr>
        </p:nvSpPr>
        <p:spPr>
          <a:xfrm>
            <a:off x="6451600" y="6356350"/>
            <a:ext cx="1981200" cy="365760"/>
          </a:xfrm>
        </p:spPr>
        <p:txBody>
          <a:bodyPr/>
          <a:lstStyle/>
          <a:p>
            <a:pPr algn="r" rtl="1"/>
            <a:r>
              <a:rPr lang="he" b="0" i="0" u="none" baseline="0">
                <a:latin typeface="Arial" pitchFamily="34" charset="0"/>
                <a:ea typeface="Arial Unicode MS" pitchFamily="34" charset="-128"/>
                <a:cs typeface="Arial" pitchFamily="34" charset="0"/>
              </a:rPr>
              <a:t>18</a:t>
            </a:r>
            <a:endParaRPr lang="he" dirty="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152400"/>
            <a:ext cx="8229600" cy="990600"/>
          </a:xfrm>
        </p:spPr>
        <p:txBody>
          <a:bodyPr/>
          <a:lstStyle/>
          <a:p>
            <a:pPr algn="r" rtl="1"/>
            <a:r>
              <a:rPr lang="he" b="1" i="0" u="none" baseline="0" dirty="0">
                <a:latin typeface="Arial" pitchFamily="34" charset="0"/>
                <a:ea typeface="Arial Unicode MS" pitchFamily="34" charset="-128"/>
                <a:cs typeface="Arial" pitchFamily="34" charset="0"/>
              </a:rPr>
              <a:t>ממצאים חיוביים</a:t>
            </a:r>
            <a:endParaRPr lang="he" b="1" dirty="0">
              <a:latin typeface="Arial" pitchFamily="34" charset="0"/>
              <a:ea typeface="Arial Unicode MS" pitchFamily="34" charset="-128"/>
              <a:cs typeface="Arial" pitchFamily="34" charset="0"/>
            </a:endParaRPr>
          </a:p>
        </p:txBody>
      </p:sp>
      <p:sp>
        <p:nvSpPr>
          <p:cNvPr id="3" name="Content Placeholder 2"/>
          <p:cNvSpPr>
            <a:spLocks noGrp="1"/>
          </p:cNvSpPr>
          <p:nvPr>
            <p:ph sz="quarter" idx="1"/>
          </p:nvPr>
        </p:nvSpPr>
        <p:spPr>
          <a:xfrm>
            <a:off x="444500" y="1143000"/>
            <a:ext cx="8229600" cy="4937760"/>
          </a:xfrm>
        </p:spPr>
        <p:txBody>
          <a:bodyPr>
            <a:noAutofit/>
          </a:bodyPr>
          <a:lstStyle/>
          <a:p>
            <a:pPr marL="688975" lvl="1" indent="-633413" algn="r" rtl="1">
              <a:buClrTx/>
              <a:buFont typeface="Wingdings 3" pitchFamily="18" charset="2"/>
              <a:buChar char=""/>
            </a:pPr>
            <a:r>
              <a:rPr lang="he" sz="2900" b="0" i="0" u="none" baseline="0" dirty="0">
                <a:latin typeface="Arial" pitchFamily="34" charset="0"/>
                <a:ea typeface="Arial Unicode MS" pitchFamily="34" charset="-128"/>
                <a:cs typeface="Arial" pitchFamily="34" charset="0"/>
              </a:rPr>
              <a:t>הסבר את התוצאות ואת משמעותן, ובמידת האפשר הסבר מדוע התרחשו</a:t>
            </a:r>
            <a:endParaRPr lang="he" sz="2900" dirty="0" smtClean="0">
              <a:latin typeface="Arial" pitchFamily="34" charset="0"/>
              <a:ea typeface="Arial Unicode MS" pitchFamily="34" charset="-128"/>
              <a:cs typeface="Arial" pitchFamily="34" charset="0"/>
            </a:endParaRPr>
          </a:p>
          <a:p>
            <a:pPr marL="688975" lvl="1" indent="-633413" algn="r" rtl="1">
              <a:buClrTx/>
              <a:buFont typeface="Wingdings 3" pitchFamily="18" charset="2"/>
              <a:buChar char=""/>
            </a:pPr>
            <a:r>
              <a:rPr lang="he" sz="2900" b="0" i="0" u="none" baseline="0" dirty="0">
                <a:latin typeface="Arial" pitchFamily="34" charset="0"/>
                <a:ea typeface="Arial Unicode MS" pitchFamily="34" charset="-128"/>
                <a:cs typeface="Arial" pitchFamily="34" charset="0"/>
              </a:rPr>
              <a:t>הבהר מדוע הן חיוביות, למי היו לתועלת וכיצד</a:t>
            </a:r>
            <a:endParaRPr lang="he" sz="2900" dirty="0" smtClean="0">
              <a:latin typeface="Arial" pitchFamily="34" charset="0"/>
              <a:ea typeface="Arial Unicode MS" pitchFamily="34" charset="-128"/>
              <a:cs typeface="Arial" pitchFamily="34" charset="0"/>
            </a:endParaRPr>
          </a:p>
          <a:p>
            <a:pPr marL="688975" lvl="1" indent="-633413" algn="r" rtl="1">
              <a:buClrTx/>
              <a:buFont typeface="Wingdings 3" pitchFamily="18" charset="2"/>
              <a:buChar char=""/>
            </a:pPr>
            <a:r>
              <a:rPr lang="he" sz="2900" b="0" i="0" u="none" baseline="0" dirty="0">
                <a:latin typeface="Arial" pitchFamily="34" charset="0"/>
                <a:ea typeface="Arial Unicode MS" pitchFamily="34" charset="-128"/>
                <a:cs typeface="Arial" pitchFamily="34" charset="0"/>
              </a:rPr>
              <a:t>אל תטיל ספק בתוצאות חיוביות (אבל הקפד להימנע ממערכים מוטים)</a:t>
            </a:r>
            <a:endParaRPr lang="he" sz="2900" dirty="0" smtClean="0">
              <a:latin typeface="Arial" pitchFamily="34" charset="0"/>
              <a:ea typeface="Arial Unicode MS" pitchFamily="34" charset="-128"/>
              <a:cs typeface="Arial" pitchFamily="34" charset="0"/>
            </a:endParaRPr>
          </a:p>
          <a:p>
            <a:pPr marL="688975" lvl="1" indent="-633413" algn="r" rtl="1">
              <a:buClrTx/>
              <a:buFont typeface="Wingdings 3" pitchFamily="18" charset="2"/>
              <a:buChar char=""/>
            </a:pPr>
            <a:r>
              <a:rPr lang="he" sz="2900" b="0" i="0" u="none" baseline="0" dirty="0">
                <a:latin typeface="Arial" pitchFamily="34" charset="0"/>
                <a:ea typeface="Arial Unicode MS" pitchFamily="34" charset="-128"/>
                <a:cs typeface="Arial" pitchFamily="34" charset="0"/>
              </a:rPr>
              <a:t>דווח על תוצאות חיוביות ושבח הישגים</a:t>
            </a:r>
            <a:endParaRPr lang="he" sz="2900" dirty="0" smtClean="0">
              <a:latin typeface="Arial" pitchFamily="34" charset="0"/>
              <a:ea typeface="Arial Unicode MS" pitchFamily="34" charset="-128"/>
              <a:cs typeface="Arial" pitchFamily="34" charset="0"/>
            </a:endParaRPr>
          </a:p>
          <a:p>
            <a:pPr marL="688975" lvl="1" indent="-633413" algn="r" rtl="1">
              <a:buClrTx/>
              <a:buFont typeface="Wingdings 3" pitchFamily="18" charset="2"/>
              <a:buChar char=""/>
            </a:pPr>
            <a:r>
              <a:rPr lang="he" sz="2900" b="0" i="0" u="none" baseline="0" dirty="0">
                <a:latin typeface="Arial" pitchFamily="34" charset="0"/>
                <a:ea typeface="Arial Unicode MS" pitchFamily="34" charset="-128"/>
                <a:cs typeface="Arial" pitchFamily="34" charset="0"/>
              </a:rPr>
              <a:t>הבהר את דרך הפעולה הבאה</a:t>
            </a:r>
            <a:endParaRPr lang="he" sz="2900" dirty="0" smtClean="0">
              <a:latin typeface="Arial" pitchFamily="34" charset="0"/>
              <a:ea typeface="Arial Unicode MS" pitchFamily="34" charset="-128"/>
              <a:cs typeface="Arial" pitchFamily="34" charset="0"/>
            </a:endParaRPr>
          </a:p>
          <a:p>
            <a:pPr marL="688975" lvl="1" indent="-633413" algn="r" rtl="1">
              <a:buClrTx/>
              <a:buFont typeface="Wingdings 3" pitchFamily="18" charset="2"/>
              <a:buChar char=""/>
            </a:pPr>
            <a:r>
              <a:rPr lang="he" sz="2900" b="0" i="0" u="none" baseline="0" dirty="0">
                <a:latin typeface="Arial" pitchFamily="34" charset="0"/>
                <a:ea typeface="Arial Unicode MS" pitchFamily="34" charset="-128"/>
                <a:cs typeface="Arial" pitchFamily="34" charset="0"/>
              </a:rPr>
              <a:t>אל תניח הנחות לגבי האיטרציה הבאה</a:t>
            </a:r>
            <a:endParaRPr lang="he" sz="2900" dirty="0" smtClean="0">
              <a:latin typeface="Arial" pitchFamily="34" charset="0"/>
              <a:ea typeface="Arial Unicode MS" pitchFamily="34" charset="-128"/>
              <a:cs typeface="Arial" pitchFamily="34" charset="0"/>
            </a:endParaRPr>
          </a:p>
          <a:p>
            <a:pPr marL="688975" lvl="1" indent="-633413" algn="r" rtl="1">
              <a:buClrTx/>
              <a:buFont typeface="Wingdings 3" pitchFamily="18" charset="2"/>
              <a:buChar char=""/>
            </a:pPr>
            <a:r>
              <a:rPr lang="he" sz="2900" b="0" i="0" u="none" baseline="0" dirty="0">
                <a:latin typeface="Arial" pitchFamily="34" charset="0"/>
                <a:ea typeface="Arial Unicode MS" pitchFamily="34" charset="-128"/>
                <a:cs typeface="Arial" pitchFamily="34" charset="0"/>
              </a:rPr>
              <a:t>תכנן מעקב מדוקדק </a:t>
            </a:r>
          </a:p>
        </p:txBody>
      </p:sp>
      <p:sp>
        <p:nvSpPr>
          <p:cNvPr id="8" name="Slide Number Placeholder 7"/>
          <p:cNvSpPr>
            <a:spLocks noGrp="1"/>
          </p:cNvSpPr>
          <p:nvPr>
            <p:ph type="sldNum" sz="quarter" idx="12"/>
          </p:nvPr>
        </p:nvSpPr>
        <p:spPr>
          <a:xfrm>
            <a:off x="6451600" y="6356350"/>
            <a:ext cx="1981200" cy="365760"/>
          </a:xfrm>
        </p:spPr>
        <p:txBody>
          <a:bodyPr/>
          <a:lstStyle/>
          <a:p>
            <a:pPr algn="r" rtl="1"/>
            <a:r>
              <a:rPr lang="he" b="0" i="0" u="none" baseline="0">
                <a:latin typeface="Arial" pitchFamily="34" charset="0"/>
                <a:ea typeface="Arial Unicode MS" pitchFamily="34" charset="-128"/>
                <a:cs typeface="Arial" pitchFamily="34" charset="0"/>
              </a:rPr>
              <a:t>19</a:t>
            </a:r>
            <a:endParaRPr lang="he" dirty="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Program Files (x86)\Microsoft Office\MEDIA\CAGCAT10\j0293844.wmf"/>
          <p:cNvPicPr>
            <a:picLocks noChangeAspect="1" noChangeArrowheads="1"/>
          </p:cNvPicPr>
          <p:nvPr/>
        </p:nvPicPr>
        <p:blipFill>
          <a:blip r:embed="rId3" cstate="print"/>
          <a:srcRect/>
          <a:stretch>
            <a:fillRect/>
          </a:stretch>
        </p:blipFill>
        <p:spPr bwMode="auto">
          <a:xfrm>
            <a:off x="685800" y="228600"/>
            <a:ext cx="6781800" cy="6477000"/>
          </a:xfrm>
          <a:prstGeom prst="rect">
            <a:avLst/>
          </a:prstGeom>
          <a:noFill/>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44500" y="152400"/>
            <a:ext cx="8229600" cy="990600"/>
          </a:xfrm>
        </p:spPr>
        <p:txBody>
          <a:bodyPr>
            <a:normAutofit/>
          </a:bodyPr>
          <a:lstStyle/>
          <a:p>
            <a:pPr algn="r" rtl="1" eaLnBrk="1" hangingPunct="1"/>
            <a:r>
              <a:rPr lang="he" b="1" i="0" u="none" baseline="0" dirty="0">
                <a:latin typeface="Arial" pitchFamily="34" charset="0"/>
                <a:ea typeface="Arial Unicode MS" pitchFamily="34" charset="-128"/>
                <a:cs typeface="Arial" pitchFamily="34" charset="0"/>
              </a:rPr>
              <a:t>הכנת דוחות ההערכה: צעדים ראשונים</a:t>
            </a:r>
          </a:p>
        </p:txBody>
      </p:sp>
      <p:sp>
        <p:nvSpPr>
          <p:cNvPr id="106499" name="Rectangle 3"/>
          <p:cNvSpPr>
            <a:spLocks noGrp="1" noChangeArrowheads="1"/>
          </p:cNvSpPr>
          <p:nvPr>
            <p:ph type="body" idx="1"/>
          </p:nvPr>
        </p:nvSpPr>
        <p:spPr>
          <a:xfrm>
            <a:off x="381000" y="2590800"/>
            <a:ext cx="8382000" cy="3278188"/>
          </a:xfrm>
          <a:ln w="6350"/>
        </p:spPr>
        <p:txBody>
          <a:bodyPr>
            <a:normAutofit/>
          </a:bodyPr>
          <a:lstStyle/>
          <a:p>
            <a:pPr marL="533400" indent="-533400" algn="r" rtl="1" eaLnBrk="1" hangingPunct="1">
              <a:lnSpc>
                <a:spcPct val="90000"/>
              </a:lnSpc>
              <a:buFont typeface="Wingdings" pitchFamily="2" charset="2"/>
              <a:buNone/>
            </a:pPr>
            <a:r>
              <a:rPr lang="he" sz="2800" b="0" i="0" u="none" baseline="0" dirty="0">
                <a:solidFill>
                  <a:srgbClr val="FF0000"/>
                </a:solidFill>
                <a:latin typeface="Arial" pitchFamily="34" charset="0"/>
                <a:ea typeface="Arial Unicode MS" pitchFamily="34" charset="-128"/>
                <a:cs typeface="Arial" pitchFamily="34" charset="0"/>
              </a:rPr>
              <a:t>2.  קבע מהן האסטרטגיות הטובות ביותר להצגת התוצאות.</a:t>
            </a:r>
            <a:endParaRPr lang="he" sz="2800" dirty="0" smtClean="0">
              <a:solidFill>
                <a:srgbClr val="FF0000"/>
              </a:solidFill>
              <a:latin typeface="Arial" pitchFamily="34" charset="0"/>
              <a:ea typeface="Arial Unicode MS" pitchFamily="34" charset="-128"/>
              <a:cs typeface="Arial" pitchFamily="34" charset="0"/>
            </a:endParaRPr>
          </a:p>
          <a:p>
            <a:pPr marL="533400" indent="-533400" algn="r" rtl="1" eaLnBrk="1" hangingPunct="1">
              <a:lnSpc>
                <a:spcPct val="90000"/>
              </a:lnSpc>
              <a:buFont typeface="Wingdings" pitchFamily="2" charset="2"/>
              <a:buNone/>
            </a:pPr>
            <a:r>
              <a:rPr lang="he" sz="2400" b="0" i="0" u="none" baseline="0" dirty="0">
                <a:latin typeface="Arial" pitchFamily="34" charset="0"/>
                <a:ea typeface="Arial Unicode MS" pitchFamily="34" charset="-128"/>
                <a:cs typeface="Arial" pitchFamily="34" charset="0"/>
              </a:rPr>
              <a:t>     פאואר פוינט			גיליון מידע</a:t>
            </a:r>
          </a:p>
          <a:p>
            <a:pPr marL="533400" indent="-533400" algn="r" rtl="1" eaLnBrk="1" hangingPunct="1">
              <a:lnSpc>
                <a:spcPct val="90000"/>
              </a:lnSpc>
              <a:buFont typeface="Wingdings" pitchFamily="2" charset="2"/>
              <a:buNone/>
            </a:pPr>
            <a:r>
              <a:rPr lang="he" sz="2400" b="0" i="0" u="none" baseline="0" dirty="0">
                <a:latin typeface="Arial" pitchFamily="34" charset="0"/>
                <a:ea typeface="Arial Unicode MS" pitchFamily="34" charset="-128"/>
                <a:cs typeface="Arial" pitchFamily="34" charset="0"/>
              </a:rPr>
              <a:t>     גיליון מידע			           מצגת בעל-פה</a:t>
            </a:r>
            <a:endParaRPr lang="he" sz="2400" dirty="0" smtClean="0">
              <a:latin typeface="Arial" pitchFamily="34" charset="0"/>
              <a:ea typeface="Arial Unicode MS" pitchFamily="34" charset="-128"/>
              <a:cs typeface="Arial" pitchFamily="34" charset="0"/>
            </a:endParaRPr>
          </a:p>
          <a:p>
            <a:pPr marL="533400" indent="-533400" algn="r" rtl="1" eaLnBrk="1" hangingPunct="1">
              <a:lnSpc>
                <a:spcPct val="90000"/>
              </a:lnSpc>
              <a:buFont typeface="Wingdings" pitchFamily="2" charset="2"/>
              <a:buNone/>
            </a:pPr>
            <a:r>
              <a:rPr lang="he" sz="2400" b="0" i="0" u="none" baseline="0" dirty="0">
                <a:latin typeface="Arial" pitchFamily="34" charset="0"/>
                <a:ea typeface="Arial Unicode MS" pitchFamily="34" charset="-128"/>
                <a:cs typeface="Arial" pitchFamily="34" charset="0"/>
              </a:rPr>
              <a:t>     תצוגות חזותיות            		וידאו</a:t>
            </a:r>
            <a:endParaRPr lang="he" sz="2400" dirty="0" smtClean="0">
              <a:latin typeface="Arial" pitchFamily="34" charset="0"/>
              <a:ea typeface="Arial Unicode MS" pitchFamily="34" charset="-128"/>
              <a:cs typeface="Arial" pitchFamily="34" charset="0"/>
            </a:endParaRPr>
          </a:p>
          <a:p>
            <a:pPr marL="533400" indent="-533400" algn="r" rtl="1" eaLnBrk="1" hangingPunct="1">
              <a:lnSpc>
                <a:spcPct val="90000"/>
              </a:lnSpc>
              <a:buFont typeface="Wingdings" pitchFamily="2" charset="2"/>
              <a:buNone/>
            </a:pPr>
            <a:r>
              <a:rPr lang="he" sz="2400" b="0" i="0" u="none" baseline="0" dirty="0">
                <a:latin typeface="Arial" pitchFamily="34" charset="0"/>
                <a:ea typeface="Arial Unicode MS" pitchFamily="34" charset="-128"/>
                <a:cs typeface="Arial" pitchFamily="34" charset="0"/>
              </a:rPr>
              <a:t>     סיפור           			הודעות לעיתונות</a:t>
            </a:r>
            <a:endParaRPr lang="he" sz="2400" dirty="0" smtClean="0">
              <a:latin typeface="Arial" pitchFamily="34" charset="0"/>
              <a:ea typeface="Arial Unicode MS" pitchFamily="34" charset="-128"/>
              <a:cs typeface="Arial" pitchFamily="34" charset="0"/>
            </a:endParaRPr>
          </a:p>
          <a:p>
            <a:pPr marL="533400" indent="-533400" algn="r" rtl="1" eaLnBrk="1" hangingPunct="1">
              <a:lnSpc>
                <a:spcPct val="90000"/>
              </a:lnSpc>
              <a:buFont typeface="Wingdings" pitchFamily="2" charset="2"/>
              <a:buNone/>
            </a:pPr>
            <a:r>
              <a:rPr lang="he" sz="2400" b="0" i="0" u="none" baseline="0" dirty="0">
                <a:latin typeface="Arial" pitchFamily="34" charset="0"/>
                <a:ea typeface="Arial Unicode MS" pitchFamily="34" charset="-128"/>
                <a:cs typeface="Arial" pitchFamily="34" charset="0"/>
              </a:rPr>
              <a:t>     דוח</a:t>
            </a:r>
            <a:endParaRPr lang="he" sz="2400" dirty="0" smtClean="0">
              <a:latin typeface="Arial" pitchFamily="34" charset="0"/>
              <a:ea typeface="Arial Unicode MS" pitchFamily="34" charset="-128"/>
              <a:cs typeface="Arial" pitchFamily="34" charset="0"/>
            </a:endParaRPr>
          </a:p>
          <a:p>
            <a:pPr marL="533400" indent="-533400" algn="ctr" rtl="1" eaLnBrk="1" hangingPunct="1">
              <a:lnSpc>
                <a:spcPct val="90000"/>
              </a:lnSpc>
              <a:buFont typeface="Wingdings" pitchFamily="2" charset="2"/>
              <a:buNone/>
            </a:pPr>
            <a:r>
              <a:rPr lang="he" sz="2400" b="0" i="0" u="none" baseline="0" dirty="0">
                <a:latin typeface="Arial" pitchFamily="34" charset="0"/>
                <a:ea typeface="Arial Unicode MS" pitchFamily="34" charset="-128"/>
                <a:cs typeface="Arial" pitchFamily="34" charset="0"/>
              </a:rPr>
              <a:t>	דוח מלא, תמצית מנהלים, דוח ספציפי לבעלי עניין?</a:t>
            </a:r>
          </a:p>
        </p:txBody>
      </p:sp>
      <p:sp>
        <p:nvSpPr>
          <p:cNvPr id="6" name="TextBox 5"/>
          <p:cNvSpPr txBox="1"/>
          <p:nvPr/>
        </p:nvSpPr>
        <p:spPr>
          <a:xfrm>
            <a:off x="63500" y="1447800"/>
            <a:ext cx="8610600" cy="1107996"/>
          </a:xfrm>
          <a:prstGeom prst="rect">
            <a:avLst/>
          </a:prstGeom>
          <a:noFill/>
        </p:spPr>
        <p:txBody>
          <a:bodyPr wrap="square" rtlCol="0">
            <a:spAutoFit/>
          </a:bodyPr>
          <a:lstStyle/>
          <a:p>
            <a:pPr algn="r" rtl="1"/>
            <a:r>
              <a:rPr lang="he" sz="2800" b="0" i="0" u="none" baseline="0" smtClean="0">
                <a:solidFill>
                  <a:srgbClr val="FF0000"/>
                </a:solidFill>
                <a:latin typeface="Arial" pitchFamily="34" charset="0"/>
                <a:ea typeface="Arial Unicode MS" pitchFamily="34" charset="-128"/>
                <a:cs typeface="Arial" pitchFamily="34" charset="0"/>
              </a:rPr>
              <a:t>1. זהה </a:t>
            </a:r>
            <a:r>
              <a:rPr lang="he" sz="2800" b="0" i="0" u="none" baseline="0" dirty="0">
                <a:solidFill>
                  <a:srgbClr val="FF0000"/>
                </a:solidFill>
                <a:latin typeface="Arial" pitchFamily="34" charset="0"/>
                <a:ea typeface="Arial Unicode MS" pitchFamily="34" charset="-128"/>
                <a:cs typeface="Arial" pitchFamily="34" charset="0"/>
              </a:rPr>
              <a:t>במדויק את הקהל שלך.</a:t>
            </a:r>
            <a:endParaRPr lang="he" sz="2800" dirty="0" smtClean="0">
              <a:solidFill>
                <a:srgbClr val="FF0000"/>
              </a:solidFill>
              <a:latin typeface="Arial" pitchFamily="34" charset="0"/>
              <a:ea typeface="Arial Unicode MS" pitchFamily="34" charset="-128"/>
              <a:cs typeface="Arial" pitchFamily="34" charset="0"/>
            </a:endParaRPr>
          </a:p>
          <a:p>
            <a:pPr algn="r" rtl="1"/>
            <a:r>
              <a:rPr lang="he" sz="2000" b="0" i="0" u="none" baseline="0" smtClean="0">
                <a:latin typeface="Arial" pitchFamily="34" charset="0"/>
                <a:ea typeface="Arial Unicode MS" pitchFamily="34" charset="-128"/>
                <a:cs typeface="Arial" pitchFamily="34" charset="0"/>
              </a:rPr>
              <a:t>עובדים</a:t>
            </a:r>
            <a:r>
              <a:rPr lang="he" sz="2000" b="0" i="0" u="none" baseline="0" dirty="0">
                <a:latin typeface="Arial" pitchFamily="34" charset="0"/>
                <a:ea typeface="Arial Unicode MS" pitchFamily="34" charset="-128"/>
                <a:cs typeface="Arial" pitchFamily="34" charset="0"/>
              </a:rPr>
              <a:t>?      גורמים מממנים?     מועצת מנהלים?    משתתפים?   קהלים רבים</a:t>
            </a:r>
            <a:endParaRPr lang="he" sz="2000" dirty="0" smtClean="0">
              <a:latin typeface="Arial" pitchFamily="34" charset="0"/>
              <a:ea typeface="Arial Unicode MS" pitchFamily="34" charset="-128"/>
              <a:cs typeface="Arial" pitchFamily="34" charset="0"/>
            </a:endParaRPr>
          </a:p>
          <a:p>
            <a:endParaRPr lang="he" dirty="0">
              <a:latin typeface="Arial" pitchFamily="34" charset="0"/>
              <a:ea typeface="Arial Unicode MS" pitchFamily="34" charset="-128"/>
              <a:cs typeface="Arial" pitchFamily="34" charset="0"/>
            </a:endParaRPr>
          </a:p>
        </p:txBody>
      </p:sp>
      <p:sp>
        <p:nvSpPr>
          <p:cNvPr id="7" name="Oval 6"/>
          <p:cNvSpPr/>
          <p:nvPr/>
        </p:nvSpPr>
        <p:spPr bwMode="auto">
          <a:xfrm>
            <a:off x="1066800" y="4800600"/>
            <a:ext cx="6553200" cy="1066800"/>
          </a:xfrm>
          <a:prstGeom prst="ellipse">
            <a:avLst/>
          </a:prstGeom>
          <a:noFill/>
          <a:ln w="19050"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endParaRPr kumimoji="0" lang="he" sz="2400" b="0" i="0" u="none" strike="noStrike" cap="none" normalizeH="0" baseline="0" smtClean="0">
              <a:ln>
                <a:noFill/>
              </a:ln>
              <a:solidFill>
                <a:schemeClr val="tx1"/>
              </a:solidFill>
              <a:effectLst/>
              <a:latin typeface="Arial" pitchFamily="34" charset="0"/>
              <a:ea typeface="Arial Unicode MS" pitchFamily="34" charset="-128"/>
              <a:cs typeface="Arial" pitchFamily="34" charset="0"/>
            </a:endParaRPr>
          </a:p>
        </p:txBody>
      </p:sp>
      <p:sp>
        <p:nvSpPr>
          <p:cNvPr id="11" name="Slide Number Placeholder 10"/>
          <p:cNvSpPr>
            <a:spLocks noGrp="1"/>
          </p:cNvSpPr>
          <p:nvPr>
            <p:ph type="sldNum" sz="quarter" idx="12"/>
          </p:nvPr>
        </p:nvSpPr>
        <p:spPr>
          <a:xfrm>
            <a:off x="6451600" y="6356350"/>
            <a:ext cx="1981200" cy="365760"/>
          </a:xfrm>
        </p:spPr>
        <p:txBody>
          <a:bodyPr/>
          <a:lstStyle/>
          <a:p>
            <a:pPr algn="r" rtl="1"/>
            <a:r>
              <a:rPr lang="he" b="0" i="0" u="none" baseline="0">
                <a:latin typeface="Arial" pitchFamily="34" charset="0"/>
                <a:ea typeface="Arial Unicode MS" pitchFamily="34" charset="-128"/>
                <a:cs typeface="Arial" pitchFamily="34" charset="0"/>
              </a:rPr>
              <a:t>20</a:t>
            </a:r>
            <a:endParaRPr lang="he" dirty="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9" name="Rectangle 3"/>
          <p:cNvSpPr>
            <a:spLocks noGrp="1" noChangeArrowheads="1"/>
          </p:cNvSpPr>
          <p:nvPr>
            <p:ph type="body" idx="1"/>
          </p:nvPr>
        </p:nvSpPr>
        <p:spPr>
          <a:xfrm>
            <a:off x="1371600" y="381000"/>
            <a:ext cx="6705600" cy="5715000"/>
          </a:xfrm>
        </p:spPr>
        <p:txBody>
          <a:bodyPr>
            <a:normAutofit lnSpcReduction="10000"/>
          </a:bodyPr>
          <a:lstStyle/>
          <a:p>
            <a:pPr marL="609600" indent="-609600" algn="r" rtl="1" eaLnBrk="1" hangingPunct="1">
              <a:buFont typeface="Wingdings 3" pitchFamily="18" charset="2"/>
              <a:buNone/>
              <a:defRPr/>
            </a:pPr>
            <a:r>
              <a:rPr lang="he" sz="3500" b="1" i="0" u="none" baseline="0" dirty="0" smtClean="0">
                <a:solidFill>
                  <a:schemeClr val="tx2"/>
                </a:solidFill>
                <a:latin typeface="Arial" pitchFamily="34" charset="0"/>
                <a:ea typeface="Arial Unicode MS" pitchFamily="34" charset="-128"/>
                <a:cs typeface="Arial" pitchFamily="34" charset="0"/>
              </a:rPr>
              <a:t>מרכיבים </a:t>
            </a:r>
            <a:r>
              <a:rPr lang="he" sz="3500" b="1" i="0" u="none" baseline="0" dirty="0">
                <a:solidFill>
                  <a:schemeClr val="tx2"/>
                </a:solidFill>
                <a:latin typeface="Arial" pitchFamily="34" charset="0"/>
                <a:ea typeface="Arial Unicode MS" pitchFamily="34" charset="-128"/>
                <a:cs typeface="Arial" pitchFamily="34" charset="0"/>
              </a:rPr>
              <a:t>של דוח </a:t>
            </a:r>
            <a:r>
              <a:rPr lang="he-IL" sz="3500" b="1" i="0" u="none" baseline="0" smtClean="0">
                <a:solidFill>
                  <a:schemeClr val="tx2"/>
                </a:solidFill>
                <a:latin typeface="Arial" pitchFamily="34" charset="0"/>
                <a:ea typeface="Arial Unicode MS" pitchFamily="34" charset="-128"/>
                <a:cs typeface="Arial" pitchFamily="34" charset="0"/>
              </a:rPr>
              <a:t>הערכה</a:t>
            </a:r>
            <a:r>
              <a:rPr lang="he-IL" sz="3500" b="1" i="0" u="none" smtClean="0">
                <a:solidFill>
                  <a:schemeClr val="tx2"/>
                </a:solidFill>
                <a:latin typeface="Arial" pitchFamily="34" charset="0"/>
                <a:ea typeface="Arial Unicode MS" pitchFamily="34" charset="-128"/>
                <a:cs typeface="Arial" pitchFamily="34" charset="0"/>
              </a:rPr>
              <a:t> מצוין</a:t>
            </a:r>
            <a:endParaRPr lang="he" sz="3500" b="1" dirty="0" smtClean="0">
              <a:solidFill>
                <a:schemeClr val="tx2"/>
              </a:solidFill>
              <a:latin typeface="Arial" pitchFamily="34" charset="0"/>
              <a:ea typeface="Arial Unicode MS" pitchFamily="34" charset="-128"/>
              <a:cs typeface="Arial" pitchFamily="34" charset="0"/>
            </a:endParaRPr>
          </a:p>
          <a:p>
            <a:pPr marL="609600" indent="-609600" algn="r" rtl="1" eaLnBrk="1" hangingPunct="1">
              <a:buFont typeface="Wingdings 3" pitchFamily="18" charset="2"/>
              <a:buNone/>
              <a:defRPr/>
            </a:pPr>
            <a:endParaRPr lang="he" sz="1000" dirty="0" smtClean="0">
              <a:latin typeface="Arial" pitchFamily="34" charset="0"/>
              <a:ea typeface="Arial Unicode MS" pitchFamily="34" charset="-128"/>
              <a:cs typeface="Arial" pitchFamily="34" charset="0"/>
            </a:endParaRPr>
          </a:p>
          <a:p>
            <a:pPr marL="396875" indent="-285750" algn="r" rtl="1" eaLnBrk="1" hangingPunct="1">
              <a:spcBef>
                <a:spcPct val="0"/>
              </a:spcBef>
              <a:buFont typeface="Wingdings 3" pitchFamily="18" charset="2"/>
              <a:buChar char=""/>
              <a:defRPr/>
            </a:pPr>
            <a:endParaRPr lang="he" sz="2200" dirty="0" smtClean="0">
              <a:latin typeface="Arial" pitchFamily="34" charset="0"/>
              <a:ea typeface="Arial Unicode MS" pitchFamily="34" charset="-128"/>
              <a:cs typeface="Arial" pitchFamily="34" charset="0"/>
            </a:endParaRPr>
          </a:p>
          <a:p>
            <a:pPr marL="396875" indent="-285750" algn="r" rtl="1" eaLnBrk="1" hangingPunct="1">
              <a:spcBef>
                <a:spcPct val="0"/>
              </a:spcBef>
              <a:buFont typeface="Wingdings 3" pitchFamily="18" charset="2"/>
              <a:buChar char=""/>
              <a:defRPr/>
            </a:pPr>
            <a:r>
              <a:rPr lang="he" sz="2200" b="0" i="0" u="none" baseline="0" dirty="0">
                <a:latin typeface="Arial" pitchFamily="34" charset="0"/>
                <a:ea typeface="Arial Unicode MS" pitchFamily="34" charset="-128"/>
                <a:cs typeface="Arial" pitchFamily="34" charset="0"/>
              </a:rPr>
              <a:t>תיאור של התכנית שלגביה בוצעה ההערכה.</a:t>
            </a:r>
            <a:endParaRPr lang="he" sz="2200" dirty="0" smtClean="0">
              <a:latin typeface="Arial" pitchFamily="34" charset="0"/>
              <a:ea typeface="Arial Unicode MS" pitchFamily="34" charset="-128"/>
              <a:cs typeface="Arial" pitchFamily="34" charset="0"/>
            </a:endParaRPr>
          </a:p>
          <a:p>
            <a:pPr marL="396875" indent="-285750" algn="r" rtl="1" eaLnBrk="1" hangingPunct="1">
              <a:buFont typeface="Wingdings 3" pitchFamily="18" charset="2"/>
              <a:buChar char=""/>
              <a:defRPr/>
            </a:pPr>
            <a:r>
              <a:rPr lang="he" sz="2200" b="0" i="0" u="none" baseline="0" dirty="0">
                <a:latin typeface="Arial" pitchFamily="34" charset="0"/>
                <a:ea typeface="Arial Unicode MS" pitchFamily="34" charset="-128"/>
                <a:cs typeface="Arial" pitchFamily="34" charset="0"/>
              </a:rPr>
              <a:t>הסבר ברור על שאלות ההערכה ועל מטרת ההערכה.</a:t>
            </a:r>
            <a:endParaRPr lang="he" sz="2200" dirty="0" smtClean="0">
              <a:latin typeface="Arial" pitchFamily="34" charset="0"/>
              <a:ea typeface="Arial Unicode MS" pitchFamily="34" charset="-128"/>
              <a:cs typeface="Arial" pitchFamily="34" charset="0"/>
            </a:endParaRPr>
          </a:p>
          <a:p>
            <a:pPr marL="396875" indent="-285750" algn="r" rtl="1" eaLnBrk="1" hangingPunct="1">
              <a:buFont typeface="Wingdings 3" pitchFamily="18" charset="2"/>
              <a:buNone/>
              <a:defRPr/>
            </a:pPr>
            <a:endParaRPr lang="he" sz="1000" dirty="0" smtClean="0">
              <a:latin typeface="Arial" pitchFamily="34" charset="0"/>
              <a:ea typeface="Arial Unicode MS" pitchFamily="34" charset="-128"/>
              <a:cs typeface="Arial" pitchFamily="34" charset="0"/>
            </a:endParaRPr>
          </a:p>
          <a:p>
            <a:pPr marL="396875" indent="-285750" algn="r" rtl="1" eaLnBrk="1" hangingPunct="1">
              <a:buFont typeface="Wingdings 3" pitchFamily="18" charset="2"/>
              <a:buChar char=""/>
              <a:defRPr/>
            </a:pPr>
            <a:r>
              <a:rPr lang="he" sz="2200" b="0" i="0" u="none" baseline="0" dirty="0">
                <a:latin typeface="Arial" pitchFamily="34" charset="0"/>
                <a:ea typeface="Arial Unicode MS" pitchFamily="34" charset="-128"/>
                <a:cs typeface="Arial" pitchFamily="34" charset="0"/>
              </a:rPr>
              <a:t>תיאור השיטות שבהן נעשה שימוש לאיסוף הנתונים</a:t>
            </a:r>
            <a:endParaRPr lang="he" sz="2200" dirty="0" smtClean="0">
              <a:latin typeface="Arial" pitchFamily="34" charset="0"/>
              <a:ea typeface="Arial Unicode MS" pitchFamily="34" charset="-128"/>
              <a:cs typeface="Arial" pitchFamily="34" charset="0"/>
            </a:endParaRPr>
          </a:p>
          <a:p>
            <a:pPr marL="396875" indent="-285750" algn="r" rtl="1" eaLnBrk="1" hangingPunct="1">
              <a:buNone/>
              <a:defRPr/>
            </a:pPr>
            <a:endParaRPr lang="he" sz="2200" dirty="0" smtClean="0">
              <a:latin typeface="Arial" pitchFamily="34" charset="0"/>
              <a:ea typeface="Arial Unicode MS" pitchFamily="34" charset="-128"/>
              <a:cs typeface="Arial" pitchFamily="34" charset="0"/>
            </a:endParaRPr>
          </a:p>
          <a:p>
            <a:pPr marL="396875" indent="-285750" algn="r" rtl="1" eaLnBrk="1" hangingPunct="1">
              <a:buFont typeface="Wingdings 3" pitchFamily="18" charset="2"/>
              <a:buChar char=""/>
              <a:defRPr/>
            </a:pPr>
            <a:r>
              <a:rPr lang="he" sz="2200" b="0" i="0" u="none" baseline="0" dirty="0">
                <a:latin typeface="Arial" pitchFamily="34" charset="0"/>
                <a:ea typeface="Arial Unicode MS" pitchFamily="34" charset="-128"/>
                <a:cs typeface="Arial" pitchFamily="34" charset="0"/>
              </a:rPr>
              <a:t>סיכום הממצאים העיקריים (כולל טבלאות, גרפים, סיפורים קצרים, ציטוטים וכו').</a:t>
            </a:r>
            <a:endParaRPr lang="he" sz="2200" dirty="0" smtClean="0">
              <a:latin typeface="Arial" pitchFamily="34" charset="0"/>
              <a:ea typeface="Arial Unicode MS" pitchFamily="34" charset="-128"/>
              <a:cs typeface="Arial" pitchFamily="34" charset="0"/>
            </a:endParaRPr>
          </a:p>
          <a:p>
            <a:pPr marL="396875" indent="-285750" algn="r" rtl="1" eaLnBrk="1" hangingPunct="1">
              <a:buFont typeface="Wingdings 3" pitchFamily="18" charset="2"/>
              <a:buChar char=""/>
              <a:defRPr/>
            </a:pPr>
            <a:r>
              <a:rPr lang="he" sz="2200" b="0" i="0" u="none" baseline="0" dirty="0">
                <a:latin typeface="Arial" pitchFamily="34" charset="0"/>
                <a:ea typeface="Arial Unicode MS" pitchFamily="34" charset="-128"/>
                <a:cs typeface="Arial" pitchFamily="34" charset="0"/>
              </a:rPr>
              <a:t>דיון במשמעות ובחשיבות של הממצאים העיקריים או הסבר של </a:t>
            </a:r>
            <a:r>
              <a:rPr lang="he" sz="2200" b="0" i="0" u="none" baseline="0" dirty="0" smtClean="0">
                <a:latin typeface="Arial" pitchFamily="34" charset="0"/>
                <a:ea typeface="Arial Unicode MS" pitchFamily="34" charset="-128"/>
                <a:cs typeface="Arial" pitchFamily="34" charset="0"/>
              </a:rPr>
              <a:t>חשיבותם</a:t>
            </a:r>
            <a:endParaRPr lang="he" sz="2200" dirty="0" smtClean="0">
              <a:latin typeface="Arial" pitchFamily="34" charset="0"/>
              <a:ea typeface="Arial Unicode MS" pitchFamily="34" charset="-128"/>
              <a:cs typeface="Arial" pitchFamily="34" charset="0"/>
            </a:endParaRPr>
          </a:p>
          <a:p>
            <a:pPr marL="396875" indent="-285750" algn="r" rtl="1" eaLnBrk="1" hangingPunct="1">
              <a:buFont typeface="Wingdings 3" pitchFamily="18" charset="2"/>
              <a:buNone/>
              <a:defRPr/>
            </a:pPr>
            <a:endParaRPr lang="he" sz="1000" dirty="0" smtClean="0">
              <a:latin typeface="Arial" pitchFamily="34" charset="0"/>
              <a:ea typeface="Arial Unicode MS" pitchFamily="34" charset="-128"/>
              <a:cs typeface="Arial" pitchFamily="34" charset="0"/>
            </a:endParaRPr>
          </a:p>
          <a:p>
            <a:pPr marL="396875" indent="-285750" algn="r" rtl="1" eaLnBrk="1" hangingPunct="1">
              <a:buFont typeface="Wingdings 3" pitchFamily="18" charset="2"/>
              <a:buChar char=""/>
              <a:defRPr/>
            </a:pPr>
            <a:r>
              <a:rPr lang="he" sz="2200" b="0" i="0" u="none" baseline="0" dirty="0">
                <a:latin typeface="Arial" pitchFamily="34" charset="0"/>
                <a:ea typeface="Arial Unicode MS" pitchFamily="34" charset="-128"/>
                <a:cs typeface="Arial" pitchFamily="34" charset="0"/>
              </a:rPr>
              <a:t>צעדי פעולה מוצעים</a:t>
            </a:r>
            <a:endParaRPr lang="he" sz="2200" dirty="0" smtClean="0">
              <a:latin typeface="Arial" pitchFamily="34" charset="0"/>
              <a:ea typeface="Arial Unicode MS" pitchFamily="34" charset="-128"/>
              <a:cs typeface="Arial" pitchFamily="34" charset="0"/>
            </a:endParaRPr>
          </a:p>
          <a:p>
            <a:pPr marL="396875" indent="-285750" algn="r" rtl="1" eaLnBrk="1" hangingPunct="1">
              <a:buFont typeface="Wingdings 3" pitchFamily="18" charset="2"/>
              <a:buChar char=""/>
              <a:defRPr/>
            </a:pPr>
            <a:r>
              <a:rPr lang="he" sz="2200" b="0" i="0" u="none" baseline="0" dirty="0">
                <a:latin typeface="Arial" pitchFamily="34" charset="0"/>
                <a:ea typeface="Arial Unicode MS" pitchFamily="34" charset="-128"/>
                <a:cs typeface="Arial" pitchFamily="34" charset="0"/>
              </a:rPr>
              <a:t>הצעדים הבאים (לתכנית ולהערכה)</a:t>
            </a:r>
            <a:endParaRPr lang="he" sz="2200" dirty="0" smtClean="0">
              <a:latin typeface="Arial" pitchFamily="34" charset="0"/>
              <a:ea typeface="Arial Unicode MS" pitchFamily="34" charset="-128"/>
              <a:cs typeface="Arial" pitchFamily="34" charset="0"/>
            </a:endParaRPr>
          </a:p>
          <a:p>
            <a:pPr marL="396875" indent="-285750" algn="r" rtl="1" eaLnBrk="1" hangingPunct="1">
              <a:buFont typeface="Wingdings 3" pitchFamily="18" charset="2"/>
              <a:buChar char=""/>
              <a:defRPr/>
            </a:pPr>
            <a:r>
              <a:rPr lang="he" sz="2200" b="0" i="0" u="none" baseline="0" dirty="0">
                <a:latin typeface="Arial" pitchFamily="34" charset="0"/>
                <a:ea typeface="Arial Unicode MS" pitchFamily="34" charset="-128"/>
                <a:cs typeface="Arial" pitchFamily="34" charset="0"/>
              </a:rPr>
              <a:t>נושאים להמשך בחינה (קצוות לא סגורים)</a:t>
            </a:r>
          </a:p>
        </p:txBody>
      </p:sp>
      <p:sp>
        <p:nvSpPr>
          <p:cNvPr id="6" name="Left Brace 5"/>
          <p:cNvSpPr/>
          <p:nvPr/>
        </p:nvSpPr>
        <p:spPr>
          <a:xfrm flipH="1">
            <a:off x="8001000" y="1447800"/>
            <a:ext cx="304800" cy="609600"/>
          </a:xfrm>
          <a:prstGeom prst="leftBrace">
            <a:avLst>
              <a:gd name="adj1" fmla="val 8333"/>
              <a:gd name="adj2" fmla="val 55926"/>
            </a:avLst>
          </a:prstGeom>
          <a:ln w="3175">
            <a:solidFill>
              <a:srgbClr val="FF0000"/>
            </a:solidFill>
          </a:ln>
          <a:scene3d>
            <a:camera prst="orthographicFront"/>
            <a:lightRig rig="threePt" dir="t"/>
          </a:scene3d>
          <a:sp3d extrusionH="88900" contourW="82550">
            <a:extrusionClr>
              <a:srgbClr val="FF0000"/>
            </a:extrusionClr>
          </a:sp3d>
        </p:spPr>
        <p:style>
          <a:lnRef idx="1">
            <a:schemeClr val="accent1"/>
          </a:lnRef>
          <a:fillRef idx="0">
            <a:schemeClr val="accent1"/>
          </a:fillRef>
          <a:effectRef idx="0">
            <a:schemeClr val="accent1"/>
          </a:effectRef>
          <a:fontRef idx="minor">
            <a:schemeClr val="tx1"/>
          </a:fontRef>
        </p:style>
        <p:txBody>
          <a:bodyPr anchor="ctr"/>
          <a:lstStyle/>
          <a:p>
            <a:pPr algn="ctr" rtl="1">
              <a:defRPr/>
            </a:pPr>
            <a:endParaRPr lang="he" dirty="0">
              <a:latin typeface="Arial" pitchFamily="34" charset="0"/>
              <a:ea typeface="Arial Unicode MS" pitchFamily="34" charset="-128"/>
              <a:cs typeface="Arial" pitchFamily="34" charset="0"/>
            </a:endParaRPr>
          </a:p>
        </p:txBody>
      </p:sp>
      <p:sp>
        <p:nvSpPr>
          <p:cNvPr id="7" name="Left Brace 6"/>
          <p:cNvSpPr/>
          <p:nvPr/>
        </p:nvSpPr>
        <p:spPr>
          <a:xfrm flipH="1">
            <a:off x="7969192" y="3134895"/>
            <a:ext cx="489008" cy="1284705"/>
          </a:xfrm>
          <a:prstGeom prst="leftBrace">
            <a:avLst>
              <a:gd name="adj1" fmla="val 8333"/>
              <a:gd name="adj2" fmla="val 49111"/>
            </a:avLst>
          </a:prstGeom>
          <a:ln>
            <a:solidFill>
              <a:srgbClr val="FF0000"/>
            </a:solidFill>
          </a:ln>
          <a:scene3d>
            <a:camera prst="orthographicFront"/>
            <a:lightRig rig="threePt" dir="t"/>
          </a:scene3d>
          <a:sp3d extrusionH="88900" contourW="82550">
            <a:extrusionClr>
              <a:srgbClr val="FF0000"/>
            </a:extrusionClr>
          </a:sp3d>
        </p:spPr>
        <p:style>
          <a:lnRef idx="1">
            <a:schemeClr val="accent1"/>
          </a:lnRef>
          <a:fillRef idx="0">
            <a:schemeClr val="accent1"/>
          </a:fillRef>
          <a:effectRef idx="0">
            <a:schemeClr val="accent1"/>
          </a:effectRef>
          <a:fontRef idx="minor">
            <a:schemeClr val="tx1"/>
          </a:fontRef>
        </p:style>
        <p:txBody>
          <a:bodyPr anchor="ctr"/>
          <a:lstStyle/>
          <a:p>
            <a:pPr algn="ctr" rtl="1">
              <a:defRPr/>
            </a:pPr>
            <a:endParaRPr lang="he" dirty="0">
              <a:latin typeface="Arial" pitchFamily="34" charset="0"/>
              <a:ea typeface="Arial Unicode MS" pitchFamily="34" charset="-128"/>
              <a:cs typeface="Arial" pitchFamily="34" charset="0"/>
            </a:endParaRPr>
          </a:p>
        </p:txBody>
      </p:sp>
      <p:sp>
        <p:nvSpPr>
          <p:cNvPr id="8" name="Left Brace 7"/>
          <p:cNvSpPr/>
          <p:nvPr/>
        </p:nvSpPr>
        <p:spPr>
          <a:xfrm flipH="1">
            <a:off x="8001000" y="4800600"/>
            <a:ext cx="304800" cy="990600"/>
          </a:xfrm>
          <a:prstGeom prst="leftBrace">
            <a:avLst>
              <a:gd name="adj1" fmla="val 8333"/>
              <a:gd name="adj2" fmla="val 50000"/>
            </a:avLst>
          </a:prstGeom>
          <a:ln>
            <a:solidFill>
              <a:srgbClr val="FF0000"/>
            </a:solidFill>
          </a:ln>
          <a:scene3d>
            <a:camera prst="orthographicFront"/>
            <a:lightRig rig="threePt" dir="t"/>
          </a:scene3d>
          <a:sp3d extrusionH="88900" contourW="82550">
            <a:extrusionClr>
              <a:srgbClr val="FF0000"/>
            </a:extrusionClr>
          </a:sp3d>
        </p:spPr>
        <p:style>
          <a:lnRef idx="1">
            <a:schemeClr val="accent1"/>
          </a:lnRef>
          <a:fillRef idx="0">
            <a:schemeClr val="accent1"/>
          </a:fillRef>
          <a:effectRef idx="0">
            <a:schemeClr val="accent1"/>
          </a:effectRef>
          <a:fontRef idx="minor">
            <a:schemeClr val="tx1"/>
          </a:fontRef>
        </p:style>
        <p:txBody>
          <a:bodyPr anchor="ctr"/>
          <a:lstStyle/>
          <a:p>
            <a:pPr algn="ctr" rtl="1">
              <a:defRPr/>
            </a:pPr>
            <a:endParaRPr lang="he" dirty="0">
              <a:latin typeface="Arial" pitchFamily="34" charset="0"/>
              <a:ea typeface="Arial Unicode MS" pitchFamily="34" charset="-128"/>
              <a:cs typeface="Arial" pitchFamily="34" charset="0"/>
            </a:endParaRPr>
          </a:p>
        </p:txBody>
      </p:sp>
      <p:sp>
        <p:nvSpPr>
          <p:cNvPr id="9" name="TextBox 8"/>
          <p:cNvSpPr txBox="1"/>
          <p:nvPr/>
        </p:nvSpPr>
        <p:spPr>
          <a:xfrm rot="10800000" flipH="1">
            <a:off x="8487231" y="1295400"/>
            <a:ext cx="430887" cy="914400"/>
          </a:xfrm>
          <a:prstGeom prst="rect">
            <a:avLst/>
          </a:prstGeom>
          <a:noFill/>
        </p:spPr>
        <p:txBody>
          <a:bodyPr vert="vert270" wrap="square">
            <a:spAutoFit/>
          </a:bodyPr>
          <a:lstStyle/>
          <a:p>
            <a:pPr algn="ctr" rtl="1">
              <a:defRPr/>
            </a:pPr>
            <a:r>
              <a:rPr lang="he" sz="1600" b="1" i="0" u="none" baseline="0" dirty="0">
                <a:solidFill>
                  <a:srgbClr val="FF0000"/>
                </a:solidFill>
                <a:latin typeface="Arial" pitchFamily="34" charset="0"/>
                <a:ea typeface="Arial Unicode MS" pitchFamily="34" charset="-128"/>
                <a:cs typeface="Arial" pitchFamily="34" charset="0"/>
              </a:rPr>
              <a:t>מבוא</a:t>
            </a:r>
          </a:p>
        </p:txBody>
      </p:sp>
      <p:sp>
        <p:nvSpPr>
          <p:cNvPr id="10" name="TextBox 9"/>
          <p:cNvSpPr txBox="1">
            <a:spLocks noChangeArrowheads="1"/>
          </p:cNvSpPr>
          <p:nvPr/>
        </p:nvSpPr>
        <p:spPr bwMode="auto">
          <a:xfrm>
            <a:off x="7962900" y="2383220"/>
            <a:ext cx="990600" cy="307777"/>
          </a:xfrm>
          <a:prstGeom prst="rect">
            <a:avLst/>
          </a:prstGeom>
          <a:noFill/>
          <a:ln w="9525">
            <a:noFill/>
            <a:miter lim="800000"/>
            <a:headEnd/>
            <a:tailEnd/>
          </a:ln>
        </p:spPr>
        <p:txBody>
          <a:bodyPr wrap="square">
            <a:spAutoFit/>
          </a:bodyPr>
          <a:lstStyle/>
          <a:p>
            <a:pPr algn="r" rtl="1"/>
            <a:r>
              <a:rPr lang="he" sz="1400" b="1" i="0" u="none" baseline="0" dirty="0">
                <a:solidFill>
                  <a:srgbClr val="FF0000"/>
                </a:solidFill>
                <a:latin typeface="Arial" pitchFamily="34" charset="0"/>
                <a:ea typeface="Arial Unicode MS" pitchFamily="34" charset="-128"/>
                <a:cs typeface="Arial" pitchFamily="34" charset="0"/>
              </a:rPr>
              <a:t>שיטות</a:t>
            </a:r>
          </a:p>
        </p:txBody>
      </p:sp>
      <p:sp>
        <p:nvSpPr>
          <p:cNvPr id="11" name="TextBox 10"/>
          <p:cNvSpPr txBox="1"/>
          <p:nvPr/>
        </p:nvSpPr>
        <p:spPr>
          <a:xfrm rot="10800000">
            <a:off x="8487231" y="3124200"/>
            <a:ext cx="430887" cy="1219200"/>
          </a:xfrm>
          <a:prstGeom prst="rect">
            <a:avLst/>
          </a:prstGeom>
          <a:noFill/>
        </p:spPr>
        <p:txBody>
          <a:bodyPr vert="vert270" wrap="square">
            <a:spAutoFit/>
          </a:bodyPr>
          <a:lstStyle/>
          <a:p>
            <a:pPr algn="ctr" rtl="1">
              <a:defRPr/>
            </a:pPr>
            <a:r>
              <a:rPr lang="he" sz="1600" b="1" i="0" u="none" baseline="0" dirty="0">
                <a:solidFill>
                  <a:srgbClr val="FF0000"/>
                </a:solidFill>
                <a:latin typeface="Arial" pitchFamily="34" charset="0"/>
                <a:ea typeface="Arial Unicode MS" pitchFamily="34" charset="-128"/>
                <a:cs typeface="Arial" pitchFamily="34" charset="0"/>
              </a:rPr>
              <a:t>ממצאים</a:t>
            </a:r>
          </a:p>
        </p:txBody>
      </p:sp>
      <p:sp>
        <p:nvSpPr>
          <p:cNvPr id="12" name="TextBox 11"/>
          <p:cNvSpPr txBox="1"/>
          <p:nvPr/>
        </p:nvSpPr>
        <p:spPr>
          <a:xfrm rot="10800000" flipH="1">
            <a:off x="8487231" y="4800600"/>
            <a:ext cx="430887" cy="914400"/>
          </a:xfrm>
          <a:prstGeom prst="rect">
            <a:avLst/>
          </a:prstGeom>
          <a:noFill/>
        </p:spPr>
        <p:txBody>
          <a:bodyPr vert="vert270" wrap="square">
            <a:spAutoFit/>
          </a:bodyPr>
          <a:lstStyle/>
          <a:p>
            <a:pPr algn="r" rtl="1">
              <a:defRPr/>
            </a:pPr>
            <a:r>
              <a:rPr lang="he" sz="1600" b="1" i="0" u="none" baseline="0" dirty="0">
                <a:solidFill>
                  <a:srgbClr val="FF0000"/>
                </a:solidFill>
                <a:latin typeface="Arial" pitchFamily="34" charset="0"/>
                <a:ea typeface="Arial Unicode MS" pitchFamily="34" charset="-128"/>
                <a:cs typeface="Arial" pitchFamily="34" charset="0"/>
              </a:rPr>
              <a:t>מסקנות</a:t>
            </a:r>
          </a:p>
        </p:txBody>
      </p:sp>
      <p:sp>
        <p:nvSpPr>
          <p:cNvPr id="16" name="Slide Number Placeholder 15"/>
          <p:cNvSpPr>
            <a:spLocks noGrp="1"/>
          </p:cNvSpPr>
          <p:nvPr>
            <p:ph type="sldNum" sz="quarter" idx="12"/>
          </p:nvPr>
        </p:nvSpPr>
        <p:spPr>
          <a:xfrm>
            <a:off x="6451600" y="6356350"/>
            <a:ext cx="1981200" cy="365760"/>
          </a:xfrm>
        </p:spPr>
        <p:txBody>
          <a:bodyPr/>
          <a:lstStyle/>
          <a:p>
            <a:pPr algn="r" rtl="1"/>
            <a:r>
              <a:rPr lang="he" b="0" i="0" u="none" baseline="0">
                <a:latin typeface="Arial" pitchFamily="34" charset="0"/>
                <a:ea typeface="Arial Unicode MS" pitchFamily="34" charset="-128"/>
                <a:cs typeface="Arial" pitchFamily="34" charset="0"/>
              </a:rPr>
              <a:t>21</a:t>
            </a:r>
            <a:endParaRPr lang="he" dirty="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8579">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8579">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8579">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8579">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08579">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08579">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08579">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08579">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44500" y="152400"/>
            <a:ext cx="8229600" cy="990600"/>
          </a:xfrm>
        </p:spPr>
        <p:txBody>
          <a:bodyPr>
            <a:normAutofit/>
          </a:bodyPr>
          <a:lstStyle/>
          <a:p>
            <a:pPr algn="r" rtl="1" eaLnBrk="1" hangingPunct="1"/>
            <a:r>
              <a:rPr lang="he" sz="3000" b="1" i="0" u="none" baseline="0" dirty="0">
                <a:latin typeface="Arial" pitchFamily="34" charset="0"/>
                <a:ea typeface="Arial Unicode MS" pitchFamily="34" charset="-128"/>
                <a:cs typeface="Arial" pitchFamily="34" charset="0"/>
              </a:rPr>
              <a:t>חשוב על הגישות למסירת תוצאות ההערכה</a:t>
            </a:r>
          </a:p>
        </p:txBody>
      </p:sp>
      <p:sp>
        <p:nvSpPr>
          <p:cNvPr id="9" name="Rectangle 8"/>
          <p:cNvSpPr/>
          <p:nvPr/>
        </p:nvSpPr>
        <p:spPr>
          <a:xfrm>
            <a:off x="292100" y="1676400"/>
            <a:ext cx="8382000" cy="4401205"/>
          </a:xfrm>
          <a:prstGeom prst="rect">
            <a:avLst/>
          </a:prstGeom>
        </p:spPr>
        <p:txBody>
          <a:bodyPr wrap="square">
            <a:spAutoFit/>
          </a:bodyPr>
          <a:lstStyle/>
          <a:p>
            <a:pPr algn="r" rtl="1" eaLnBrk="1" hangingPunct="1">
              <a:lnSpc>
                <a:spcPct val="80000"/>
              </a:lnSpc>
              <a:buFont typeface="Wingdings" pitchFamily="2" charset="2"/>
              <a:buNone/>
            </a:pPr>
            <a:r>
              <a:rPr lang="he" sz="2800" b="0" i="0" u="none" baseline="0" dirty="0">
                <a:solidFill>
                  <a:srgbClr val="FF0000"/>
                </a:solidFill>
                <a:latin typeface="Arial" pitchFamily="34" charset="0"/>
                <a:ea typeface="Arial Unicode MS" pitchFamily="34" charset="-128"/>
                <a:cs typeface="Arial" pitchFamily="34" charset="0"/>
              </a:rPr>
              <a:t>האם יש הזדמנויות טבעיות להביא ממצאים (ראשוניים) לידיעתם של בעלי עניין? </a:t>
            </a:r>
            <a:endParaRPr lang="he" sz="2800" dirty="0" smtClean="0">
              <a:solidFill>
                <a:srgbClr val="FF0000"/>
              </a:solidFill>
              <a:latin typeface="Arial" pitchFamily="34" charset="0"/>
              <a:ea typeface="Arial Unicode MS" pitchFamily="34" charset="-128"/>
              <a:cs typeface="Arial" pitchFamily="34" charset="0"/>
            </a:endParaRPr>
          </a:p>
          <a:p>
            <a:pPr algn="r" rtl="1" eaLnBrk="1" hangingPunct="1">
              <a:lnSpc>
                <a:spcPct val="80000"/>
              </a:lnSpc>
              <a:buFont typeface="Wingdings" pitchFamily="2" charset="2"/>
              <a:buNone/>
            </a:pPr>
            <a:endParaRPr lang="he" sz="2800" dirty="0" smtClean="0">
              <a:latin typeface="Arial" pitchFamily="34" charset="0"/>
              <a:ea typeface="Arial Unicode MS" pitchFamily="34" charset="-128"/>
              <a:cs typeface="Arial" pitchFamily="34" charset="0"/>
            </a:endParaRPr>
          </a:p>
          <a:p>
            <a:pPr lvl="1" algn="r" rtl="1" eaLnBrk="1" hangingPunct="1">
              <a:lnSpc>
                <a:spcPct val="80000"/>
              </a:lnSpc>
              <a:buFontTx/>
              <a:buChar char="•"/>
            </a:pPr>
            <a:r>
              <a:rPr lang="he" sz="2800" b="0" i="0" u="none" baseline="0" dirty="0">
                <a:latin typeface="Arial" pitchFamily="34" charset="0"/>
                <a:ea typeface="Arial Unicode MS" pitchFamily="34" charset="-128"/>
                <a:cs typeface="Arial" pitchFamily="34" charset="0"/>
              </a:rPr>
              <a:t> בכינוס מיוחד</a:t>
            </a:r>
            <a:endParaRPr lang="he" sz="2800" dirty="0" smtClean="0">
              <a:latin typeface="Arial" pitchFamily="34" charset="0"/>
              <a:ea typeface="Arial Unicode MS" pitchFamily="34" charset="-128"/>
              <a:cs typeface="Arial" pitchFamily="34" charset="0"/>
            </a:endParaRPr>
          </a:p>
          <a:p>
            <a:pPr lvl="1" algn="r" rtl="1" eaLnBrk="1" hangingPunct="1">
              <a:lnSpc>
                <a:spcPct val="80000"/>
              </a:lnSpc>
            </a:pPr>
            <a:endParaRPr lang="he" sz="2800" dirty="0" smtClean="0">
              <a:latin typeface="Arial" pitchFamily="34" charset="0"/>
              <a:ea typeface="Arial Unicode MS" pitchFamily="34" charset="-128"/>
              <a:cs typeface="Arial" pitchFamily="34" charset="0"/>
            </a:endParaRPr>
          </a:p>
          <a:p>
            <a:pPr lvl="1" algn="r" rtl="1" eaLnBrk="1" hangingPunct="1">
              <a:lnSpc>
                <a:spcPct val="80000"/>
              </a:lnSpc>
              <a:buFontTx/>
              <a:buChar char="•"/>
            </a:pPr>
            <a:r>
              <a:rPr lang="he" sz="2800" b="0" i="0" u="none" baseline="0" dirty="0">
                <a:latin typeface="Arial" pitchFamily="34" charset="0"/>
                <a:ea typeface="Arial Unicode MS" pitchFamily="34" charset="-128"/>
                <a:cs typeface="Arial" pitchFamily="34" charset="0"/>
              </a:rPr>
              <a:t> בפגישות קבועות או מתוכננות מראש</a:t>
            </a:r>
            <a:endParaRPr lang="he" sz="2800" dirty="0" smtClean="0">
              <a:latin typeface="Arial" pitchFamily="34" charset="0"/>
              <a:ea typeface="Arial Unicode MS" pitchFamily="34" charset="-128"/>
              <a:cs typeface="Arial" pitchFamily="34" charset="0"/>
            </a:endParaRPr>
          </a:p>
          <a:p>
            <a:pPr marL="741363" lvl="1" indent="-277813" algn="r" rtl="1" eaLnBrk="1" hangingPunct="1">
              <a:lnSpc>
                <a:spcPct val="80000"/>
              </a:lnSpc>
              <a:tabLst>
                <a:tab pos="798513" algn="l"/>
              </a:tabLst>
            </a:pPr>
            <a:endParaRPr lang="he" sz="2800" dirty="0" smtClean="0">
              <a:latin typeface="Arial" pitchFamily="34" charset="0"/>
              <a:ea typeface="Arial Unicode MS" pitchFamily="34" charset="-128"/>
              <a:cs typeface="Arial" pitchFamily="34" charset="0"/>
            </a:endParaRPr>
          </a:p>
          <a:p>
            <a:pPr marL="741363" lvl="1" indent="-277813" algn="r" rtl="1" eaLnBrk="1" hangingPunct="1">
              <a:lnSpc>
                <a:spcPct val="80000"/>
              </a:lnSpc>
              <a:buFontTx/>
              <a:buChar char="•"/>
              <a:tabLst>
                <a:tab pos="798513" algn="l"/>
              </a:tabLst>
            </a:pPr>
            <a:r>
              <a:rPr lang="he" sz="2800" b="0" i="0" u="none" baseline="0" dirty="0">
                <a:latin typeface="Arial" pitchFamily="34" charset="0"/>
                <a:ea typeface="Arial Unicode MS" pitchFamily="34" charset="-128"/>
                <a:cs typeface="Arial" pitchFamily="34" charset="0"/>
              </a:rPr>
              <a:t>במהלך אינטראקציות רגילות בעבודה (לדוגמה פיקוח קליני, פגישות צוות העובדים, פגישות מועצת המנהלים)</a:t>
            </a:r>
            <a:endParaRPr lang="he" sz="2800" dirty="0" smtClean="0">
              <a:latin typeface="Arial" pitchFamily="34" charset="0"/>
              <a:ea typeface="Arial Unicode MS" pitchFamily="34" charset="-128"/>
              <a:cs typeface="Arial" pitchFamily="34" charset="0"/>
            </a:endParaRPr>
          </a:p>
          <a:p>
            <a:pPr lvl="1" algn="r" rtl="1" eaLnBrk="1" hangingPunct="1">
              <a:lnSpc>
                <a:spcPct val="80000"/>
              </a:lnSpc>
            </a:pPr>
            <a:r>
              <a:rPr lang="he" sz="2800" b="0" i="0" u="none" baseline="0" dirty="0">
                <a:latin typeface="Arial" pitchFamily="34" charset="0"/>
                <a:ea typeface="Arial Unicode MS" pitchFamily="34" charset="-128"/>
                <a:cs typeface="Arial" pitchFamily="34" charset="0"/>
              </a:rPr>
              <a:t> </a:t>
            </a:r>
            <a:endParaRPr lang="he" sz="2800" dirty="0" smtClean="0">
              <a:latin typeface="Arial" pitchFamily="34" charset="0"/>
              <a:ea typeface="Arial Unicode MS" pitchFamily="34" charset="-128"/>
              <a:cs typeface="Arial" pitchFamily="34" charset="0"/>
            </a:endParaRPr>
          </a:p>
          <a:p>
            <a:pPr lvl="1" algn="r" rtl="1" eaLnBrk="1" hangingPunct="1">
              <a:lnSpc>
                <a:spcPct val="80000"/>
              </a:lnSpc>
              <a:buFontTx/>
              <a:buChar char="•"/>
            </a:pPr>
            <a:r>
              <a:rPr lang="he" sz="2800" b="0" i="0" u="none" baseline="0" dirty="0">
                <a:latin typeface="Arial" pitchFamily="34" charset="0"/>
                <a:ea typeface="Arial Unicode MS" pitchFamily="34" charset="-128"/>
                <a:cs typeface="Arial" pitchFamily="34" charset="0"/>
              </a:rPr>
              <a:t> בדיונים פורמליים</a:t>
            </a:r>
            <a:endParaRPr lang="he" sz="2800" dirty="0" smtClean="0">
              <a:latin typeface="Arial" pitchFamily="34" charset="0"/>
              <a:ea typeface="Arial Unicode MS" pitchFamily="34" charset="-128"/>
              <a:cs typeface="Arial" pitchFamily="34" charset="0"/>
            </a:endParaRPr>
          </a:p>
          <a:p>
            <a:pPr algn="r" rtl="1" eaLnBrk="1" hangingPunct="1">
              <a:lnSpc>
                <a:spcPct val="80000"/>
              </a:lnSpc>
              <a:buFont typeface="Wingdings" pitchFamily="2" charset="2"/>
              <a:buNone/>
            </a:pPr>
            <a:endParaRPr lang="he" sz="2400" dirty="0" smtClean="0">
              <a:latin typeface="Arial" pitchFamily="34" charset="0"/>
              <a:ea typeface="Arial Unicode MS" pitchFamily="34" charset="-128"/>
              <a:cs typeface="Arial" pitchFamily="34" charset="0"/>
            </a:endParaRPr>
          </a:p>
          <a:p>
            <a:pPr lvl="1" algn="r" rtl="1" eaLnBrk="1" hangingPunct="1">
              <a:lnSpc>
                <a:spcPct val="80000"/>
              </a:lnSpc>
            </a:pPr>
            <a:endParaRPr lang="he" dirty="0" smtClean="0">
              <a:latin typeface="Arial" pitchFamily="34" charset="0"/>
              <a:ea typeface="Arial Unicode MS" pitchFamily="34" charset="-128"/>
              <a:cs typeface="Arial" pitchFamily="34" charset="0"/>
            </a:endParaRPr>
          </a:p>
        </p:txBody>
      </p:sp>
      <p:sp>
        <p:nvSpPr>
          <p:cNvPr id="10" name="Slide Number Placeholder 9"/>
          <p:cNvSpPr>
            <a:spLocks noGrp="1"/>
          </p:cNvSpPr>
          <p:nvPr>
            <p:ph type="sldNum" sz="quarter" idx="12"/>
          </p:nvPr>
        </p:nvSpPr>
        <p:spPr>
          <a:xfrm>
            <a:off x="6451600" y="6356350"/>
            <a:ext cx="1981200" cy="365760"/>
          </a:xfrm>
        </p:spPr>
        <p:txBody>
          <a:bodyPr/>
          <a:lstStyle/>
          <a:p>
            <a:pPr algn="r" rtl="1"/>
            <a:r>
              <a:rPr lang="he" b="0" i="0" u="none" baseline="0">
                <a:latin typeface="Arial" pitchFamily="34" charset="0"/>
                <a:ea typeface="Arial Unicode MS" pitchFamily="34" charset="-128"/>
                <a:cs typeface="Arial" pitchFamily="34" charset="0"/>
              </a:rPr>
              <a:t>22</a:t>
            </a:r>
            <a:endParaRPr lang="he" dirty="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370" name="Rectangle 2"/>
          <p:cNvSpPr>
            <a:spLocks noGrp="1" noChangeArrowheads="1"/>
          </p:cNvSpPr>
          <p:nvPr>
            <p:ph type="title"/>
          </p:nvPr>
        </p:nvSpPr>
        <p:spPr>
          <a:xfrm>
            <a:off x="1054100" y="292100"/>
            <a:ext cx="7620000" cy="838200"/>
          </a:xfrm>
        </p:spPr>
        <p:txBody>
          <a:bodyPr>
            <a:normAutofit/>
          </a:bodyPr>
          <a:lstStyle/>
          <a:p>
            <a:pPr algn="r" rtl="1"/>
            <a:r>
              <a:rPr lang="he" b="1" i="0" u="none" baseline="0" dirty="0">
                <a:latin typeface="Arial" pitchFamily="34" charset="0"/>
                <a:ea typeface="Arial Unicode MS" pitchFamily="34" charset="-128"/>
                <a:cs typeface="Arial" pitchFamily="34" charset="0"/>
              </a:rPr>
              <a:t>עצות מועילות נוספות למסירת דוח </a:t>
            </a:r>
          </a:p>
        </p:txBody>
      </p:sp>
      <p:sp>
        <p:nvSpPr>
          <p:cNvPr id="442378" name="Text Box 10"/>
          <p:cNvSpPr txBox="1">
            <a:spLocks noChangeArrowheads="1"/>
          </p:cNvSpPr>
          <p:nvPr/>
        </p:nvSpPr>
        <p:spPr bwMode="auto">
          <a:xfrm>
            <a:off x="444500" y="1219200"/>
            <a:ext cx="8229600" cy="5213735"/>
          </a:xfrm>
          <a:prstGeom prst="rect">
            <a:avLst/>
          </a:prstGeom>
          <a:noFill/>
          <a:ln w="9525">
            <a:noFill/>
            <a:miter lim="800000"/>
            <a:headEnd/>
            <a:tailEnd/>
          </a:ln>
          <a:effectLst/>
        </p:spPr>
        <p:txBody>
          <a:bodyPr>
            <a:spAutoFit/>
          </a:bodyPr>
          <a:lstStyle/>
          <a:p>
            <a:pPr marL="457200" indent="-393700" algn="r" defTabSz="457200" rtl="1">
              <a:buClr>
                <a:srgbClr val="FF0000"/>
              </a:buClr>
              <a:buFont typeface="Wingdings 3" pitchFamily="18" charset="2"/>
              <a:buChar char=""/>
              <a:tabLst>
                <a:tab pos="177800" algn="l"/>
              </a:tabLst>
            </a:pPr>
            <a:r>
              <a:rPr lang="he" sz="2600" b="0" i="0" u="none" baseline="0" dirty="0">
                <a:latin typeface="Arial" pitchFamily="34" charset="0"/>
                <a:ea typeface="Arial Unicode MS" pitchFamily="34" charset="-128"/>
                <a:cs typeface="Arial" pitchFamily="34" charset="0"/>
              </a:rPr>
              <a:t>"תרגם" את הממצאים למתכונ(ו)ת שאפשר לחלוק אותה עם אחרים. </a:t>
            </a:r>
            <a:endParaRPr lang="he" sz="2600" dirty="0">
              <a:latin typeface="Arial" pitchFamily="34" charset="0"/>
              <a:ea typeface="Arial Unicode MS" pitchFamily="34" charset="-128"/>
              <a:cs typeface="Arial" pitchFamily="34" charset="0"/>
            </a:endParaRPr>
          </a:p>
          <a:p>
            <a:pPr marL="457200" indent="-393700" algn="r" defTabSz="457200" rtl="1">
              <a:spcBef>
                <a:spcPct val="65000"/>
              </a:spcBef>
              <a:buClr>
                <a:srgbClr val="FF0000"/>
              </a:buClr>
              <a:buFont typeface="Wingdings 3" pitchFamily="18" charset="2"/>
              <a:buChar char=""/>
              <a:tabLst>
                <a:tab pos="177800" algn="l"/>
              </a:tabLst>
            </a:pPr>
            <a:r>
              <a:rPr lang="he" sz="2600" b="0" i="0" u="none" baseline="0" dirty="0">
                <a:latin typeface="Arial" pitchFamily="34" charset="0"/>
                <a:ea typeface="Arial Unicode MS" pitchFamily="34" charset="-128"/>
                <a:cs typeface="Arial" pitchFamily="34" charset="0"/>
              </a:rPr>
              <a:t>חשוב על דיווח לקהלים פנימיים וחיצוניים. </a:t>
            </a:r>
            <a:endParaRPr lang="he" sz="2600" dirty="0">
              <a:latin typeface="Arial" pitchFamily="34" charset="0"/>
              <a:ea typeface="Arial Unicode MS" pitchFamily="34" charset="-128"/>
              <a:cs typeface="Arial" pitchFamily="34" charset="0"/>
            </a:endParaRPr>
          </a:p>
          <a:p>
            <a:pPr marL="457200" indent="-393700" algn="r" defTabSz="457200" rtl="1">
              <a:spcBef>
                <a:spcPct val="50000"/>
              </a:spcBef>
              <a:buClr>
                <a:srgbClr val="FF0000"/>
              </a:buClr>
              <a:buFont typeface="Wingdings 3" pitchFamily="18" charset="2"/>
              <a:buChar char=""/>
              <a:tabLst>
                <a:tab pos="177800" algn="l"/>
              </a:tabLst>
            </a:pPr>
            <a:r>
              <a:rPr lang="he" sz="2600" b="0" i="0" u="none" baseline="0" dirty="0">
                <a:latin typeface="Arial" pitchFamily="34" charset="0"/>
                <a:ea typeface="Arial Unicode MS" pitchFamily="34" charset="-128"/>
                <a:cs typeface="Arial" pitchFamily="34" charset="0"/>
              </a:rPr>
              <a:t>תכנן הכנת דוחות שונים. </a:t>
            </a:r>
            <a:endParaRPr lang="he" sz="2600" dirty="0">
              <a:latin typeface="Arial" pitchFamily="34" charset="0"/>
              <a:ea typeface="Arial Unicode MS" pitchFamily="34" charset="-128"/>
              <a:cs typeface="Arial" pitchFamily="34" charset="0"/>
            </a:endParaRPr>
          </a:p>
          <a:p>
            <a:pPr marL="457200" indent="-393700" algn="r" defTabSz="457200" rtl="1">
              <a:spcBef>
                <a:spcPct val="50000"/>
              </a:spcBef>
              <a:buClr>
                <a:srgbClr val="FF0000"/>
              </a:buClr>
              <a:buFont typeface="Wingdings 3" pitchFamily="18" charset="2"/>
              <a:buChar char=""/>
              <a:tabLst>
                <a:tab pos="177800" algn="l"/>
              </a:tabLst>
            </a:pPr>
            <a:r>
              <a:rPr lang="he" sz="2600" b="0" i="0" u="none" baseline="0" dirty="0">
                <a:latin typeface="Arial" pitchFamily="34" charset="0"/>
                <a:ea typeface="Arial Unicode MS" pitchFamily="34" charset="-128"/>
                <a:cs typeface="Arial" pitchFamily="34" charset="0"/>
              </a:rPr>
              <a:t>לפני שאתה מתחיל לכתוב, הכן ראשי פרקים והעבר אותם לעיונם של אחדים מבעלי העניין.</a:t>
            </a:r>
            <a:endParaRPr lang="he" sz="2600" dirty="0">
              <a:latin typeface="Arial" pitchFamily="34" charset="0"/>
              <a:ea typeface="Arial Unicode MS" pitchFamily="34" charset="-128"/>
              <a:cs typeface="Arial" pitchFamily="34" charset="0"/>
            </a:endParaRPr>
          </a:p>
          <a:p>
            <a:pPr marL="457200" indent="-393700" algn="r" defTabSz="457200" rtl="1">
              <a:spcBef>
                <a:spcPct val="50000"/>
              </a:spcBef>
              <a:buClr>
                <a:srgbClr val="FF0000"/>
              </a:buClr>
              <a:buFont typeface="Wingdings 3" pitchFamily="18" charset="2"/>
              <a:buChar char=""/>
              <a:tabLst>
                <a:tab pos="177800" algn="l"/>
              </a:tabLst>
            </a:pPr>
            <a:r>
              <a:rPr lang="he" sz="2600" b="0" i="0" u="none" baseline="0" dirty="0">
                <a:latin typeface="Arial" pitchFamily="34" charset="0"/>
                <a:ea typeface="Arial Unicode MS" pitchFamily="34" charset="-128"/>
                <a:cs typeface="Arial" pitchFamily="34" charset="0"/>
              </a:rPr>
              <a:t>אם אתה מזמין דוח הערכה, בקש לראות את ראשי הפרקים של הדוח מבעוד מועד.</a:t>
            </a:r>
            <a:endParaRPr lang="he" sz="2600" dirty="0">
              <a:latin typeface="Arial" pitchFamily="34" charset="0"/>
              <a:ea typeface="Arial Unicode MS" pitchFamily="34" charset="-128"/>
              <a:cs typeface="Arial" pitchFamily="34" charset="0"/>
            </a:endParaRPr>
          </a:p>
          <a:p>
            <a:pPr marL="457200" indent="-393700" algn="r" defTabSz="457200" rtl="1">
              <a:spcBef>
                <a:spcPct val="65000"/>
              </a:spcBef>
              <a:buClr>
                <a:srgbClr val="FF0000"/>
              </a:buClr>
              <a:buFont typeface="Wingdings 3" pitchFamily="18" charset="2"/>
              <a:buChar char=""/>
              <a:tabLst>
                <a:tab pos="177800" algn="l"/>
              </a:tabLst>
            </a:pPr>
            <a:r>
              <a:rPr lang="he" sz="2600" b="0" i="0" u="none" baseline="0" dirty="0">
                <a:latin typeface="Arial" pitchFamily="34" charset="0"/>
                <a:ea typeface="Arial Unicode MS" pitchFamily="34" charset="-128"/>
                <a:cs typeface="Arial" pitchFamily="34" charset="0"/>
              </a:rPr>
              <a:t>עיין בקפידה בדוחות ההערכה של אחרים, וברר לעצמך מהם המרכיבים החשובים והמשמעותיים. </a:t>
            </a:r>
          </a:p>
        </p:txBody>
      </p:sp>
      <p:sp>
        <p:nvSpPr>
          <p:cNvPr id="9" name="Slide Number Placeholder 8"/>
          <p:cNvSpPr>
            <a:spLocks noGrp="1"/>
          </p:cNvSpPr>
          <p:nvPr>
            <p:ph type="sldNum" sz="quarter" idx="12"/>
          </p:nvPr>
        </p:nvSpPr>
        <p:spPr>
          <a:xfrm>
            <a:off x="6451600" y="6356350"/>
            <a:ext cx="1981200" cy="365760"/>
          </a:xfrm>
        </p:spPr>
        <p:txBody>
          <a:bodyPr/>
          <a:lstStyle/>
          <a:p>
            <a:pPr algn="r" rtl="1"/>
            <a:r>
              <a:rPr lang="he" b="0" i="0" u="none" baseline="0">
                <a:latin typeface="Arial" pitchFamily="34" charset="0"/>
                <a:ea typeface="Arial Unicode MS" pitchFamily="34" charset="-128"/>
                <a:cs typeface="Arial" pitchFamily="34" charset="0"/>
              </a:rPr>
              <a:t>23</a:t>
            </a:r>
            <a:endParaRPr lang="he" dirty="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237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42378">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42378">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42378">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4237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442378">
                                            <p:txEl>
                                              <p:pRg st="5" end="5"/>
                                            </p:txEl>
                                          </p:spTgt>
                                        </p:tgtEl>
                                        <p:attrNameLst>
                                          <p:attrName>style.visibility</p:attrName>
                                        </p:attrNameLst>
                                      </p:cBhvr>
                                      <p:to>
                                        <p:strVal val="visible"/>
                                      </p:to>
                                    </p:set>
                                    <p:animEffect transition="in" filter="fade">
                                      <p:cBhvr>
                                        <p:cTn id="23" dur="1000"/>
                                        <p:tgtEl>
                                          <p:spTgt spid="442378">
                                            <p:txEl>
                                              <p:pRg st="5" end="5"/>
                                            </p:txEl>
                                          </p:spTgt>
                                        </p:tgtEl>
                                      </p:cBhvr>
                                    </p:animEffect>
                                    <p:anim calcmode="lin" valueType="num">
                                      <p:cBhvr>
                                        <p:cTn id="24" dur="1000" fill="hold"/>
                                        <p:tgtEl>
                                          <p:spTgt spid="442378">
                                            <p:txEl>
                                              <p:pRg st="5" end="5"/>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442378">
                                            <p:txEl>
                                              <p:pRg st="5" end="5"/>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442378">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44500" y="139700"/>
            <a:ext cx="8229600" cy="990600"/>
          </a:xfrm>
        </p:spPr>
        <p:txBody>
          <a:bodyPr>
            <a:noAutofit/>
          </a:bodyPr>
          <a:lstStyle/>
          <a:p>
            <a:pPr algn="r" rtl="1" eaLnBrk="1" hangingPunct="1"/>
            <a:r>
              <a:rPr lang="he" sz="3000" b="1" i="0" u="none" baseline="0" dirty="0">
                <a:latin typeface="Arial" pitchFamily="34" charset="0"/>
                <a:ea typeface="Arial Unicode MS" pitchFamily="34" charset="-128"/>
                <a:cs typeface="Arial" pitchFamily="34" charset="0"/>
              </a:rPr>
              <a:t>לפני שאתה מציג את ממצאיך</a:t>
            </a:r>
            <a:r>
              <a:rPr lang="he" sz="3000" b="1" i="0" u="none" baseline="0" dirty="0" smtClean="0">
                <a:latin typeface="Arial" pitchFamily="34" charset="0"/>
                <a:ea typeface="Arial Unicode MS" pitchFamily="34" charset="-128"/>
                <a:cs typeface="Arial" pitchFamily="34" charset="0"/>
              </a:rPr>
              <a:t>,</a:t>
            </a:r>
            <a:r>
              <a:rPr lang="he-IL" sz="3000" b="1" i="0" u="none" baseline="0" dirty="0" smtClean="0">
                <a:latin typeface="Arial" pitchFamily="34" charset="0"/>
                <a:ea typeface="Arial Unicode MS" pitchFamily="34" charset="-128"/>
                <a:cs typeface="Arial" pitchFamily="34" charset="0"/>
              </a:rPr>
              <a:t> </a:t>
            </a:r>
            <a:r>
              <a:rPr lang="he" sz="3000" b="1" i="0" u="none" baseline="0" dirty="0" smtClean="0">
                <a:latin typeface="Arial" pitchFamily="34" charset="0"/>
                <a:ea typeface="Arial Unicode MS" pitchFamily="34" charset="-128"/>
                <a:cs typeface="Arial" pitchFamily="34" charset="0"/>
              </a:rPr>
              <a:t>השב </a:t>
            </a:r>
            <a:r>
              <a:rPr lang="he" sz="3000" b="1" i="0" u="none" baseline="0" dirty="0">
                <a:latin typeface="Arial" pitchFamily="34" charset="0"/>
                <a:ea typeface="Arial Unicode MS" pitchFamily="34" charset="-128"/>
                <a:cs typeface="Arial" pitchFamily="34" charset="0"/>
              </a:rPr>
              <a:t>על שאלות אלה</a:t>
            </a:r>
          </a:p>
        </p:txBody>
      </p:sp>
      <p:sp>
        <p:nvSpPr>
          <p:cNvPr id="9" name="Rectangle 8"/>
          <p:cNvSpPr/>
          <p:nvPr/>
        </p:nvSpPr>
        <p:spPr>
          <a:xfrm>
            <a:off x="292100" y="1524000"/>
            <a:ext cx="8382000" cy="4099584"/>
          </a:xfrm>
          <a:prstGeom prst="rect">
            <a:avLst/>
          </a:prstGeom>
          <a:ln w="19050">
            <a:solidFill>
              <a:srgbClr val="FF0000"/>
            </a:solidFill>
          </a:ln>
        </p:spPr>
        <p:txBody>
          <a:bodyPr wrap="square">
            <a:spAutoFit/>
          </a:bodyPr>
          <a:lstStyle/>
          <a:p>
            <a:pPr marL="635000" lvl="0" indent="-520700" algn="r" rtl="1" eaLnBrk="0" hangingPunct="0">
              <a:lnSpc>
                <a:spcPct val="90000"/>
              </a:lnSpc>
              <a:spcBef>
                <a:spcPct val="20000"/>
              </a:spcBef>
              <a:buClr>
                <a:srgbClr val="FF0000"/>
              </a:buClr>
              <a:buSzPct val="80000"/>
              <a:buFont typeface="Wingdings 3" pitchFamily="18" charset="2"/>
              <a:buChar char=""/>
            </a:pPr>
            <a:r>
              <a:rPr lang="he" sz="2800" b="0" i="0" u="none" kern="0" baseline="0" dirty="0">
                <a:solidFill>
                  <a:srgbClr val="000000"/>
                </a:solidFill>
                <a:latin typeface="Arial" pitchFamily="34" charset="0"/>
                <a:ea typeface="Arial Unicode MS" pitchFamily="34" charset="-128"/>
                <a:cs typeface="Arial" pitchFamily="34" charset="0"/>
              </a:rPr>
              <a:t>האם </a:t>
            </a:r>
            <a:r>
              <a:rPr lang="he" sz="2800" b="0" i="0" u="none" baseline="0" dirty="0">
                <a:latin typeface="Arial" pitchFamily="34" charset="0"/>
                <a:ea typeface="Arial Unicode MS" pitchFamily="34" charset="-128"/>
                <a:cs typeface="Arial" pitchFamily="34" charset="0"/>
              </a:rPr>
              <a:t>ממצאיך משקפים במדויק את הנתונים שאספת?</a:t>
            </a:r>
            <a:endParaRPr lang="he" sz="2800" dirty="0" smtClean="0">
              <a:latin typeface="Arial" pitchFamily="34" charset="0"/>
              <a:ea typeface="Arial Unicode MS" pitchFamily="34" charset="-128"/>
              <a:cs typeface="Arial" pitchFamily="34" charset="0"/>
            </a:endParaRPr>
          </a:p>
          <a:p>
            <a:pPr marL="635000" lvl="0" indent="-520700" algn="r" rtl="1" eaLnBrk="0" hangingPunct="0">
              <a:lnSpc>
                <a:spcPct val="90000"/>
              </a:lnSpc>
              <a:spcBef>
                <a:spcPct val="20000"/>
              </a:spcBef>
              <a:buClr>
                <a:srgbClr val="FF0000"/>
              </a:buClr>
              <a:buSzPct val="80000"/>
              <a:buFont typeface="Wingdings 3" pitchFamily="-65" charset="2"/>
              <a:buChar char="u"/>
            </a:pPr>
            <a:endParaRPr lang="he" sz="2800" dirty="0" smtClean="0">
              <a:latin typeface="Arial" pitchFamily="34" charset="0"/>
              <a:ea typeface="Arial Unicode MS" pitchFamily="34" charset="-128"/>
              <a:cs typeface="Arial" pitchFamily="34" charset="0"/>
            </a:endParaRPr>
          </a:p>
          <a:p>
            <a:pPr marL="635000" lvl="0" indent="-520700" algn="r" rtl="1" eaLnBrk="0" hangingPunct="0">
              <a:lnSpc>
                <a:spcPct val="90000"/>
              </a:lnSpc>
              <a:spcBef>
                <a:spcPct val="20000"/>
              </a:spcBef>
              <a:buClr>
                <a:srgbClr val="FF0000"/>
              </a:buClr>
              <a:buSzPct val="80000"/>
              <a:buFont typeface="Wingdings 3" pitchFamily="18" charset="2"/>
              <a:buChar char=""/>
            </a:pPr>
            <a:r>
              <a:rPr lang="he" sz="2800" b="0" i="0" u="none" baseline="0" dirty="0">
                <a:latin typeface="Arial" pitchFamily="34" charset="0"/>
                <a:ea typeface="Arial Unicode MS" pitchFamily="34" charset="-128"/>
                <a:cs typeface="Arial" pitchFamily="34" charset="0"/>
              </a:rPr>
              <a:t>אילו אי-דיוקים עשויים להיות בפרשנותך לנתונים?</a:t>
            </a:r>
            <a:endParaRPr lang="he" sz="2800" dirty="0" smtClean="0">
              <a:latin typeface="Arial" pitchFamily="34" charset="0"/>
              <a:ea typeface="Arial Unicode MS" pitchFamily="34" charset="-128"/>
              <a:cs typeface="Arial" pitchFamily="34" charset="0"/>
            </a:endParaRPr>
          </a:p>
          <a:p>
            <a:pPr marL="635000" lvl="0" indent="-520700" algn="r" rtl="1" eaLnBrk="0" hangingPunct="0">
              <a:lnSpc>
                <a:spcPct val="90000"/>
              </a:lnSpc>
              <a:spcBef>
                <a:spcPct val="20000"/>
              </a:spcBef>
              <a:buClr>
                <a:srgbClr val="FF0000"/>
              </a:buClr>
              <a:buSzPct val="80000"/>
              <a:buFont typeface="Wingdings 3" pitchFamily="-65" charset="2"/>
              <a:buChar char="u"/>
            </a:pPr>
            <a:endParaRPr lang="he" sz="2800" dirty="0" smtClean="0">
              <a:latin typeface="Arial" pitchFamily="34" charset="0"/>
              <a:ea typeface="Arial Unicode MS" pitchFamily="34" charset="-128"/>
              <a:cs typeface="Arial" pitchFamily="34" charset="0"/>
            </a:endParaRPr>
          </a:p>
          <a:p>
            <a:pPr marL="635000" lvl="0" indent="-520700" algn="r" rtl="1" eaLnBrk="0" hangingPunct="0">
              <a:lnSpc>
                <a:spcPct val="90000"/>
              </a:lnSpc>
              <a:spcBef>
                <a:spcPct val="20000"/>
              </a:spcBef>
              <a:buClr>
                <a:srgbClr val="FF0000"/>
              </a:buClr>
              <a:buSzPct val="80000"/>
              <a:buFont typeface="Wingdings 3" pitchFamily="18" charset="2"/>
              <a:buChar char=""/>
            </a:pPr>
            <a:r>
              <a:rPr lang="he" sz="2800" b="0" i="0" u="none" baseline="0" dirty="0">
                <a:latin typeface="Arial" pitchFamily="34" charset="0"/>
                <a:ea typeface="Arial Unicode MS" pitchFamily="34" charset="-128"/>
                <a:cs typeface="Arial" pitchFamily="34" charset="0"/>
              </a:rPr>
              <a:t>האם ייתכן שלשיתוף אחרים בממצאים יהיו השלכות שלא התכוונת להן?</a:t>
            </a:r>
            <a:endParaRPr lang="he" sz="2800" dirty="0" smtClean="0">
              <a:latin typeface="Arial" pitchFamily="34" charset="0"/>
              <a:ea typeface="Arial Unicode MS" pitchFamily="34" charset="-128"/>
              <a:cs typeface="Arial" pitchFamily="34" charset="0"/>
            </a:endParaRPr>
          </a:p>
          <a:p>
            <a:pPr marL="635000" lvl="0" indent="-520700" algn="r" rtl="1" eaLnBrk="0" hangingPunct="0">
              <a:lnSpc>
                <a:spcPct val="90000"/>
              </a:lnSpc>
              <a:spcBef>
                <a:spcPct val="20000"/>
              </a:spcBef>
              <a:buClr>
                <a:srgbClr val="FF0000"/>
              </a:buClr>
              <a:buSzPct val="80000"/>
              <a:buFont typeface="Wingdings 3" pitchFamily="-65" charset="2"/>
              <a:buChar char="u"/>
            </a:pPr>
            <a:endParaRPr lang="he" sz="2800" dirty="0" smtClean="0">
              <a:latin typeface="Arial" pitchFamily="34" charset="0"/>
              <a:ea typeface="Arial Unicode MS" pitchFamily="34" charset="-128"/>
              <a:cs typeface="Arial" pitchFamily="34" charset="0"/>
            </a:endParaRPr>
          </a:p>
          <a:p>
            <a:pPr marL="635000" lvl="0" indent="-520700" algn="r" rtl="1" eaLnBrk="0" hangingPunct="0">
              <a:lnSpc>
                <a:spcPct val="90000"/>
              </a:lnSpc>
              <a:spcBef>
                <a:spcPct val="20000"/>
              </a:spcBef>
              <a:buClr>
                <a:srgbClr val="FF0000"/>
              </a:buClr>
              <a:buSzPct val="80000"/>
              <a:buFont typeface="Wingdings 3" pitchFamily="18" charset="2"/>
              <a:buChar char=""/>
            </a:pPr>
            <a:r>
              <a:rPr lang="he" sz="2800" b="0" i="0" u="none" baseline="0" dirty="0">
                <a:latin typeface="Arial" pitchFamily="34" charset="0"/>
                <a:ea typeface="Arial Unicode MS" pitchFamily="34" charset="-128"/>
                <a:cs typeface="Arial" pitchFamily="34" charset="0"/>
              </a:rPr>
              <a:t>האם חסרים קולות כלשהם או שהיו קולות שלא ניתנה להם הזדמנות להישמע?</a:t>
            </a:r>
          </a:p>
        </p:txBody>
      </p:sp>
      <p:sp>
        <p:nvSpPr>
          <p:cNvPr id="10" name="Slide Number Placeholder 9"/>
          <p:cNvSpPr>
            <a:spLocks noGrp="1"/>
          </p:cNvSpPr>
          <p:nvPr>
            <p:ph type="sldNum" sz="quarter" idx="12"/>
          </p:nvPr>
        </p:nvSpPr>
        <p:spPr>
          <a:xfrm>
            <a:off x="6451600" y="6356350"/>
            <a:ext cx="1981200" cy="365760"/>
          </a:xfrm>
        </p:spPr>
        <p:txBody>
          <a:bodyPr/>
          <a:lstStyle/>
          <a:p>
            <a:pPr algn="r" rtl="1"/>
            <a:r>
              <a:rPr lang="he" b="0" i="0" u="none" baseline="0">
                <a:latin typeface="Arial" pitchFamily="34" charset="0"/>
                <a:ea typeface="Arial Unicode MS" pitchFamily="34" charset="-128"/>
                <a:cs typeface="Arial" pitchFamily="34" charset="0"/>
              </a:rPr>
              <a:t>24</a:t>
            </a:r>
            <a:endParaRPr lang="he" dirty="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ChangeArrowheads="1"/>
          </p:cNvSpPr>
          <p:nvPr/>
        </p:nvSpPr>
        <p:spPr bwMode="auto">
          <a:xfrm>
            <a:off x="914400" y="1905000"/>
            <a:ext cx="7620000" cy="3200400"/>
          </a:xfrm>
          <a:prstGeom prst="rect">
            <a:avLst/>
          </a:prstGeom>
          <a:noFill/>
          <a:ln w="9525">
            <a:noFill/>
            <a:miter lim="800000"/>
            <a:headEnd/>
            <a:tailEnd/>
          </a:ln>
        </p:spPr>
        <p:txBody>
          <a:bodyPr/>
          <a:lstStyle/>
          <a:p>
            <a:pPr marL="342900" indent="-342900" algn="r" rtl="1" eaLnBrk="1" hangingPunct="1">
              <a:spcBef>
                <a:spcPct val="20000"/>
              </a:spcBef>
              <a:buFontTx/>
              <a:buChar char="•"/>
            </a:pPr>
            <a:endParaRPr lang="he" sz="2400">
              <a:latin typeface="Arial" pitchFamily="34" charset="0"/>
              <a:ea typeface="Arial Unicode MS" pitchFamily="34" charset="-128"/>
              <a:cs typeface="Arial" pitchFamily="34" charset="0"/>
            </a:endParaRPr>
          </a:p>
        </p:txBody>
      </p:sp>
      <p:sp>
        <p:nvSpPr>
          <p:cNvPr id="8197" name="Text Box 45"/>
          <p:cNvSpPr txBox="1">
            <a:spLocks noChangeArrowheads="1"/>
          </p:cNvSpPr>
          <p:nvPr/>
        </p:nvSpPr>
        <p:spPr bwMode="auto">
          <a:xfrm>
            <a:off x="3278189" y="6613526"/>
            <a:ext cx="184731" cy="246221"/>
          </a:xfrm>
          <a:prstGeom prst="rect">
            <a:avLst/>
          </a:prstGeom>
          <a:noFill/>
          <a:ln w="9525">
            <a:noFill/>
            <a:miter lim="800000"/>
            <a:headEnd/>
            <a:tailEnd/>
          </a:ln>
        </p:spPr>
        <p:txBody>
          <a:bodyPr wrap="none">
            <a:spAutoFit/>
          </a:bodyPr>
          <a:lstStyle/>
          <a:p>
            <a:pPr algn="r" rtl="1" eaLnBrk="1" hangingPunct="1"/>
            <a:endParaRPr lang="he" sz="1000" b="1">
              <a:latin typeface="Arial" pitchFamily="34" charset="0"/>
              <a:ea typeface="Arial Unicode MS" pitchFamily="34" charset="-128"/>
              <a:cs typeface="Arial" pitchFamily="34" charset="0"/>
            </a:endParaRPr>
          </a:p>
        </p:txBody>
      </p:sp>
      <p:sp>
        <p:nvSpPr>
          <p:cNvPr id="99383" name="Text Box 55"/>
          <p:cNvSpPr txBox="1">
            <a:spLocks noChangeArrowheads="1"/>
          </p:cNvSpPr>
          <p:nvPr/>
        </p:nvSpPr>
        <p:spPr bwMode="auto">
          <a:xfrm>
            <a:off x="596900" y="1295401"/>
            <a:ext cx="8077200" cy="4476610"/>
          </a:xfrm>
          <a:prstGeom prst="rect">
            <a:avLst/>
          </a:prstGeom>
          <a:noFill/>
          <a:ln w="9525">
            <a:noFill/>
            <a:miter lim="800000"/>
            <a:headEnd/>
            <a:tailEnd/>
          </a:ln>
        </p:spPr>
        <p:txBody>
          <a:bodyPr wrap="square">
            <a:spAutoFit/>
          </a:bodyPr>
          <a:lstStyle/>
          <a:p>
            <a:pPr marL="457200" indent="-457200" algn="r" rtl="1" eaLnBrk="1" hangingPunct="1">
              <a:spcBef>
                <a:spcPct val="20000"/>
              </a:spcBef>
              <a:buFontTx/>
              <a:buAutoNum type="arabicPeriod"/>
            </a:pPr>
            <a:r>
              <a:rPr lang="he" sz="1850" b="1" i="0" u="none" baseline="0">
                <a:latin typeface="Arial" pitchFamily="34" charset="0"/>
                <a:ea typeface="Arial Unicode MS" pitchFamily="34" charset="-128"/>
                <a:cs typeface="Arial" pitchFamily="34" charset="0"/>
              </a:rPr>
              <a:t>שקול </a:t>
            </a:r>
            <a:r>
              <a:rPr lang="he" sz="1850" b="1" i="0" u="none" baseline="0" smtClean="0">
                <a:latin typeface="Arial" pitchFamily="34" charset="0"/>
                <a:ea typeface="Arial Unicode MS" pitchFamily="34" charset="-128"/>
                <a:cs typeface="Arial" pitchFamily="34" charset="0"/>
              </a:rPr>
              <a:t>היטב – </a:t>
            </a:r>
            <a:r>
              <a:rPr lang="he" sz="1850" b="0" i="0" u="none" baseline="0" smtClean="0">
                <a:latin typeface="Arial" pitchFamily="34" charset="0"/>
                <a:ea typeface="Arial Unicode MS" pitchFamily="34" charset="-128"/>
                <a:cs typeface="Arial" pitchFamily="34" charset="0"/>
              </a:rPr>
              <a:t>הקדש </a:t>
            </a:r>
            <a:r>
              <a:rPr lang="he" sz="1850" b="0" i="0" u="none" baseline="0">
                <a:latin typeface="Arial" pitchFamily="34" charset="0"/>
                <a:ea typeface="Arial Unicode MS" pitchFamily="34" charset="-128"/>
                <a:cs typeface="Arial" pitchFamily="34" charset="0"/>
              </a:rPr>
              <a:t>זמן לשיחות עם אנשים הקרובים לעבודת ההערכה ואשר את הממצאים. בראש ובראשונה עליך להיות בטוח בממצאים בעצמך.</a:t>
            </a:r>
            <a:endParaRPr lang="he" sz="1850" dirty="0">
              <a:latin typeface="Arial" pitchFamily="34" charset="0"/>
              <a:ea typeface="Arial Unicode MS" pitchFamily="34" charset="-128"/>
              <a:cs typeface="Arial" pitchFamily="34" charset="0"/>
            </a:endParaRPr>
          </a:p>
          <a:p>
            <a:pPr marL="457200" indent="-457200" algn="r" rtl="1" eaLnBrk="1" hangingPunct="1">
              <a:spcBef>
                <a:spcPct val="20000"/>
              </a:spcBef>
              <a:buFontTx/>
              <a:buAutoNum type="arabicPeriod"/>
            </a:pPr>
            <a:r>
              <a:rPr lang="he" sz="1850" b="1" i="0" u="none" baseline="0">
                <a:latin typeface="Arial" pitchFamily="34" charset="0"/>
                <a:ea typeface="Arial Unicode MS" pitchFamily="34" charset="-128"/>
                <a:cs typeface="Arial" pitchFamily="34" charset="0"/>
              </a:rPr>
              <a:t>צפה מראש</a:t>
            </a:r>
            <a:r>
              <a:rPr lang="he" sz="1850" b="0" i="0" u="none" baseline="0">
                <a:latin typeface="Arial" pitchFamily="34" charset="0"/>
                <a:ea typeface="Arial Unicode MS" pitchFamily="34" charset="-128"/>
                <a:cs typeface="Arial" pitchFamily="34" charset="0"/>
              </a:rPr>
              <a:t> – קבע כיצד ברצונך להשתמש בממצאים ואיזה ערך אפשר להפיק מהם לתכנית/לתהליך.</a:t>
            </a:r>
            <a:endParaRPr lang="he" sz="1850" dirty="0">
              <a:latin typeface="Arial" pitchFamily="34" charset="0"/>
              <a:ea typeface="Arial Unicode MS" pitchFamily="34" charset="-128"/>
              <a:cs typeface="Arial" pitchFamily="34" charset="0"/>
            </a:endParaRPr>
          </a:p>
          <a:p>
            <a:pPr marL="457200" indent="-457200" algn="r" rtl="1" eaLnBrk="1" hangingPunct="1">
              <a:spcBef>
                <a:spcPct val="20000"/>
              </a:spcBef>
              <a:buFontTx/>
              <a:buAutoNum type="arabicPeriod"/>
            </a:pPr>
            <a:r>
              <a:rPr lang="he" sz="1850" b="1" i="0" u="none" baseline="0">
                <a:latin typeface="Arial" pitchFamily="34" charset="0"/>
                <a:ea typeface="Arial Unicode MS" pitchFamily="34" charset="-128"/>
                <a:cs typeface="Arial" pitchFamily="34" charset="0"/>
              </a:rPr>
              <a:t>בחן </a:t>
            </a:r>
            <a:r>
              <a:rPr lang="he" sz="1850" b="0" i="0" u="none" baseline="0">
                <a:latin typeface="Arial" pitchFamily="34" charset="0"/>
                <a:ea typeface="Arial Unicode MS" pitchFamily="34" charset="-128"/>
                <a:cs typeface="Arial" pitchFamily="34" charset="0"/>
              </a:rPr>
              <a:t>– לאחר שהממצאים יהיו בידך, בחן אותם עם בעלי עניין עיקריים. הם ישפכו אור על ערך הממצאים כפי שהם רואים אותו.</a:t>
            </a:r>
            <a:endParaRPr lang="he" sz="1850" dirty="0">
              <a:latin typeface="Arial" pitchFamily="34" charset="0"/>
              <a:ea typeface="Arial Unicode MS" pitchFamily="34" charset="-128"/>
              <a:cs typeface="Arial" pitchFamily="34" charset="0"/>
            </a:endParaRPr>
          </a:p>
          <a:p>
            <a:pPr marL="457200" indent="-457200" algn="r" rtl="1" eaLnBrk="1" hangingPunct="1">
              <a:spcBef>
                <a:spcPct val="20000"/>
              </a:spcBef>
              <a:buFontTx/>
              <a:buAutoNum type="arabicPeriod"/>
            </a:pPr>
            <a:r>
              <a:rPr lang="he" sz="1850" b="1" i="0" u="none" baseline="0">
                <a:latin typeface="Arial" pitchFamily="34" charset="0"/>
                <a:ea typeface="Arial Unicode MS" pitchFamily="34" charset="-128"/>
                <a:cs typeface="Arial" pitchFamily="34" charset="0"/>
              </a:rPr>
              <a:t>התאם</a:t>
            </a:r>
            <a:r>
              <a:rPr lang="he" sz="1850" b="0" i="0" u="none" baseline="0">
                <a:latin typeface="Arial" pitchFamily="34" charset="0"/>
                <a:ea typeface="Arial Unicode MS" pitchFamily="34" charset="-128"/>
                <a:cs typeface="Arial" pitchFamily="34" charset="0"/>
              </a:rPr>
              <a:t> – הכן מנגנון לשיתוף בתוצאות שיכול להעביר את המסר שברצונך להעביר לקהל שבחרת.</a:t>
            </a:r>
            <a:endParaRPr lang="he" sz="1850" dirty="0">
              <a:latin typeface="Arial" pitchFamily="34" charset="0"/>
              <a:ea typeface="Arial Unicode MS" pitchFamily="34" charset="-128"/>
              <a:cs typeface="Arial" pitchFamily="34" charset="0"/>
            </a:endParaRPr>
          </a:p>
          <a:p>
            <a:pPr marL="457200" indent="-457200" algn="r" rtl="1" eaLnBrk="1" hangingPunct="1">
              <a:spcBef>
                <a:spcPct val="20000"/>
              </a:spcBef>
              <a:buFontTx/>
              <a:buAutoNum type="arabicPeriod"/>
            </a:pPr>
            <a:r>
              <a:rPr lang="he" sz="1850" b="1" i="0" u="none" baseline="0">
                <a:latin typeface="Arial" pitchFamily="34" charset="0"/>
                <a:ea typeface="Arial Unicode MS" pitchFamily="34" charset="-128"/>
                <a:cs typeface="Arial" pitchFamily="34" charset="0"/>
              </a:rPr>
              <a:t>מקד</a:t>
            </a:r>
            <a:r>
              <a:rPr lang="he" sz="1850" b="0" i="0" u="none" baseline="0">
                <a:latin typeface="Arial" pitchFamily="34" charset="0"/>
                <a:ea typeface="Arial Unicode MS" pitchFamily="34" charset="-128"/>
                <a:cs typeface="Arial" pitchFamily="34" charset="0"/>
              </a:rPr>
              <a:t> – סלק פרטים מיותרים והדגש את הממצאים העיקריים.</a:t>
            </a:r>
            <a:endParaRPr lang="he" sz="1850" dirty="0">
              <a:latin typeface="Arial" pitchFamily="34" charset="0"/>
              <a:ea typeface="Arial Unicode MS" pitchFamily="34" charset="-128"/>
              <a:cs typeface="Arial" pitchFamily="34" charset="0"/>
            </a:endParaRPr>
          </a:p>
          <a:p>
            <a:pPr marL="457200" indent="-457200" algn="r" rtl="1" eaLnBrk="1" hangingPunct="1">
              <a:spcBef>
                <a:spcPct val="20000"/>
              </a:spcBef>
              <a:buFontTx/>
              <a:buAutoNum type="arabicPeriod"/>
            </a:pPr>
            <a:r>
              <a:rPr lang="he" sz="1850" b="1" i="0" u="none" baseline="0">
                <a:latin typeface="Arial" pitchFamily="34" charset="0"/>
                <a:ea typeface="Arial Unicode MS" pitchFamily="34" charset="-128"/>
                <a:cs typeface="Arial" pitchFamily="34" charset="0"/>
              </a:rPr>
              <a:t>אשרר</a:t>
            </a:r>
            <a:r>
              <a:rPr lang="he" sz="1850" b="0" i="0" u="none" baseline="0">
                <a:latin typeface="Arial" pitchFamily="34" charset="0"/>
                <a:ea typeface="Arial Unicode MS" pitchFamily="34" charset="-128"/>
                <a:cs typeface="Arial" pitchFamily="34" charset="0"/>
              </a:rPr>
              <a:t> – התרחק מעט מהעבודה וחזור אליה מאוחר יותר במבט רענן. שאל את עצמך, "האם הממצאים תקפים עדיין?"</a:t>
            </a:r>
            <a:endParaRPr lang="he" sz="1850" dirty="0">
              <a:latin typeface="Arial" pitchFamily="34" charset="0"/>
              <a:ea typeface="Arial Unicode MS" pitchFamily="34" charset="-128"/>
              <a:cs typeface="Arial" pitchFamily="34" charset="0"/>
            </a:endParaRPr>
          </a:p>
          <a:p>
            <a:pPr marL="457200" indent="-457200" algn="r" rtl="1" eaLnBrk="1" hangingPunct="1">
              <a:spcBef>
                <a:spcPct val="20000"/>
              </a:spcBef>
              <a:buFontTx/>
              <a:buAutoNum type="arabicPeriod"/>
            </a:pPr>
            <a:r>
              <a:rPr lang="he" sz="1850" b="1" i="0" u="none" baseline="0">
                <a:latin typeface="Arial" pitchFamily="34" charset="0"/>
                <a:ea typeface="Arial Unicode MS" pitchFamily="34" charset="-128"/>
                <a:cs typeface="Arial" pitchFamily="34" charset="0"/>
              </a:rPr>
              <a:t>דייק</a:t>
            </a:r>
            <a:r>
              <a:rPr lang="he" sz="1850" b="0" i="0" u="none" baseline="0">
                <a:latin typeface="Arial" pitchFamily="34" charset="0"/>
                <a:ea typeface="Arial Unicode MS" pitchFamily="34" charset="-128"/>
                <a:cs typeface="Arial" pitchFamily="34" charset="0"/>
              </a:rPr>
              <a:t> – בצע הגהה של הטיוטה הסופית. שגיאות עלולות להסיח את הדעת מהתוצאות.</a:t>
            </a:r>
            <a:endParaRPr lang="he" sz="1850" dirty="0">
              <a:latin typeface="Arial" pitchFamily="34" charset="0"/>
              <a:ea typeface="Arial Unicode MS" pitchFamily="34" charset="-128"/>
              <a:cs typeface="Arial" pitchFamily="34" charset="0"/>
            </a:endParaRPr>
          </a:p>
          <a:p>
            <a:pPr marL="457200" indent="-457200" algn="r" rtl="1" eaLnBrk="1" hangingPunct="1">
              <a:spcBef>
                <a:spcPct val="20000"/>
              </a:spcBef>
              <a:buFontTx/>
              <a:buAutoNum type="arabicPeriod"/>
            </a:pPr>
            <a:r>
              <a:rPr lang="he" sz="1850" b="1" i="0" u="none" baseline="0">
                <a:latin typeface="Arial" pitchFamily="34" charset="0"/>
                <a:ea typeface="Arial Unicode MS" pitchFamily="34" charset="-128"/>
                <a:cs typeface="Arial" pitchFamily="34" charset="0"/>
              </a:rPr>
              <a:t>דווח</a:t>
            </a:r>
            <a:r>
              <a:rPr lang="he" sz="1850" b="0" i="0" u="none" baseline="0">
                <a:latin typeface="Arial" pitchFamily="34" charset="0"/>
                <a:ea typeface="Arial Unicode MS" pitchFamily="34" charset="-128"/>
                <a:cs typeface="Arial" pitchFamily="34" charset="0"/>
              </a:rPr>
              <a:t> – חלוק את התוצאות עם אחרים!</a:t>
            </a:r>
          </a:p>
        </p:txBody>
      </p:sp>
      <p:pic>
        <p:nvPicPr>
          <p:cNvPr id="8200" name="Picture 58" descr="C:\Users\Coulson-Walters\AppData\Local\Microsoft\Windows\Temporary Internet Files\Content.IE5\PCLS0QOQ\MC900082285[1].wmf"/>
          <p:cNvPicPr>
            <a:picLocks noChangeAspect="1" noChangeArrowheads="1"/>
          </p:cNvPicPr>
          <p:nvPr/>
        </p:nvPicPr>
        <p:blipFill>
          <a:blip r:embed="rId3" cstate="print"/>
          <a:srcRect/>
          <a:stretch>
            <a:fillRect/>
          </a:stretch>
        </p:blipFill>
        <p:spPr bwMode="auto">
          <a:xfrm>
            <a:off x="228600" y="1"/>
            <a:ext cx="1371600" cy="1114425"/>
          </a:xfrm>
          <a:prstGeom prst="rect">
            <a:avLst/>
          </a:prstGeom>
          <a:noFill/>
          <a:ln w="9525">
            <a:noFill/>
            <a:miter lim="800000"/>
            <a:headEnd/>
            <a:tailEnd/>
          </a:ln>
        </p:spPr>
      </p:pic>
      <p:sp>
        <p:nvSpPr>
          <p:cNvPr id="12" name="Slide Number Placeholder 11"/>
          <p:cNvSpPr>
            <a:spLocks noGrp="1"/>
          </p:cNvSpPr>
          <p:nvPr>
            <p:ph type="sldNum" sz="quarter" idx="12"/>
          </p:nvPr>
        </p:nvSpPr>
        <p:spPr>
          <a:xfrm>
            <a:off x="6451600" y="6356350"/>
            <a:ext cx="1981200" cy="365760"/>
          </a:xfrm>
        </p:spPr>
        <p:txBody>
          <a:bodyPr/>
          <a:lstStyle/>
          <a:p>
            <a:pPr algn="r" rtl="1"/>
            <a:r>
              <a:rPr lang="he" b="0" i="0" u="none" baseline="0">
                <a:latin typeface="Arial" pitchFamily="34" charset="0"/>
                <a:ea typeface="Arial Unicode MS" pitchFamily="34" charset="-128"/>
                <a:cs typeface="Arial" pitchFamily="34" charset="0"/>
              </a:rPr>
              <a:t>25</a:t>
            </a:r>
            <a:endParaRPr lang="he" dirty="0">
              <a:latin typeface="Arial" pitchFamily="34" charset="0"/>
              <a:ea typeface="Arial Unicode MS" pitchFamily="34" charset="-128"/>
              <a:cs typeface="Arial" pitchFamily="34" charset="0"/>
            </a:endParaRPr>
          </a:p>
        </p:txBody>
      </p:sp>
      <p:sp>
        <p:nvSpPr>
          <p:cNvPr id="8" name="Rectangle 2"/>
          <p:cNvSpPr txBox="1">
            <a:spLocks noChangeArrowheads="1"/>
          </p:cNvSpPr>
          <p:nvPr/>
        </p:nvSpPr>
        <p:spPr>
          <a:xfrm>
            <a:off x="1054100" y="609600"/>
            <a:ext cx="7620000" cy="838200"/>
          </a:xfrm>
          <a:prstGeom prst="rect">
            <a:avLst/>
          </a:prstGeom>
        </p:spPr>
        <p:txBody>
          <a:bodyPr>
            <a:normAutofit/>
          </a:bodyPr>
          <a:lstStyle/>
          <a:p>
            <a:pPr lvl="0" algn="r" rtl="1">
              <a:spcBef>
                <a:spcPct val="0"/>
              </a:spcBef>
            </a:pPr>
            <a:r>
              <a:rPr lang="he-IL" sz="3200" b="1" smtClean="0">
                <a:solidFill>
                  <a:schemeClr val="tx2"/>
                </a:solidFill>
                <a:latin typeface="Arial" pitchFamily="34" charset="0"/>
                <a:ea typeface="Arial Unicode MS" pitchFamily="34" charset="-128"/>
                <a:cs typeface="Arial" pitchFamily="34" charset="0"/>
              </a:rPr>
              <a:t>צעדים לשיתוף בממצאים</a:t>
            </a:r>
            <a:endParaRPr kumimoji="0" lang="he" sz="3200" b="1" i="0" u="none" strike="noStrike" kern="1200" cap="none" spc="0" normalizeH="0" baseline="0" noProof="0" dirty="0">
              <a:ln>
                <a:noFill/>
              </a:ln>
              <a:solidFill>
                <a:schemeClr val="tx2"/>
              </a:solidFill>
              <a:effectLst/>
              <a:uLnTx/>
              <a:uFillTx/>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9383">
                                            <p:txEl>
                                              <p:pRg st="0" end="0"/>
                                            </p:txEl>
                                          </p:spTgt>
                                        </p:tgtEl>
                                        <p:attrNameLst>
                                          <p:attrName>style.visibility</p:attrName>
                                        </p:attrNameLst>
                                      </p:cBhvr>
                                      <p:to>
                                        <p:strVal val="visible"/>
                                      </p:to>
                                    </p:set>
                                    <p:animEffect transition="in" filter="wipe(down)">
                                      <p:cBhvr>
                                        <p:cTn id="7" dur="500"/>
                                        <p:tgtEl>
                                          <p:spTgt spid="993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99383">
                                            <p:txEl>
                                              <p:pRg st="1" end="1"/>
                                            </p:txEl>
                                          </p:spTgt>
                                        </p:tgtEl>
                                        <p:attrNameLst>
                                          <p:attrName>style.visibility</p:attrName>
                                        </p:attrNameLst>
                                      </p:cBhvr>
                                      <p:to>
                                        <p:strVal val="visible"/>
                                      </p:to>
                                    </p:set>
                                    <p:animEffect transition="in" filter="wipe(down)">
                                      <p:cBhvr>
                                        <p:cTn id="12" dur="500"/>
                                        <p:tgtEl>
                                          <p:spTgt spid="993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99383">
                                            <p:txEl>
                                              <p:pRg st="2" end="2"/>
                                            </p:txEl>
                                          </p:spTgt>
                                        </p:tgtEl>
                                        <p:attrNameLst>
                                          <p:attrName>style.visibility</p:attrName>
                                        </p:attrNameLst>
                                      </p:cBhvr>
                                      <p:to>
                                        <p:strVal val="visible"/>
                                      </p:to>
                                    </p:set>
                                    <p:animEffect transition="in" filter="wipe(down)">
                                      <p:cBhvr>
                                        <p:cTn id="17" dur="500"/>
                                        <p:tgtEl>
                                          <p:spTgt spid="9938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99383">
                                            <p:txEl>
                                              <p:pRg st="3" end="3"/>
                                            </p:txEl>
                                          </p:spTgt>
                                        </p:tgtEl>
                                        <p:attrNameLst>
                                          <p:attrName>style.visibility</p:attrName>
                                        </p:attrNameLst>
                                      </p:cBhvr>
                                      <p:to>
                                        <p:strVal val="visible"/>
                                      </p:to>
                                    </p:set>
                                    <p:animEffect transition="in" filter="wipe(down)">
                                      <p:cBhvr>
                                        <p:cTn id="22" dur="500"/>
                                        <p:tgtEl>
                                          <p:spTgt spid="9938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99383">
                                            <p:txEl>
                                              <p:pRg st="4" end="4"/>
                                            </p:txEl>
                                          </p:spTgt>
                                        </p:tgtEl>
                                        <p:attrNameLst>
                                          <p:attrName>style.visibility</p:attrName>
                                        </p:attrNameLst>
                                      </p:cBhvr>
                                      <p:to>
                                        <p:strVal val="visible"/>
                                      </p:to>
                                    </p:set>
                                    <p:animEffect transition="in" filter="wipe(down)">
                                      <p:cBhvr>
                                        <p:cTn id="27" dur="500"/>
                                        <p:tgtEl>
                                          <p:spTgt spid="9938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99383">
                                            <p:txEl>
                                              <p:pRg st="5" end="5"/>
                                            </p:txEl>
                                          </p:spTgt>
                                        </p:tgtEl>
                                        <p:attrNameLst>
                                          <p:attrName>style.visibility</p:attrName>
                                        </p:attrNameLst>
                                      </p:cBhvr>
                                      <p:to>
                                        <p:strVal val="visible"/>
                                      </p:to>
                                    </p:set>
                                    <p:animEffect transition="in" filter="wipe(down)">
                                      <p:cBhvr>
                                        <p:cTn id="32" dur="500"/>
                                        <p:tgtEl>
                                          <p:spTgt spid="9938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99383">
                                            <p:txEl>
                                              <p:pRg st="6" end="6"/>
                                            </p:txEl>
                                          </p:spTgt>
                                        </p:tgtEl>
                                        <p:attrNameLst>
                                          <p:attrName>style.visibility</p:attrName>
                                        </p:attrNameLst>
                                      </p:cBhvr>
                                      <p:to>
                                        <p:strVal val="visible"/>
                                      </p:to>
                                    </p:set>
                                    <p:animEffect transition="in" filter="wipe(down)">
                                      <p:cBhvr>
                                        <p:cTn id="37" dur="500"/>
                                        <p:tgtEl>
                                          <p:spTgt spid="9938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99383">
                                            <p:txEl>
                                              <p:pRg st="7" end="7"/>
                                            </p:txEl>
                                          </p:spTgt>
                                        </p:tgtEl>
                                        <p:attrNameLst>
                                          <p:attrName>style.visibility</p:attrName>
                                        </p:attrNameLst>
                                      </p:cBhvr>
                                      <p:to>
                                        <p:strVal val="visible"/>
                                      </p:to>
                                    </p:set>
                                    <p:animEffect transition="in" filter="wipe(down)">
                                      <p:cBhvr>
                                        <p:cTn id="42" dur="500"/>
                                        <p:tgtEl>
                                          <p:spTgt spid="9938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Program Files (x86)\Microsoft Office\MEDIA\CAGCAT10\j0293844.wmf"/>
          <p:cNvPicPr>
            <a:picLocks noChangeAspect="1" noChangeArrowheads="1"/>
          </p:cNvPicPr>
          <p:nvPr/>
        </p:nvPicPr>
        <p:blipFill>
          <a:blip r:embed="rId3" cstate="print"/>
          <a:srcRect/>
          <a:stretch>
            <a:fillRect/>
          </a:stretch>
        </p:blipFill>
        <p:spPr bwMode="auto">
          <a:xfrm>
            <a:off x="685800" y="228600"/>
            <a:ext cx="6781800" cy="64770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a:bodyPr>
          <a:lstStyle/>
          <a:p>
            <a:pPr algn="r" rtl="1"/>
            <a:r>
              <a:rPr lang="he" sz="3200" b="1" i="0" u="none" baseline="0" dirty="0">
                <a:latin typeface="Arial" pitchFamily="34" charset="0"/>
                <a:ea typeface="Arial Unicode MS" pitchFamily="34" charset="-128"/>
                <a:cs typeface="Arial" pitchFamily="34" charset="0"/>
              </a:rPr>
              <a:t>מה זו בכלל הערכה? </a:t>
            </a:r>
            <a:r>
              <a:rPr lang="he" b="0" i="0" u="none" baseline="0" dirty="0">
                <a:latin typeface="Arial" pitchFamily="34" charset="0"/>
                <a:ea typeface="Arial Unicode MS" pitchFamily="34" charset="-128"/>
                <a:cs typeface="Arial" pitchFamily="34" charset="0"/>
              </a:rPr>
              <a:t>	</a:t>
            </a:r>
            <a:endParaRPr lang="he" dirty="0">
              <a:latin typeface="Arial" pitchFamily="34" charset="0"/>
              <a:ea typeface="Arial Unicode MS" pitchFamily="34" charset="-128"/>
              <a:cs typeface="Arial" pitchFamily="34" charset="0"/>
            </a:endParaRPr>
          </a:p>
        </p:txBody>
      </p:sp>
      <p:sp>
        <p:nvSpPr>
          <p:cNvPr id="3" name="Text Placeholder 2"/>
          <p:cNvSpPr>
            <a:spLocks noGrp="1"/>
          </p:cNvSpPr>
          <p:nvPr>
            <p:ph type="body" idx="1"/>
          </p:nvPr>
        </p:nvSpPr>
        <p:spPr>
          <a:xfrm>
            <a:off x="4646612" y="1285875"/>
            <a:ext cx="4040188" cy="685800"/>
          </a:xfrm>
        </p:spPr>
        <p:txBody>
          <a:bodyPr>
            <a:normAutofit/>
          </a:bodyPr>
          <a:lstStyle/>
          <a:p>
            <a:pPr algn="r" rtl="1"/>
            <a:r>
              <a:rPr lang="he" b="1" i="0" u="none" baseline="0">
                <a:solidFill>
                  <a:schemeClr val="tx2"/>
                </a:solidFill>
                <a:latin typeface="Arial" pitchFamily="34" charset="0"/>
                <a:ea typeface="Arial Unicode MS" pitchFamily="34" charset="-128"/>
                <a:cs typeface="Arial" pitchFamily="34" charset="0"/>
              </a:rPr>
              <a:t>הערכת תכניות</a:t>
            </a:r>
            <a:r>
              <a:rPr lang="he" b="0" i="0" u="none" baseline="0">
                <a:latin typeface="Arial" pitchFamily="34" charset="0"/>
                <a:ea typeface="Arial Unicode MS" pitchFamily="34" charset="-128"/>
                <a:cs typeface="Arial" pitchFamily="34" charset="0"/>
              </a:rPr>
              <a:t>		</a:t>
            </a:r>
            <a:endParaRPr lang="he" dirty="0">
              <a:latin typeface="Arial" pitchFamily="34" charset="0"/>
              <a:ea typeface="Arial Unicode MS" pitchFamily="34" charset="-128"/>
              <a:cs typeface="Arial" pitchFamily="34" charset="0"/>
            </a:endParaRPr>
          </a:p>
        </p:txBody>
      </p:sp>
      <p:sp>
        <p:nvSpPr>
          <p:cNvPr id="4" name="Text Placeholder 3"/>
          <p:cNvSpPr>
            <a:spLocks noGrp="1"/>
          </p:cNvSpPr>
          <p:nvPr>
            <p:ph type="body" sz="half" idx="3"/>
          </p:nvPr>
        </p:nvSpPr>
        <p:spPr>
          <a:xfrm>
            <a:off x="509205" y="1295400"/>
            <a:ext cx="4041775" cy="685800"/>
          </a:xfrm>
        </p:spPr>
        <p:txBody>
          <a:bodyPr>
            <a:normAutofit/>
          </a:bodyPr>
          <a:lstStyle/>
          <a:p>
            <a:pPr algn="r" rtl="1"/>
            <a:r>
              <a:rPr lang="he" b="1" i="0" u="none" baseline="0">
                <a:solidFill>
                  <a:schemeClr val="tx2"/>
                </a:solidFill>
                <a:latin typeface="Arial" pitchFamily="34" charset="0"/>
                <a:ea typeface="Arial Unicode MS" pitchFamily="34" charset="-128"/>
                <a:cs typeface="Arial" pitchFamily="34" charset="0"/>
              </a:rPr>
              <a:t>הערכה משתפת</a:t>
            </a:r>
            <a:endParaRPr lang="he" dirty="0">
              <a:solidFill>
                <a:schemeClr val="tx2"/>
              </a:solidFill>
              <a:latin typeface="Arial" pitchFamily="34" charset="0"/>
              <a:ea typeface="Arial Unicode MS" pitchFamily="34" charset="-128"/>
              <a:cs typeface="Arial" pitchFamily="34" charset="0"/>
            </a:endParaRPr>
          </a:p>
        </p:txBody>
      </p:sp>
      <p:sp>
        <p:nvSpPr>
          <p:cNvPr id="5" name="Content Placeholder 4"/>
          <p:cNvSpPr>
            <a:spLocks noGrp="1"/>
          </p:cNvSpPr>
          <p:nvPr>
            <p:ph sz="quarter" idx="2"/>
          </p:nvPr>
        </p:nvSpPr>
        <p:spPr>
          <a:xfrm>
            <a:off x="4648200" y="2133600"/>
            <a:ext cx="4038600" cy="4038600"/>
          </a:xfrm>
        </p:spPr>
        <p:txBody>
          <a:bodyPr>
            <a:normAutofit/>
          </a:bodyPr>
          <a:lstStyle/>
          <a:p>
            <a:pPr algn="r" rtl="1"/>
            <a:r>
              <a:rPr lang="he" b="0" i="0" u="none" baseline="0">
                <a:latin typeface="Arial" pitchFamily="34" charset="0"/>
                <a:ea typeface="Arial Unicode MS" pitchFamily="34" charset="-128"/>
                <a:cs typeface="Arial" pitchFamily="34" charset="0"/>
              </a:rPr>
              <a:t>איסוף וניתוח שיטתיים ושקולים של מידע לגבי הפעילויות, המאפיינים והתוצאות של תכניות, לשימושם של אנשים ספציפיים במטרה לצמצם את אי-הוודאות ולהביא לקבלת החלטות מושכלות.</a:t>
            </a:r>
            <a:endParaRPr lang="he" dirty="0" smtClean="0">
              <a:latin typeface="Arial" pitchFamily="34" charset="0"/>
              <a:ea typeface="Arial Unicode MS" pitchFamily="34" charset="-128"/>
              <a:cs typeface="Arial" pitchFamily="34" charset="0"/>
            </a:endParaRPr>
          </a:p>
          <a:p>
            <a:endParaRPr lang="he" dirty="0">
              <a:latin typeface="Arial" pitchFamily="34" charset="0"/>
              <a:ea typeface="Arial Unicode MS" pitchFamily="34" charset="-128"/>
              <a:cs typeface="Arial" pitchFamily="34" charset="0"/>
            </a:endParaRPr>
          </a:p>
        </p:txBody>
      </p:sp>
      <p:sp>
        <p:nvSpPr>
          <p:cNvPr id="6" name="Content Placeholder 5"/>
          <p:cNvSpPr>
            <a:spLocks noGrp="1"/>
          </p:cNvSpPr>
          <p:nvPr>
            <p:ph sz="quarter" idx="4"/>
          </p:nvPr>
        </p:nvSpPr>
        <p:spPr>
          <a:xfrm>
            <a:off x="509205" y="2133600"/>
            <a:ext cx="4038600" cy="4038600"/>
          </a:xfrm>
        </p:spPr>
        <p:txBody>
          <a:bodyPr>
            <a:normAutofit/>
          </a:bodyPr>
          <a:lstStyle/>
          <a:p>
            <a:pPr algn="r" rtl="1"/>
            <a:r>
              <a:rPr lang="he" b="0" i="0" u="none" baseline="0" dirty="0">
                <a:latin typeface="Arial" pitchFamily="34" charset="0"/>
                <a:ea typeface="Arial Unicode MS" pitchFamily="34" charset="-128"/>
                <a:cs typeface="Arial" pitchFamily="34" charset="0"/>
              </a:rPr>
              <a:t>אנשי מקצוע שעברו הכשרה בהערכה ומקבלי החלטות בעלי ניסיון מעשי, מתכנסים יחד כדי ללמוד על הערכת תכניות, לתכנן הערכת תכניות, לבצע אותה ולהשתמש בתוצאותיה.</a:t>
            </a:r>
            <a:endParaRPr lang="he" dirty="0">
              <a:latin typeface="Arial" pitchFamily="34" charset="0"/>
              <a:ea typeface="Arial Unicode MS" pitchFamily="34" charset="-128"/>
              <a:cs typeface="Arial" pitchFamily="34" charset="0"/>
            </a:endParaRPr>
          </a:p>
        </p:txBody>
      </p:sp>
      <p:sp>
        <p:nvSpPr>
          <p:cNvPr id="12" name="Slide Number Placeholder 11"/>
          <p:cNvSpPr>
            <a:spLocks noGrp="1"/>
          </p:cNvSpPr>
          <p:nvPr>
            <p:ph type="sldNum" sz="quarter" idx="12"/>
          </p:nvPr>
        </p:nvSpPr>
        <p:spPr>
          <a:xfrm>
            <a:off x="6466490" y="6356350"/>
            <a:ext cx="1981200" cy="365760"/>
          </a:xfrm>
        </p:spPr>
        <p:txBody>
          <a:bodyPr/>
          <a:lstStyle/>
          <a:p>
            <a:pPr algn="r" rtl="1"/>
            <a:r>
              <a:rPr lang="he" b="0" i="0" u="none" baseline="0" dirty="0">
                <a:latin typeface="Arial" pitchFamily="34" charset="0"/>
                <a:ea typeface="Arial Unicode MS" pitchFamily="34" charset="-128"/>
                <a:cs typeface="Arial" pitchFamily="34" charset="0"/>
              </a:rPr>
              <a:t>i סקירה</a:t>
            </a:r>
            <a:endParaRPr lang="he" dirty="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r" rtl="1"/>
            <a:r>
              <a:rPr lang="he" b="1" i="0" u="none" baseline="0" dirty="0">
                <a:latin typeface="Arial" pitchFamily="34" charset="0"/>
                <a:ea typeface="Arial Unicode MS" pitchFamily="34" charset="-128"/>
                <a:cs typeface="Arial" pitchFamily="34" charset="0"/>
              </a:rPr>
              <a:t>כיצד נאספים נתוני ההערכה?</a:t>
            </a:r>
            <a:endParaRPr lang="he" b="1" dirty="0">
              <a:latin typeface="Arial" pitchFamily="34" charset="0"/>
              <a:ea typeface="Arial Unicode MS" pitchFamily="34" charset="-128"/>
              <a:cs typeface="Arial" pitchFamily="34" charset="0"/>
            </a:endParaRPr>
          </a:p>
        </p:txBody>
      </p:sp>
      <p:sp>
        <p:nvSpPr>
          <p:cNvPr id="3" name="Content Placeholder 2"/>
          <p:cNvSpPr>
            <a:spLocks noGrp="1"/>
          </p:cNvSpPr>
          <p:nvPr>
            <p:ph sz="quarter" idx="1"/>
          </p:nvPr>
        </p:nvSpPr>
        <p:spPr>
          <a:xfrm>
            <a:off x="4645152" y="1219200"/>
            <a:ext cx="4041648" cy="4937760"/>
          </a:xfrm>
        </p:spPr>
        <p:txBody>
          <a:bodyPr>
            <a:normAutofit/>
          </a:bodyPr>
          <a:lstStyle/>
          <a:p>
            <a:endParaRPr lang="he" sz="3600" dirty="0" smtClean="0">
              <a:latin typeface="Arial" pitchFamily="34" charset="0"/>
              <a:ea typeface="Arial Unicode MS" pitchFamily="34" charset="-128"/>
              <a:cs typeface="Arial" pitchFamily="34" charset="0"/>
            </a:endParaRPr>
          </a:p>
          <a:p>
            <a:pPr algn="r" rtl="1"/>
            <a:r>
              <a:rPr lang="he" sz="3600" b="0" i="0" u="none" baseline="0" dirty="0">
                <a:latin typeface="Arial" pitchFamily="34" charset="0"/>
                <a:ea typeface="Arial Unicode MS" pitchFamily="34" charset="-128"/>
                <a:cs typeface="Arial" pitchFamily="34" charset="0"/>
              </a:rPr>
              <a:t>ראיונות</a:t>
            </a:r>
            <a:endParaRPr lang="he" sz="3600" dirty="0" smtClean="0">
              <a:latin typeface="Arial" pitchFamily="34" charset="0"/>
              <a:ea typeface="Arial Unicode MS" pitchFamily="34" charset="-128"/>
              <a:cs typeface="Arial" pitchFamily="34" charset="0"/>
            </a:endParaRPr>
          </a:p>
          <a:p>
            <a:pPr algn="r" rtl="1">
              <a:spcBef>
                <a:spcPts val="2400"/>
              </a:spcBef>
            </a:pPr>
            <a:r>
              <a:rPr lang="he" sz="3600" b="0" i="0" u="none" baseline="0" dirty="0">
                <a:latin typeface="Arial" pitchFamily="34" charset="0"/>
                <a:ea typeface="Arial Unicode MS" pitchFamily="34" charset="-128"/>
                <a:cs typeface="Arial" pitchFamily="34" charset="0"/>
              </a:rPr>
              <a:t>סקרים</a:t>
            </a:r>
            <a:endParaRPr lang="he" sz="3600" dirty="0" smtClean="0">
              <a:latin typeface="Arial" pitchFamily="34" charset="0"/>
              <a:ea typeface="Arial Unicode MS" pitchFamily="34" charset="-128"/>
              <a:cs typeface="Arial" pitchFamily="34" charset="0"/>
            </a:endParaRPr>
          </a:p>
          <a:p>
            <a:pPr algn="r" rtl="1">
              <a:spcBef>
                <a:spcPts val="2400"/>
              </a:spcBef>
            </a:pPr>
            <a:r>
              <a:rPr lang="he" sz="3600" b="0" i="0" u="none" baseline="0" dirty="0">
                <a:latin typeface="Arial" pitchFamily="34" charset="0"/>
                <a:ea typeface="Arial Unicode MS" pitchFamily="34" charset="-128"/>
                <a:cs typeface="Arial" pitchFamily="34" charset="0"/>
              </a:rPr>
              <a:t>תצפיות</a:t>
            </a:r>
            <a:endParaRPr lang="he" sz="3600" dirty="0" smtClean="0">
              <a:latin typeface="Arial" pitchFamily="34" charset="0"/>
              <a:ea typeface="Arial Unicode MS" pitchFamily="34" charset="-128"/>
              <a:cs typeface="Arial" pitchFamily="34" charset="0"/>
            </a:endParaRPr>
          </a:p>
          <a:p>
            <a:pPr algn="r" rtl="1">
              <a:spcBef>
                <a:spcPts val="2400"/>
              </a:spcBef>
            </a:pPr>
            <a:r>
              <a:rPr lang="he" sz="3600" b="0" i="0" u="none" baseline="0" dirty="0">
                <a:latin typeface="Arial" pitchFamily="34" charset="0"/>
                <a:ea typeface="Arial Unicode MS" pitchFamily="34" charset="-128"/>
                <a:cs typeface="Arial" pitchFamily="34" charset="0"/>
              </a:rPr>
              <a:t>סקירת רשומות</a:t>
            </a:r>
            <a:endParaRPr lang="he" sz="3600" dirty="0">
              <a:latin typeface="Arial" pitchFamily="34" charset="0"/>
              <a:ea typeface="Arial Unicode MS" pitchFamily="34" charset="-128"/>
              <a:cs typeface="Arial" pitchFamily="34" charset="0"/>
            </a:endParaRPr>
          </a:p>
        </p:txBody>
      </p:sp>
      <p:sp>
        <p:nvSpPr>
          <p:cNvPr id="4" name="Content Placeholder 3"/>
          <p:cNvSpPr>
            <a:spLocks noGrp="1"/>
          </p:cNvSpPr>
          <p:nvPr>
            <p:ph sz="quarter" idx="2"/>
          </p:nvPr>
        </p:nvSpPr>
        <p:spPr>
          <a:xfrm>
            <a:off x="228600" y="1216152"/>
            <a:ext cx="4322380" cy="4937760"/>
          </a:xfrm>
        </p:spPr>
        <p:txBody>
          <a:bodyPr>
            <a:normAutofit/>
          </a:bodyPr>
          <a:lstStyle/>
          <a:p>
            <a:pPr marL="457200" algn="r" rtl="1">
              <a:spcBef>
                <a:spcPts val="1800"/>
              </a:spcBef>
            </a:pPr>
            <a:endParaRPr lang="he" sz="2800" dirty="0" smtClean="0">
              <a:latin typeface="Arial" pitchFamily="34" charset="0"/>
              <a:ea typeface="Arial Unicode MS" pitchFamily="34" charset="-128"/>
              <a:cs typeface="Arial" pitchFamily="34" charset="0"/>
            </a:endParaRPr>
          </a:p>
          <a:p>
            <a:pPr marL="457200" algn="r" rtl="1">
              <a:spcBef>
                <a:spcPts val="1800"/>
              </a:spcBef>
            </a:pPr>
            <a:r>
              <a:rPr lang="he" sz="2800" b="0" i="0" u="none" baseline="0" dirty="0">
                <a:latin typeface="Arial" pitchFamily="34" charset="0"/>
                <a:ea typeface="Arial Unicode MS" pitchFamily="34" charset="-128"/>
                <a:cs typeface="Arial" pitchFamily="34" charset="0"/>
              </a:rPr>
              <a:t>לכל השיטות יש מגבלות ויתרונות</a:t>
            </a:r>
            <a:endParaRPr lang="he" sz="2800" dirty="0" smtClean="0">
              <a:latin typeface="Arial" pitchFamily="34" charset="0"/>
              <a:ea typeface="Arial Unicode MS" pitchFamily="34" charset="-128"/>
              <a:cs typeface="Arial" pitchFamily="34" charset="0"/>
            </a:endParaRPr>
          </a:p>
          <a:p>
            <a:pPr marL="457200" algn="r" rtl="1">
              <a:spcBef>
                <a:spcPts val="1800"/>
              </a:spcBef>
            </a:pPr>
            <a:r>
              <a:rPr lang="he" sz="2800" b="0" i="0" u="none" baseline="0" dirty="0">
                <a:latin typeface="Arial" pitchFamily="34" charset="0"/>
                <a:ea typeface="Arial Unicode MS" pitchFamily="34" charset="-128"/>
                <a:cs typeface="Arial" pitchFamily="34" charset="0"/>
              </a:rPr>
              <a:t>הן דורשות הכנה מוקדמת: </a:t>
            </a:r>
            <a:endParaRPr lang="he" sz="2800" dirty="0" smtClean="0">
              <a:latin typeface="Arial" pitchFamily="34" charset="0"/>
              <a:ea typeface="Arial Unicode MS" pitchFamily="34" charset="-128"/>
              <a:cs typeface="Arial" pitchFamily="34" charset="0"/>
            </a:endParaRPr>
          </a:p>
          <a:p>
            <a:pPr marL="969963" lvl="1" indent="-280988" algn="r" rtl="1"/>
            <a:r>
              <a:rPr lang="he" sz="2800" b="0" i="0" u="none" baseline="0" dirty="0">
                <a:latin typeface="Arial" pitchFamily="34" charset="0"/>
                <a:ea typeface="Arial Unicode MS" pitchFamily="34" charset="-128"/>
                <a:cs typeface="Arial" pitchFamily="34" charset="0"/>
              </a:rPr>
              <a:t>פיתוח ובחינה של מכשירים</a:t>
            </a:r>
            <a:endParaRPr lang="he" sz="2800" dirty="0" smtClean="0">
              <a:latin typeface="Arial" pitchFamily="34" charset="0"/>
              <a:ea typeface="Arial Unicode MS" pitchFamily="34" charset="-128"/>
              <a:cs typeface="Arial" pitchFamily="34" charset="0"/>
            </a:endParaRPr>
          </a:p>
          <a:p>
            <a:pPr marL="969963" lvl="1" indent="-280988" algn="r" rtl="1"/>
            <a:r>
              <a:rPr lang="he" sz="2800" b="0" i="0" u="none" baseline="0" dirty="0">
                <a:latin typeface="Arial" pitchFamily="34" charset="0"/>
                <a:ea typeface="Arial Unicode MS" pitchFamily="34" charset="-128"/>
                <a:cs typeface="Arial" pitchFamily="34" charset="0"/>
              </a:rPr>
              <a:t>הכנת תכנית </a:t>
            </a:r>
            <a:r>
              <a:rPr lang="he-IL" sz="2800" b="0" i="0" u="none" baseline="0" dirty="0" smtClean="0">
                <a:latin typeface="Arial" pitchFamily="34" charset="0"/>
                <a:ea typeface="Arial Unicode MS" pitchFamily="34" charset="-128"/>
                <a:cs typeface="Arial" pitchFamily="34" charset="0"/>
              </a:rPr>
              <a:t>הפצה</a:t>
            </a:r>
            <a:endParaRPr lang="he" sz="2800" dirty="0" smtClean="0">
              <a:latin typeface="Arial" pitchFamily="34" charset="0"/>
              <a:ea typeface="Arial Unicode MS" pitchFamily="34" charset="-128"/>
              <a:cs typeface="Arial" pitchFamily="34" charset="0"/>
            </a:endParaRPr>
          </a:p>
          <a:p>
            <a:pPr marL="969963" lvl="1" indent="-280988" algn="r" rtl="1"/>
            <a:r>
              <a:rPr lang="he" sz="2800" b="0" i="0" u="none" baseline="0" dirty="0">
                <a:latin typeface="Arial" pitchFamily="34" charset="0"/>
                <a:ea typeface="Arial Unicode MS" pitchFamily="34" charset="-128"/>
                <a:cs typeface="Arial" pitchFamily="34" charset="0"/>
              </a:rPr>
              <a:t>הכנת תכנית ניתוח</a:t>
            </a:r>
            <a:endParaRPr lang="he" sz="2800" dirty="0" smtClean="0">
              <a:latin typeface="Arial" pitchFamily="34" charset="0"/>
              <a:ea typeface="Arial Unicode MS" pitchFamily="34" charset="-128"/>
              <a:cs typeface="Arial" pitchFamily="34" charset="0"/>
            </a:endParaRPr>
          </a:p>
          <a:p>
            <a:pPr lvl="1" algn="r" rtl="1"/>
            <a:endParaRPr lang="he" dirty="0" smtClean="0">
              <a:latin typeface="Arial" pitchFamily="34" charset="0"/>
              <a:ea typeface="Arial Unicode MS" pitchFamily="34" charset="-128"/>
              <a:cs typeface="Arial" pitchFamily="34" charset="0"/>
            </a:endParaRPr>
          </a:p>
          <a:p>
            <a:pPr lvl="1" algn="r" rtl="1"/>
            <a:endParaRPr lang="he" dirty="0">
              <a:latin typeface="Arial" pitchFamily="34" charset="0"/>
              <a:ea typeface="Arial Unicode MS" pitchFamily="34" charset="-128"/>
              <a:cs typeface="Arial" pitchFamily="34" charset="0"/>
            </a:endParaRPr>
          </a:p>
        </p:txBody>
      </p:sp>
      <p:sp>
        <p:nvSpPr>
          <p:cNvPr id="9" name="Slide Number Placeholder 8"/>
          <p:cNvSpPr>
            <a:spLocks noGrp="1"/>
          </p:cNvSpPr>
          <p:nvPr>
            <p:ph type="sldNum" sz="quarter" idx="12"/>
          </p:nvPr>
        </p:nvSpPr>
        <p:spPr>
          <a:xfrm>
            <a:off x="6466490" y="6356350"/>
            <a:ext cx="1981200" cy="365760"/>
          </a:xfrm>
        </p:spPr>
        <p:txBody>
          <a:bodyPr/>
          <a:lstStyle/>
          <a:p>
            <a:pPr algn="r" rtl="1"/>
            <a:r>
              <a:rPr lang="he" b="0" i="0" u="none" baseline="0" dirty="0">
                <a:latin typeface="Arial" pitchFamily="34" charset="0"/>
                <a:ea typeface="Arial Unicode MS" pitchFamily="34" charset="-128"/>
                <a:cs typeface="Arial" pitchFamily="34" charset="0"/>
              </a:rPr>
              <a:t>ii סקירה</a:t>
            </a:r>
            <a:endParaRPr lang="he" dirty="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762000" y="381000"/>
            <a:ext cx="7924800" cy="769938"/>
          </a:xfrm>
        </p:spPr>
        <p:txBody>
          <a:bodyPr>
            <a:normAutofit/>
          </a:bodyPr>
          <a:lstStyle/>
          <a:p>
            <a:pPr algn="r" rtl="1" eaLnBrk="1" hangingPunct="1"/>
            <a:r>
              <a:rPr lang="he" b="1" i="0" u="none" baseline="0" dirty="0">
                <a:latin typeface="Arial" pitchFamily="34" charset="0"/>
                <a:ea typeface="Arial Unicode MS" pitchFamily="34" charset="-128"/>
                <a:cs typeface="Arial" pitchFamily="34" charset="0"/>
              </a:rPr>
              <a:t>אפשרויות לאיסוף נתוני הערכה</a:t>
            </a:r>
          </a:p>
        </p:txBody>
      </p:sp>
      <p:sp>
        <p:nvSpPr>
          <p:cNvPr id="5123" name="Text Box 6"/>
          <p:cNvSpPr txBox="1">
            <a:spLocks noChangeArrowheads="1"/>
          </p:cNvSpPr>
          <p:nvPr/>
        </p:nvSpPr>
        <p:spPr bwMode="auto">
          <a:xfrm>
            <a:off x="6213676" y="1371600"/>
            <a:ext cx="2244524" cy="461665"/>
          </a:xfrm>
          <a:prstGeom prst="rect">
            <a:avLst/>
          </a:prstGeom>
          <a:noFill/>
          <a:ln w="9525">
            <a:noFill/>
            <a:miter lim="800000"/>
            <a:headEnd/>
            <a:tailEnd/>
          </a:ln>
        </p:spPr>
        <p:txBody>
          <a:bodyPr wrap="none">
            <a:spAutoFit/>
          </a:bodyPr>
          <a:lstStyle/>
          <a:p>
            <a:pPr algn="r" rtl="1"/>
            <a:r>
              <a:rPr lang="he" sz="2400" b="1" i="0" u="none" baseline="0">
                <a:latin typeface="Arial" pitchFamily="34" charset="0"/>
                <a:ea typeface="Arial Unicode MS" pitchFamily="34" charset="-128"/>
                <a:cs typeface="Arial" pitchFamily="34" charset="0"/>
              </a:rPr>
              <a:t>נתונים איכותניים</a:t>
            </a:r>
          </a:p>
        </p:txBody>
      </p:sp>
      <p:sp>
        <p:nvSpPr>
          <p:cNvPr id="158727" name="Oval 7"/>
          <p:cNvSpPr>
            <a:spLocks noChangeArrowheads="1"/>
          </p:cNvSpPr>
          <p:nvPr/>
        </p:nvSpPr>
        <p:spPr bwMode="auto">
          <a:xfrm>
            <a:off x="3211286" y="2895600"/>
            <a:ext cx="2634342" cy="1236663"/>
          </a:xfrm>
          <a:prstGeom prst="ellipse">
            <a:avLst/>
          </a:prstGeom>
          <a:solidFill>
            <a:schemeClr val="accent1"/>
          </a:solidFill>
          <a:ln w="9525">
            <a:solidFill>
              <a:schemeClr val="tx1"/>
            </a:solidFill>
            <a:miter lim="800000"/>
            <a:headEnd/>
            <a:tailEnd/>
          </a:ln>
        </p:spPr>
        <p:txBody>
          <a:bodyPr anchor="ctr"/>
          <a:lstStyle/>
          <a:p>
            <a:pPr algn="ctr" rtl="1"/>
            <a:r>
              <a:rPr lang="he" sz="1600" b="1" i="0" u="none" baseline="0">
                <a:latin typeface="Arial" pitchFamily="34" charset="0"/>
                <a:ea typeface="Arial Unicode MS" pitchFamily="34" charset="-128"/>
                <a:cs typeface="Arial" pitchFamily="34" charset="0"/>
              </a:rPr>
              <a:t>סקרים</a:t>
            </a:r>
            <a:endParaRPr lang="he" sz="1600" b="1">
              <a:latin typeface="Arial" pitchFamily="34" charset="0"/>
              <a:ea typeface="Arial Unicode MS" pitchFamily="34" charset="-128"/>
              <a:cs typeface="Arial" pitchFamily="34" charset="0"/>
            </a:endParaRPr>
          </a:p>
          <a:p>
            <a:pPr algn="ctr" rtl="1"/>
            <a:r>
              <a:rPr lang="he" sz="1600" b="0" i="0" u="none" baseline="0">
                <a:latin typeface="Arial" pitchFamily="34" charset="0"/>
                <a:ea typeface="Arial Unicode MS" pitchFamily="34" charset="-128"/>
                <a:cs typeface="Arial" pitchFamily="34" charset="0"/>
              </a:rPr>
              <a:t>הצגת סדרה מובנית של שאלות עם אפשרויות בחירה נפרדות</a:t>
            </a:r>
          </a:p>
        </p:txBody>
      </p:sp>
      <p:sp>
        <p:nvSpPr>
          <p:cNvPr id="158728" name="Oval 8"/>
          <p:cNvSpPr>
            <a:spLocks noChangeArrowheads="1"/>
          </p:cNvSpPr>
          <p:nvPr/>
        </p:nvSpPr>
        <p:spPr bwMode="auto">
          <a:xfrm>
            <a:off x="233264" y="4114800"/>
            <a:ext cx="3075993" cy="1239838"/>
          </a:xfrm>
          <a:prstGeom prst="ellipse">
            <a:avLst/>
          </a:prstGeom>
          <a:solidFill>
            <a:srgbClr val="CCFFFF"/>
          </a:solidFill>
          <a:ln w="9525">
            <a:solidFill>
              <a:schemeClr val="tx1"/>
            </a:solidFill>
            <a:miter lim="800000"/>
            <a:headEnd/>
            <a:tailEnd/>
          </a:ln>
        </p:spPr>
        <p:txBody>
          <a:bodyPr anchor="ctr"/>
          <a:lstStyle/>
          <a:p>
            <a:pPr algn="ctr" rtl="1"/>
            <a:r>
              <a:rPr lang="he" sz="1400" b="1" i="0" u="none" baseline="0">
                <a:latin typeface="Arial" pitchFamily="34" charset="0"/>
                <a:ea typeface="Arial Unicode MS" pitchFamily="34" charset="-128"/>
                <a:cs typeface="Arial" pitchFamily="34" charset="0"/>
              </a:rPr>
              <a:t>סקירת רשומות חיצוניות</a:t>
            </a:r>
            <a:endParaRPr lang="he" sz="1400" b="1">
              <a:latin typeface="Arial" pitchFamily="34" charset="0"/>
              <a:ea typeface="Arial Unicode MS" pitchFamily="34" charset="-128"/>
              <a:cs typeface="Arial" pitchFamily="34" charset="0"/>
            </a:endParaRPr>
          </a:p>
          <a:p>
            <a:pPr algn="ctr" rtl="1"/>
            <a:r>
              <a:rPr lang="he" sz="1400" b="0" i="0" u="none" baseline="0">
                <a:latin typeface="Arial" pitchFamily="34" charset="0"/>
                <a:ea typeface="Arial Unicode MS" pitchFamily="34" charset="-128"/>
                <a:cs typeface="Arial" pitchFamily="34" charset="0"/>
              </a:rPr>
              <a:t>שימוש בנתונים כמותניים שאפשר לקבלם ממקורות קיימים</a:t>
            </a:r>
          </a:p>
        </p:txBody>
      </p:sp>
      <p:sp>
        <p:nvSpPr>
          <p:cNvPr id="158729" name="Oval 9"/>
          <p:cNvSpPr>
            <a:spLocks noChangeArrowheads="1"/>
          </p:cNvSpPr>
          <p:nvPr/>
        </p:nvSpPr>
        <p:spPr bwMode="auto">
          <a:xfrm>
            <a:off x="6085661" y="2133600"/>
            <a:ext cx="2753539" cy="1084263"/>
          </a:xfrm>
          <a:prstGeom prst="ellipse">
            <a:avLst/>
          </a:prstGeom>
          <a:solidFill>
            <a:srgbClr val="FFFF99"/>
          </a:solidFill>
          <a:ln w="9525">
            <a:solidFill>
              <a:schemeClr val="tx1"/>
            </a:solidFill>
            <a:miter lim="800000"/>
            <a:headEnd/>
            <a:tailEnd/>
          </a:ln>
        </p:spPr>
        <p:txBody>
          <a:bodyPr anchor="ctr"/>
          <a:lstStyle/>
          <a:p>
            <a:pPr algn="ctr" rtl="1"/>
            <a:r>
              <a:rPr lang="he" sz="1600" b="1" i="0" u="none" baseline="0">
                <a:latin typeface="Arial" pitchFamily="34" charset="0"/>
                <a:ea typeface="Arial Unicode MS" pitchFamily="34" charset="-128"/>
                <a:cs typeface="Arial" pitchFamily="34" charset="0"/>
              </a:rPr>
              <a:t>ראיונות</a:t>
            </a:r>
            <a:endParaRPr lang="he" sz="1600" b="1" dirty="0">
              <a:latin typeface="Arial" pitchFamily="34" charset="0"/>
              <a:ea typeface="Arial Unicode MS" pitchFamily="34" charset="-128"/>
              <a:cs typeface="Arial" pitchFamily="34" charset="0"/>
            </a:endParaRPr>
          </a:p>
          <a:p>
            <a:pPr algn="ctr" rtl="1"/>
            <a:r>
              <a:rPr lang="he" sz="1400" b="0" i="0" u="none" baseline="0">
                <a:latin typeface="Arial" pitchFamily="34" charset="0"/>
                <a:ea typeface="Arial Unicode MS" pitchFamily="34" charset="-128"/>
                <a:cs typeface="Arial" pitchFamily="34" charset="0"/>
              </a:rPr>
              <a:t>עריכת שיחות מונחות עם אנשי מפתח הבקיאים בנושא</a:t>
            </a:r>
          </a:p>
        </p:txBody>
      </p:sp>
      <p:sp>
        <p:nvSpPr>
          <p:cNvPr id="158730" name="Oval 10"/>
          <p:cNvSpPr>
            <a:spLocks noChangeArrowheads="1"/>
          </p:cNvSpPr>
          <p:nvPr/>
        </p:nvSpPr>
        <p:spPr bwMode="auto">
          <a:xfrm>
            <a:off x="5857061" y="3581400"/>
            <a:ext cx="2955017" cy="1084263"/>
          </a:xfrm>
          <a:prstGeom prst="ellipse">
            <a:avLst/>
          </a:prstGeom>
          <a:solidFill>
            <a:srgbClr val="FFFF99"/>
          </a:solidFill>
          <a:ln w="9525">
            <a:solidFill>
              <a:schemeClr val="tx1"/>
            </a:solidFill>
            <a:miter lim="800000"/>
            <a:headEnd/>
            <a:tailEnd/>
          </a:ln>
        </p:spPr>
        <p:txBody>
          <a:bodyPr anchor="ctr"/>
          <a:lstStyle/>
          <a:p>
            <a:pPr algn="ctr" rtl="1"/>
            <a:r>
              <a:rPr lang="he" sz="1400" b="1" i="0" u="none" baseline="0">
                <a:latin typeface="Arial" pitchFamily="34" charset="0"/>
                <a:ea typeface="Arial Unicode MS" pitchFamily="34" charset="-128"/>
                <a:cs typeface="Arial" pitchFamily="34" charset="0"/>
              </a:rPr>
              <a:t>קבוצות מיקוד</a:t>
            </a:r>
            <a:endParaRPr lang="he" sz="1400" b="1">
              <a:latin typeface="Arial" pitchFamily="34" charset="0"/>
              <a:ea typeface="Arial Unicode MS" pitchFamily="34" charset="-128"/>
              <a:cs typeface="Arial" pitchFamily="34" charset="0"/>
            </a:endParaRPr>
          </a:p>
          <a:p>
            <a:pPr algn="ctr" rtl="1"/>
            <a:r>
              <a:rPr lang="he" sz="1400" b="0" i="0" u="none" baseline="0">
                <a:latin typeface="Arial" pitchFamily="34" charset="0"/>
                <a:ea typeface="Arial Unicode MS" pitchFamily="34" charset="-128"/>
                <a:cs typeface="Arial" pitchFamily="34" charset="0"/>
              </a:rPr>
              <a:t>הנחיית דיון על נושא מסוים/שאלה מסוימת בהשתתפות אנשים בעלי מאפיינים דומים </a:t>
            </a:r>
          </a:p>
        </p:txBody>
      </p:sp>
      <p:sp>
        <p:nvSpPr>
          <p:cNvPr id="158732" name="Oval 12"/>
          <p:cNvSpPr>
            <a:spLocks noChangeArrowheads="1"/>
          </p:cNvSpPr>
          <p:nvPr/>
        </p:nvSpPr>
        <p:spPr bwMode="auto">
          <a:xfrm>
            <a:off x="3233058" y="4648200"/>
            <a:ext cx="2786742" cy="1549400"/>
          </a:xfrm>
          <a:prstGeom prst="ellipse">
            <a:avLst/>
          </a:prstGeom>
          <a:solidFill>
            <a:schemeClr val="accent1"/>
          </a:solidFill>
          <a:ln w="9525">
            <a:solidFill>
              <a:schemeClr val="tx1"/>
            </a:solidFill>
            <a:miter lim="800000"/>
            <a:headEnd/>
            <a:tailEnd/>
          </a:ln>
        </p:spPr>
        <p:txBody>
          <a:bodyPr anchor="ctr"/>
          <a:lstStyle/>
          <a:p>
            <a:pPr algn="ctr" rtl="1"/>
            <a:r>
              <a:rPr lang="he" sz="1600" b="1" i="0" u="none" baseline="0" dirty="0">
                <a:latin typeface="Arial" pitchFamily="34" charset="0"/>
                <a:ea typeface="Arial Unicode MS" pitchFamily="34" charset="-128"/>
                <a:cs typeface="Arial" pitchFamily="34" charset="0"/>
              </a:rPr>
              <a:t>תצפיות</a:t>
            </a:r>
            <a:endParaRPr lang="he" sz="1600" b="1" dirty="0">
              <a:latin typeface="Arial" pitchFamily="34" charset="0"/>
              <a:ea typeface="Arial Unicode MS" pitchFamily="34" charset="-128"/>
              <a:cs typeface="Arial" pitchFamily="34" charset="0"/>
            </a:endParaRPr>
          </a:p>
          <a:p>
            <a:pPr algn="ctr" rtl="1"/>
            <a:r>
              <a:rPr lang="he" sz="1600" b="0" i="0" u="none" baseline="0" dirty="0">
                <a:latin typeface="Arial" pitchFamily="34" charset="0"/>
                <a:ea typeface="Arial Unicode MS" pitchFamily="34" charset="-128"/>
                <a:cs typeface="Arial" pitchFamily="34" charset="0"/>
              </a:rPr>
              <a:t>תיעוד ביטויי התנהגות או מאפייני סביבה נראים לעין</a:t>
            </a:r>
          </a:p>
        </p:txBody>
      </p:sp>
      <p:sp>
        <p:nvSpPr>
          <p:cNvPr id="5129" name="Text Box 13"/>
          <p:cNvSpPr txBox="1">
            <a:spLocks noChangeArrowheads="1"/>
          </p:cNvSpPr>
          <p:nvPr/>
        </p:nvSpPr>
        <p:spPr bwMode="auto">
          <a:xfrm>
            <a:off x="914400" y="1371600"/>
            <a:ext cx="2175596" cy="461665"/>
          </a:xfrm>
          <a:prstGeom prst="rect">
            <a:avLst/>
          </a:prstGeom>
          <a:noFill/>
          <a:ln w="9525">
            <a:noFill/>
            <a:miter lim="800000"/>
            <a:headEnd/>
            <a:tailEnd/>
          </a:ln>
        </p:spPr>
        <p:txBody>
          <a:bodyPr wrap="none">
            <a:spAutoFit/>
          </a:bodyPr>
          <a:lstStyle/>
          <a:p>
            <a:pPr algn="r" rtl="1"/>
            <a:r>
              <a:rPr lang="he" sz="2400" b="1" i="0" u="none" baseline="0" dirty="0">
                <a:latin typeface="Arial" pitchFamily="34" charset="0"/>
                <a:ea typeface="Arial Unicode MS" pitchFamily="34" charset="-128"/>
                <a:cs typeface="Arial" pitchFamily="34" charset="0"/>
              </a:rPr>
              <a:t>נתונים כמותניים</a:t>
            </a:r>
          </a:p>
        </p:txBody>
      </p:sp>
      <p:sp>
        <p:nvSpPr>
          <p:cNvPr id="158734" name="Oval 14"/>
          <p:cNvSpPr>
            <a:spLocks noChangeArrowheads="1"/>
          </p:cNvSpPr>
          <p:nvPr/>
        </p:nvSpPr>
        <p:spPr bwMode="auto">
          <a:xfrm>
            <a:off x="152400" y="2133600"/>
            <a:ext cx="3004458" cy="1143000"/>
          </a:xfrm>
          <a:prstGeom prst="ellipse">
            <a:avLst/>
          </a:prstGeom>
          <a:solidFill>
            <a:srgbClr val="CCFFFF"/>
          </a:solidFill>
          <a:ln w="9525">
            <a:solidFill>
              <a:schemeClr val="tx1"/>
            </a:solidFill>
            <a:miter lim="800000"/>
            <a:headEnd/>
            <a:tailEnd/>
          </a:ln>
        </p:spPr>
        <p:txBody>
          <a:bodyPr anchor="ctr"/>
          <a:lstStyle/>
          <a:p>
            <a:pPr algn="ctr" rtl="1"/>
            <a:r>
              <a:rPr lang="he" sz="1200" dirty="0">
                <a:latin typeface="Arial" pitchFamily="34" charset="0"/>
                <a:ea typeface="Arial Unicode MS" pitchFamily="34" charset="-128"/>
                <a:cs typeface="Arial" pitchFamily="34" charset="0"/>
              </a:rPr>
              <a:t>סקירת רשומות ונתונים מינהליים</a:t>
            </a:r>
          </a:p>
          <a:p>
            <a:pPr algn="ctr" rtl="1"/>
            <a:r>
              <a:rPr lang="he" sz="1200" b="0" i="0" u="none" baseline="0" dirty="0">
                <a:latin typeface="Arial" pitchFamily="34" charset="0"/>
                <a:ea typeface="Arial Unicode MS" pitchFamily="34" charset="-128"/>
                <a:cs typeface="Arial" pitchFamily="34" charset="0"/>
              </a:rPr>
              <a:t>איסוף וארגון של נתונים ממקורות חיצוניים על תכנית או על אירוע ועל המשתתפים בהם</a:t>
            </a:r>
          </a:p>
        </p:txBody>
      </p:sp>
      <p:sp>
        <p:nvSpPr>
          <p:cNvPr id="5131" name="Left-Right Arrow 12"/>
          <p:cNvSpPr>
            <a:spLocks noChangeArrowheads="1"/>
          </p:cNvSpPr>
          <p:nvPr/>
        </p:nvSpPr>
        <p:spPr bwMode="auto">
          <a:xfrm>
            <a:off x="3842658" y="2590800"/>
            <a:ext cx="1676400" cy="142875"/>
          </a:xfrm>
          <a:prstGeom prst="leftRightArrow">
            <a:avLst>
              <a:gd name="adj1" fmla="val 50000"/>
              <a:gd name="adj2" fmla="val 50030"/>
            </a:avLst>
          </a:prstGeom>
          <a:solidFill>
            <a:schemeClr val="accent1"/>
          </a:solidFill>
          <a:ln w="9525" algn="ctr">
            <a:solidFill>
              <a:schemeClr val="tx1"/>
            </a:solidFill>
            <a:miter lim="800000"/>
            <a:headEnd/>
            <a:tailEnd/>
          </a:ln>
        </p:spPr>
        <p:txBody>
          <a:bodyPr wrap="none"/>
          <a:lstStyle/>
          <a:p>
            <a:endParaRPr lang="he">
              <a:latin typeface="Arial" pitchFamily="34" charset="0"/>
              <a:ea typeface="Arial Unicode MS" pitchFamily="34" charset="-128"/>
              <a:cs typeface="Arial" pitchFamily="34" charset="0"/>
            </a:endParaRPr>
          </a:p>
        </p:txBody>
      </p:sp>
      <p:sp>
        <p:nvSpPr>
          <p:cNvPr id="13" name="Slide Number Placeholder 8"/>
          <p:cNvSpPr>
            <a:spLocks noGrp="1"/>
          </p:cNvSpPr>
          <p:nvPr>
            <p:ph type="sldNum" sz="quarter" idx="12"/>
          </p:nvPr>
        </p:nvSpPr>
        <p:spPr>
          <a:xfrm>
            <a:off x="6466114" y="6356350"/>
            <a:ext cx="1981200" cy="365760"/>
          </a:xfrm>
        </p:spPr>
        <p:txBody>
          <a:bodyPr/>
          <a:lstStyle/>
          <a:p>
            <a:pPr algn="r" rtl="1"/>
            <a:r>
              <a:rPr lang="he" b="0" i="0" u="none" baseline="0" dirty="0">
                <a:latin typeface="Arial" pitchFamily="34" charset="0"/>
                <a:ea typeface="Arial Unicode MS" pitchFamily="34" charset="-128"/>
                <a:cs typeface="Arial" pitchFamily="34" charset="0"/>
              </a:rPr>
              <a:t>iii סקירה</a:t>
            </a:r>
            <a:endParaRPr lang="he" dirty="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8730"/>
                                        </p:tgtEl>
                                        <p:attrNameLst>
                                          <p:attrName>style.visibility</p:attrName>
                                        </p:attrNameLst>
                                      </p:cBhvr>
                                      <p:to>
                                        <p:strVal val="visible"/>
                                      </p:to>
                                    </p:set>
                                    <p:anim calcmode="lin" valueType="num">
                                      <p:cBhvr additive="base">
                                        <p:cTn id="7" dur="500" fill="hold"/>
                                        <p:tgtEl>
                                          <p:spTgt spid="158730"/>
                                        </p:tgtEl>
                                        <p:attrNameLst>
                                          <p:attrName>ppt_x</p:attrName>
                                        </p:attrNameLst>
                                      </p:cBhvr>
                                      <p:tavLst>
                                        <p:tav tm="0">
                                          <p:val>
                                            <p:strVal val="#ppt_x"/>
                                          </p:val>
                                        </p:tav>
                                        <p:tav tm="100000">
                                          <p:val>
                                            <p:strVal val="#ppt_x"/>
                                          </p:val>
                                        </p:tav>
                                      </p:tavLst>
                                    </p:anim>
                                    <p:anim calcmode="lin" valueType="num">
                                      <p:cBhvr additive="base">
                                        <p:cTn id="8" dur="500" fill="hold"/>
                                        <p:tgtEl>
                                          <p:spTgt spid="15873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58729"/>
                                        </p:tgtEl>
                                        <p:attrNameLst>
                                          <p:attrName>style.visibility</p:attrName>
                                        </p:attrNameLst>
                                      </p:cBhvr>
                                      <p:to>
                                        <p:strVal val="visible"/>
                                      </p:to>
                                    </p:set>
                                    <p:anim calcmode="lin" valueType="num">
                                      <p:cBhvr additive="base">
                                        <p:cTn id="11" dur="500" fill="hold"/>
                                        <p:tgtEl>
                                          <p:spTgt spid="158729"/>
                                        </p:tgtEl>
                                        <p:attrNameLst>
                                          <p:attrName>ppt_x</p:attrName>
                                        </p:attrNameLst>
                                      </p:cBhvr>
                                      <p:tavLst>
                                        <p:tav tm="0">
                                          <p:val>
                                            <p:strVal val="#ppt_x"/>
                                          </p:val>
                                        </p:tav>
                                        <p:tav tm="100000">
                                          <p:val>
                                            <p:strVal val="#ppt_x"/>
                                          </p:val>
                                        </p:tav>
                                      </p:tavLst>
                                    </p:anim>
                                    <p:anim calcmode="lin" valueType="num">
                                      <p:cBhvr additive="base">
                                        <p:cTn id="12" dur="500" fill="hold"/>
                                        <p:tgtEl>
                                          <p:spTgt spid="158729"/>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58734"/>
                                        </p:tgtEl>
                                        <p:attrNameLst>
                                          <p:attrName>style.visibility</p:attrName>
                                        </p:attrNameLst>
                                      </p:cBhvr>
                                      <p:to>
                                        <p:strVal val="visible"/>
                                      </p:to>
                                    </p:set>
                                    <p:anim calcmode="lin" valueType="num">
                                      <p:cBhvr additive="base">
                                        <p:cTn id="17" dur="500" fill="hold"/>
                                        <p:tgtEl>
                                          <p:spTgt spid="158734"/>
                                        </p:tgtEl>
                                        <p:attrNameLst>
                                          <p:attrName>ppt_x</p:attrName>
                                        </p:attrNameLst>
                                      </p:cBhvr>
                                      <p:tavLst>
                                        <p:tav tm="0">
                                          <p:val>
                                            <p:strVal val="#ppt_x"/>
                                          </p:val>
                                        </p:tav>
                                        <p:tav tm="100000">
                                          <p:val>
                                            <p:strVal val="#ppt_x"/>
                                          </p:val>
                                        </p:tav>
                                      </p:tavLst>
                                    </p:anim>
                                    <p:anim calcmode="lin" valueType="num">
                                      <p:cBhvr additive="base">
                                        <p:cTn id="18" dur="500" fill="hold"/>
                                        <p:tgtEl>
                                          <p:spTgt spid="158734"/>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58728"/>
                                        </p:tgtEl>
                                        <p:attrNameLst>
                                          <p:attrName>style.visibility</p:attrName>
                                        </p:attrNameLst>
                                      </p:cBhvr>
                                      <p:to>
                                        <p:strVal val="visible"/>
                                      </p:to>
                                    </p:set>
                                    <p:anim calcmode="lin" valueType="num">
                                      <p:cBhvr additive="base">
                                        <p:cTn id="21" dur="500" fill="hold"/>
                                        <p:tgtEl>
                                          <p:spTgt spid="158728"/>
                                        </p:tgtEl>
                                        <p:attrNameLst>
                                          <p:attrName>ppt_x</p:attrName>
                                        </p:attrNameLst>
                                      </p:cBhvr>
                                      <p:tavLst>
                                        <p:tav tm="0">
                                          <p:val>
                                            <p:strVal val="#ppt_x"/>
                                          </p:val>
                                        </p:tav>
                                        <p:tav tm="100000">
                                          <p:val>
                                            <p:strVal val="#ppt_x"/>
                                          </p:val>
                                        </p:tav>
                                      </p:tavLst>
                                    </p:anim>
                                    <p:anim calcmode="lin" valueType="num">
                                      <p:cBhvr additive="base">
                                        <p:cTn id="22" dur="500" fill="hold"/>
                                        <p:tgtEl>
                                          <p:spTgt spid="158728"/>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58727"/>
                                        </p:tgtEl>
                                        <p:attrNameLst>
                                          <p:attrName>style.visibility</p:attrName>
                                        </p:attrNameLst>
                                      </p:cBhvr>
                                      <p:to>
                                        <p:strVal val="visible"/>
                                      </p:to>
                                    </p:set>
                                    <p:anim calcmode="lin" valueType="num">
                                      <p:cBhvr additive="base">
                                        <p:cTn id="27" dur="500" fill="hold"/>
                                        <p:tgtEl>
                                          <p:spTgt spid="158727"/>
                                        </p:tgtEl>
                                        <p:attrNameLst>
                                          <p:attrName>ppt_x</p:attrName>
                                        </p:attrNameLst>
                                      </p:cBhvr>
                                      <p:tavLst>
                                        <p:tav tm="0">
                                          <p:val>
                                            <p:strVal val="#ppt_x"/>
                                          </p:val>
                                        </p:tav>
                                        <p:tav tm="100000">
                                          <p:val>
                                            <p:strVal val="#ppt_x"/>
                                          </p:val>
                                        </p:tav>
                                      </p:tavLst>
                                    </p:anim>
                                    <p:anim calcmode="lin" valueType="num">
                                      <p:cBhvr additive="base">
                                        <p:cTn id="28" dur="500" fill="hold"/>
                                        <p:tgtEl>
                                          <p:spTgt spid="15872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58732"/>
                                        </p:tgtEl>
                                        <p:attrNameLst>
                                          <p:attrName>style.visibility</p:attrName>
                                        </p:attrNameLst>
                                      </p:cBhvr>
                                      <p:to>
                                        <p:strVal val="visible"/>
                                      </p:to>
                                    </p:set>
                                    <p:anim calcmode="lin" valueType="num">
                                      <p:cBhvr additive="base">
                                        <p:cTn id="31" dur="500" fill="hold"/>
                                        <p:tgtEl>
                                          <p:spTgt spid="158732"/>
                                        </p:tgtEl>
                                        <p:attrNameLst>
                                          <p:attrName>ppt_x</p:attrName>
                                        </p:attrNameLst>
                                      </p:cBhvr>
                                      <p:tavLst>
                                        <p:tav tm="0">
                                          <p:val>
                                            <p:strVal val="#ppt_x"/>
                                          </p:val>
                                        </p:tav>
                                        <p:tav tm="100000">
                                          <p:val>
                                            <p:strVal val="#ppt_x"/>
                                          </p:val>
                                        </p:tav>
                                      </p:tavLst>
                                    </p:anim>
                                    <p:anim calcmode="lin" valueType="num">
                                      <p:cBhvr additive="base">
                                        <p:cTn id="32" dur="500" fill="hold"/>
                                        <p:tgtEl>
                                          <p:spTgt spid="1587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7" grpId="0" animBg="1"/>
      <p:bldP spid="158728" grpId="0" animBg="1"/>
      <p:bldP spid="158729" grpId="0" animBg="1"/>
      <p:bldP spid="158730" grpId="0" animBg="1"/>
      <p:bldP spid="158732" grpId="0" animBg="1"/>
      <p:bldP spid="15873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r" rtl="1"/>
            <a:r>
              <a:rPr lang="he" b="1" i="0" u="none" baseline="0" dirty="0">
                <a:latin typeface="Arial" pitchFamily="34" charset="0"/>
                <a:ea typeface="Arial Unicode MS" pitchFamily="34" charset="-128"/>
                <a:cs typeface="Arial" pitchFamily="34" charset="0"/>
              </a:rPr>
              <a:t>סקרים:</a:t>
            </a:r>
            <a:endParaRPr lang="he" b="1" dirty="0">
              <a:latin typeface="Arial" pitchFamily="34" charset="0"/>
              <a:ea typeface="Arial Unicode MS" pitchFamily="34" charset="-128"/>
              <a:cs typeface="Arial" pitchFamily="34" charset="0"/>
            </a:endParaRPr>
          </a:p>
        </p:txBody>
      </p:sp>
      <p:sp>
        <p:nvSpPr>
          <p:cNvPr id="3" name="Content Placeholder 2"/>
          <p:cNvSpPr>
            <a:spLocks noGrp="1"/>
          </p:cNvSpPr>
          <p:nvPr>
            <p:ph sz="quarter" idx="1"/>
          </p:nvPr>
        </p:nvSpPr>
        <p:spPr>
          <a:xfrm>
            <a:off x="990600" y="1219200"/>
            <a:ext cx="7696200" cy="5105400"/>
          </a:xfrm>
        </p:spPr>
        <p:txBody>
          <a:bodyPr>
            <a:normAutofit/>
          </a:bodyPr>
          <a:lstStyle/>
          <a:p>
            <a:pPr algn="r" rtl="1">
              <a:spcBef>
                <a:spcPts val="1800"/>
              </a:spcBef>
            </a:pPr>
            <a:r>
              <a:rPr lang="he" sz="2400" b="0" i="0" u="none" baseline="0" dirty="0">
                <a:latin typeface="Arial" pitchFamily="34" charset="0"/>
                <a:ea typeface="Arial Unicode MS" pitchFamily="34" charset="-128"/>
                <a:cs typeface="Arial" pitchFamily="34" charset="0"/>
              </a:rPr>
              <a:t>סדרת פריטים עם אפשרות בחירה בין תשובות קבועות מראש</a:t>
            </a:r>
            <a:endParaRPr lang="he" sz="2400" dirty="0" smtClean="0">
              <a:latin typeface="Arial" pitchFamily="34" charset="0"/>
              <a:ea typeface="Arial Unicode MS" pitchFamily="34" charset="-128"/>
              <a:cs typeface="Arial" pitchFamily="34" charset="0"/>
            </a:endParaRPr>
          </a:p>
          <a:p>
            <a:pPr algn="r" rtl="1"/>
            <a:r>
              <a:rPr lang="he" sz="2400" b="0" i="0" u="none" baseline="0" dirty="0">
                <a:latin typeface="Arial" pitchFamily="34" charset="0"/>
                <a:ea typeface="Arial Unicode MS" pitchFamily="34" charset="-128"/>
                <a:cs typeface="Arial" pitchFamily="34" charset="0"/>
              </a:rPr>
              <a:t>הזנת התשובות לשאלות יכולה להתבצע על-ידי עורך הסקר או על-ידי המשיבים</a:t>
            </a:r>
            <a:endParaRPr lang="he" sz="2400" dirty="0" smtClean="0">
              <a:latin typeface="Arial" pitchFamily="34" charset="0"/>
              <a:ea typeface="Arial Unicode MS" pitchFamily="34" charset="-128"/>
              <a:cs typeface="Arial" pitchFamily="34" charset="0"/>
            </a:endParaRPr>
          </a:p>
          <a:p>
            <a:pPr algn="r" rtl="1"/>
            <a:r>
              <a:rPr lang="he" sz="2400" b="0" i="0" u="none" baseline="0" dirty="0">
                <a:latin typeface="Arial" pitchFamily="34" charset="0"/>
                <a:ea typeface="Arial Unicode MS" pitchFamily="34" charset="-128"/>
                <a:cs typeface="Arial" pitchFamily="34" charset="0"/>
              </a:rPr>
              <a:t>אפשר לערוך אותם</a:t>
            </a:r>
            <a:endParaRPr lang="he" sz="2400" dirty="0" smtClean="0">
              <a:latin typeface="Arial" pitchFamily="34" charset="0"/>
              <a:ea typeface="Arial Unicode MS" pitchFamily="34" charset="-128"/>
              <a:cs typeface="Arial" pitchFamily="34" charset="0"/>
            </a:endParaRPr>
          </a:p>
          <a:p>
            <a:pPr lvl="1" algn="r" rtl="1">
              <a:spcBef>
                <a:spcPts val="600"/>
              </a:spcBef>
            </a:pPr>
            <a:r>
              <a:rPr lang="he" b="0" i="0" u="none" baseline="0" dirty="0">
                <a:latin typeface="Arial" pitchFamily="34" charset="0"/>
                <a:ea typeface="Arial Unicode MS" pitchFamily="34" charset="-128"/>
                <a:cs typeface="Arial" pitchFamily="34" charset="0"/>
              </a:rPr>
              <a:t> "בעיפרון על נייר"</a:t>
            </a:r>
            <a:endParaRPr lang="he" dirty="0" smtClean="0">
              <a:latin typeface="Arial" pitchFamily="34" charset="0"/>
              <a:ea typeface="Arial Unicode MS" pitchFamily="34" charset="-128"/>
              <a:cs typeface="Arial" pitchFamily="34" charset="0"/>
            </a:endParaRPr>
          </a:p>
          <a:p>
            <a:pPr lvl="1" algn="r" rtl="1">
              <a:spcBef>
                <a:spcPts val="600"/>
              </a:spcBef>
            </a:pPr>
            <a:r>
              <a:rPr lang="he" b="0" i="0" u="none" baseline="0" dirty="0">
                <a:latin typeface="Arial" pitchFamily="34" charset="0"/>
                <a:ea typeface="Arial Unicode MS" pitchFamily="34" charset="-128"/>
                <a:cs typeface="Arial" pitchFamily="34" charset="0"/>
              </a:rPr>
              <a:t> בטלפון, באינטרנט (סקר אלקטרוני)</a:t>
            </a:r>
            <a:endParaRPr lang="he" dirty="0" smtClean="0">
              <a:latin typeface="Arial" pitchFamily="34" charset="0"/>
              <a:ea typeface="Arial Unicode MS" pitchFamily="34" charset="-128"/>
              <a:cs typeface="Arial" pitchFamily="34" charset="0"/>
            </a:endParaRPr>
          </a:p>
          <a:p>
            <a:pPr lvl="1" algn="r" rtl="1">
              <a:spcBef>
                <a:spcPts val="600"/>
              </a:spcBef>
            </a:pPr>
            <a:r>
              <a:rPr lang="he" b="0" i="0" u="none" baseline="0" dirty="0">
                <a:latin typeface="Arial" pitchFamily="34" charset="0"/>
                <a:ea typeface="Arial Unicode MS" pitchFamily="34" charset="-128"/>
                <a:cs typeface="Arial" pitchFamily="34" charset="0"/>
              </a:rPr>
              <a:t> שימוש בגישות חלופיות</a:t>
            </a:r>
            <a:endParaRPr lang="he" dirty="0" smtClean="0">
              <a:latin typeface="Arial" pitchFamily="34" charset="0"/>
              <a:ea typeface="Arial Unicode MS" pitchFamily="34" charset="-128"/>
              <a:cs typeface="Arial" pitchFamily="34" charset="0"/>
            </a:endParaRPr>
          </a:p>
          <a:p>
            <a:pPr>
              <a:spcBef>
                <a:spcPts val="1200"/>
              </a:spcBef>
            </a:pPr>
            <a:r>
              <a:rPr lang="he" sz="2400" b="0" i="0" u="none" baseline="0" smtClean="0">
                <a:latin typeface="Arial" pitchFamily="34" charset="0"/>
                <a:ea typeface="Arial Unicode MS" pitchFamily="34" charset="-128"/>
                <a:cs typeface="Arial" pitchFamily="34" charset="0"/>
              </a:rPr>
              <a:t>הכלים – סקרים</a:t>
            </a:r>
            <a:r>
              <a:rPr lang="he" sz="2400" b="0" i="0" u="none" baseline="0" dirty="0">
                <a:latin typeface="Arial" pitchFamily="34" charset="0"/>
                <a:ea typeface="Arial Unicode MS" pitchFamily="34" charset="-128"/>
                <a:cs typeface="Arial" pitchFamily="34" charset="0"/>
              </a:rPr>
              <a:t>, </a:t>
            </a:r>
            <a:r>
              <a:rPr lang="en-US" sz="2400" b="0" i="0" u="none" baseline="0" dirty="0" smtClean="0">
                <a:latin typeface="Arial" pitchFamily="34" charset="0"/>
                <a:ea typeface="Arial Unicode MS" pitchFamily="34" charset="-128"/>
                <a:cs typeface="Arial" pitchFamily="34" charset="0"/>
              </a:rPr>
              <a:t/>
            </a:r>
            <a:br>
              <a:rPr lang="en-US" sz="2400" b="0" i="0" u="none" baseline="0" dirty="0" smtClean="0">
                <a:latin typeface="Arial" pitchFamily="34" charset="0"/>
                <a:ea typeface="Arial Unicode MS" pitchFamily="34" charset="-128"/>
                <a:cs typeface="Arial" pitchFamily="34" charset="0"/>
              </a:rPr>
            </a:br>
            <a:r>
              <a:rPr lang="he" sz="2400" b="0" i="0" u="none" baseline="0" smtClean="0">
                <a:latin typeface="Arial" pitchFamily="34" charset="0"/>
                <a:ea typeface="Arial Unicode MS" pitchFamily="34" charset="-128"/>
                <a:cs typeface="Arial" pitchFamily="34" charset="0"/>
              </a:rPr>
              <a:t>"</a:t>
            </a:r>
            <a:r>
              <a:rPr lang="he" sz="2400" smtClean="0">
                <a:latin typeface="Arial" pitchFamily="34" charset="0"/>
                <a:ea typeface="Arial Unicode MS" pitchFamily="34" charset="-128"/>
                <a:cs typeface="Arial" pitchFamily="34" charset="0"/>
              </a:rPr>
              <a:t>הערכות"נקראים , </a:t>
            </a:r>
            <a:r>
              <a:rPr lang="he" sz="2400" b="0" i="0" u="none" baseline="0" dirty="0">
                <a:latin typeface="Arial" pitchFamily="34" charset="0"/>
                <a:ea typeface="Arial Unicode MS" pitchFamily="34" charset="-128"/>
                <a:cs typeface="Arial" pitchFamily="34" charset="0"/>
              </a:rPr>
              <a:t>שאלונים</a:t>
            </a:r>
            <a:endParaRPr lang="he" sz="2400" dirty="0" smtClean="0">
              <a:latin typeface="Arial" pitchFamily="34" charset="0"/>
              <a:ea typeface="Arial Unicode MS" pitchFamily="34" charset="-128"/>
              <a:cs typeface="Arial" pitchFamily="34" charset="0"/>
            </a:endParaRPr>
          </a:p>
          <a:p>
            <a:endParaRPr lang="he" dirty="0">
              <a:latin typeface="Arial" pitchFamily="34" charset="0"/>
              <a:ea typeface="Arial Unicode MS" pitchFamily="34" charset="-128"/>
              <a:cs typeface="Arial" pitchFamily="34" charset="0"/>
            </a:endParaRPr>
          </a:p>
        </p:txBody>
      </p:sp>
      <p:sp>
        <p:nvSpPr>
          <p:cNvPr id="4" name="TextBox 3"/>
          <p:cNvSpPr txBox="1"/>
          <p:nvPr/>
        </p:nvSpPr>
        <p:spPr>
          <a:xfrm>
            <a:off x="0" y="2362200"/>
            <a:ext cx="3886200" cy="2554545"/>
          </a:xfrm>
          <a:prstGeom prst="rect">
            <a:avLst/>
          </a:prstGeom>
          <a:noFill/>
        </p:spPr>
        <p:txBody>
          <a:bodyPr wrap="square" rtlCol="0">
            <a:spAutoFit/>
          </a:bodyPr>
          <a:lstStyle/>
          <a:p>
            <a:pPr algn="ctr" rtl="1"/>
            <a:r>
              <a:rPr lang="he" sz="2000" b="1" i="0" u="none" baseline="0" dirty="0">
                <a:solidFill>
                  <a:srgbClr val="FF0000"/>
                </a:solidFill>
                <a:latin typeface="Arial" pitchFamily="34" charset="0"/>
                <a:ea typeface="Arial Unicode MS" pitchFamily="34" charset="-128"/>
                <a:cs typeface="Arial" pitchFamily="34" charset="0"/>
              </a:rPr>
              <a:t>השתמש בסקרים כדי:</a:t>
            </a:r>
            <a:endParaRPr lang="he" sz="2000" b="1" dirty="0" smtClean="0">
              <a:solidFill>
                <a:srgbClr val="FF0000"/>
              </a:solidFill>
              <a:latin typeface="Arial" pitchFamily="34" charset="0"/>
              <a:ea typeface="Arial Unicode MS" pitchFamily="34" charset="-128"/>
              <a:cs typeface="Arial" pitchFamily="34" charset="0"/>
            </a:endParaRPr>
          </a:p>
          <a:p>
            <a:pPr algn="r" rtl="1"/>
            <a:r>
              <a:rPr lang="he" sz="2000" b="0" i="0" u="none" baseline="0" dirty="0">
                <a:latin typeface="Arial" pitchFamily="34" charset="0"/>
                <a:ea typeface="Arial Unicode MS" pitchFamily="34" charset="-128"/>
                <a:cs typeface="Arial" pitchFamily="34" charset="0"/>
              </a:rPr>
              <a:t>לבחון עמדות ותפיסות</a:t>
            </a:r>
            <a:endParaRPr lang="he" sz="2000" dirty="0" smtClean="0">
              <a:latin typeface="Arial" pitchFamily="34" charset="0"/>
              <a:ea typeface="Arial Unicode MS" pitchFamily="34" charset="-128"/>
              <a:cs typeface="Arial" pitchFamily="34" charset="0"/>
            </a:endParaRPr>
          </a:p>
          <a:p>
            <a:pPr algn="r" rtl="1"/>
            <a:r>
              <a:rPr lang="he" sz="2000" b="0" i="0" u="none" baseline="0" dirty="0">
                <a:solidFill>
                  <a:srgbClr val="0033CC"/>
                </a:solidFill>
                <a:latin typeface="Arial" pitchFamily="34" charset="0"/>
                <a:ea typeface="Arial Unicode MS" pitchFamily="34" charset="-128"/>
                <a:cs typeface="Arial" pitchFamily="34" charset="0"/>
              </a:rPr>
              <a:t>לאסוף הערכות בדיווח עצמי של שינויים בתגובה על תכנית</a:t>
            </a:r>
            <a:endParaRPr lang="he" sz="2000" dirty="0" smtClean="0">
              <a:solidFill>
                <a:srgbClr val="0033CC"/>
              </a:solidFill>
              <a:latin typeface="Arial" pitchFamily="34" charset="0"/>
              <a:ea typeface="Arial Unicode MS" pitchFamily="34" charset="-128"/>
              <a:cs typeface="Arial" pitchFamily="34" charset="0"/>
            </a:endParaRPr>
          </a:p>
          <a:p>
            <a:pPr algn="r" rtl="1"/>
            <a:r>
              <a:rPr lang="he" sz="2000" b="0" i="0" u="none" baseline="0" dirty="0">
                <a:latin typeface="Arial" pitchFamily="34" charset="0"/>
                <a:ea typeface="Arial Unicode MS" pitchFamily="34" charset="-128"/>
                <a:cs typeface="Arial" pitchFamily="34" charset="0"/>
              </a:rPr>
              <a:t>לאסוף הערכות של תכניות</a:t>
            </a:r>
            <a:endParaRPr lang="he" sz="2000" dirty="0" smtClean="0">
              <a:latin typeface="Arial" pitchFamily="34" charset="0"/>
              <a:ea typeface="Arial Unicode MS" pitchFamily="34" charset="-128"/>
              <a:cs typeface="Arial" pitchFamily="34" charset="0"/>
            </a:endParaRPr>
          </a:p>
          <a:p>
            <a:pPr algn="r" rtl="1"/>
            <a:r>
              <a:rPr lang="he" sz="2000" b="0" i="0" u="none" baseline="0" dirty="0">
                <a:solidFill>
                  <a:srgbClr val="0033CC"/>
                </a:solidFill>
                <a:latin typeface="Arial" pitchFamily="34" charset="0"/>
                <a:ea typeface="Arial Unicode MS" pitchFamily="34" charset="-128"/>
                <a:cs typeface="Arial" pitchFamily="34" charset="0"/>
              </a:rPr>
              <a:t>לאסוף דיווחים התנהגותיים</a:t>
            </a:r>
            <a:endParaRPr lang="he" sz="2000" dirty="0" smtClean="0">
              <a:solidFill>
                <a:srgbClr val="0033CC"/>
              </a:solidFill>
              <a:latin typeface="Arial" pitchFamily="34" charset="0"/>
              <a:ea typeface="Arial Unicode MS" pitchFamily="34" charset="-128"/>
              <a:cs typeface="Arial" pitchFamily="34" charset="0"/>
            </a:endParaRPr>
          </a:p>
          <a:p>
            <a:pPr algn="r" rtl="1"/>
            <a:r>
              <a:rPr lang="he" sz="2000" b="0" i="0" u="none" baseline="0" dirty="0">
                <a:latin typeface="Arial" pitchFamily="34" charset="0"/>
                <a:ea typeface="Arial Unicode MS" pitchFamily="34" charset="-128"/>
                <a:cs typeface="Arial" pitchFamily="34" charset="0"/>
              </a:rPr>
              <a:t>לבחון ידע</a:t>
            </a:r>
            <a:endParaRPr lang="he" sz="2000" dirty="0" smtClean="0">
              <a:latin typeface="Arial" pitchFamily="34" charset="0"/>
              <a:ea typeface="Arial Unicode MS" pitchFamily="34" charset="-128"/>
              <a:cs typeface="Arial" pitchFamily="34" charset="0"/>
            </a:endParaRPr>
          </a:p>
          <a:p>
            <a:pPr algn="r" rtl="1"/>
            <a:r>
              <a:rPr lang="he" sz="2000" b="0" i="0" u="none" baseline="0" dirty="0">
                <a:solidFill>
                  <a:srgbClr val="0033CC"/>
                </a:solidFill>
                <a:latin typeface="Arial" pitchFamily="34" charset="0"/>
                <a:ea typeface="Arial Unicode MS" pitchFamily="34" charset="-128"/>
                <a:cs typeface="Arial" pitchFamily="34" charset="0"/>
              </a:rPr>
              <a:t>לקבוע שינויים לאורך זמן. </a:t>
            </a:r>
            <a:endParaRPr lang="he" sz="2000" dirty="0">
              <a:solidFill>
                <a:srgbClr val="0033CC"/>
              </a:solidFill>
              <a:latin typeface="Arial" pitchFamily="34" charset="0"/>
              <a:ea typeface="Arial Unicode MS" pitchFamily="34" charset="-128"/>
              <a:cs typeface="Arial" pitchFamily="34" charset="0"/>
            </a:endParaRPr>
          </a:p>
        </p:txBody>
      </p:sp>
      <p:sp>
        <p:nvSpPr>
          <p:cNvPr id="5" name="Donut 4"/>
          <p:cNvSpPr/>
          <p:nvPr/>
        </p:nvSpPr>
        <p:spPr>
          <a:xfrm>
            <a:off x="2971800" y="5105400"/>
            <a:ext cx="1295400" cy="1143000"/>
          </a:xfrm>
          <a:prstGeom prst="donut">
            <a:avLst>
              <a:gd name="adj" fmla="val 12538"/>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solidFill>
                <a:schemeClr val="tx1"/>
              </a:solidFill>
              <a:latin typeface="Arial" pitchFamily="34" charset="0"/>
              <a:ea typeface="Arial Unicode MS" pitchFamily="34" charset="-128"/>
              <a:cs typeface="Arial" pitchFamily="34" charset="0"/>
            </a:endParaRPr>
          </a:p>
        </p:txBody>
      </p:sp>
      <p:sp>
        <p:nvSpPr>
          <p:cNvPr id="6" name="TextBox 5"/>
          <p:cNvSpPr txBox="1"/>
          <p:nvPr/>
        </p:nvSpPr>
        <p:spPr>
          <a:xfrm>
            <a:off x="3200400" y="5334000"/>
            <a:ext cx="914400" cy="646331"/>
          </a:xfrm>
          <a:prstGeom prst="rect">
            <a:avLst/>
          </a:prstGeom>
          <a:noFill/>
        </p:spPr>
        <p:txBody>
          <a:bodyPr wrap="square" rtlCol="0">
            <a:spAutoFit/>
          </a:bodyPr>
          <a:lstStyle/>
          <a:p>
            <a:pPr algn="ctr" rtl="1"/>
            <a:r>
              <a:rPr lang="he" b="0" i="0" u="none" baseline="0">
                <a:latin typeface="Arial" pitchFamily="34" charset="0"/>
                <a:ea typeface="Arial Unicode MS" pitchFamily="34" charset="-128"/>
                <a:cs typeface="Arial" pitchFamily="34" charset="0"/>
              </a:rPr>
              <a:t> לפני</a:t>
            </a:r>
            <a:endParaRPr lang="he" dirty="0" smtClean="0">
              <a:latin typeface="Arial" pitchFamily="34" charset="0"/>
              <a:ea typeface="Arial Unicode MS" pitchFamily="34" charset="-128"/>
              <a:cs typeface="Arial" pitchFamily="34" charset="0"/>
            </a:endParaRPr>
          </a:p>
          <a:p>
            <a:pPr algn="ctr" rtl="1"/>
            <a:r>
              <a:rPr lang="he" b="0" i="0" u="none" baseline="0">
                <a:latin typeface="Arial" pitchFamily="34" charset="0"/>
                <a:ea typeface="Arial Unicode MS" pitchFamily="34" charset="-128"/>
                <a:cs typeface="Arial" pitchFamily="34" charset="0"/>
              </a:rPr>
              <a:t> אחרי</a:t>
            </a:r>
            <a:endParaRPr lang="he" dirty="0">
              <a:latin typeface="Arial" pitchFamily="34" charset="0"/>
              <a:ea typeface="Arial Unicode MS" pitchFamily="34" charset="-128"/>
              <a:cs typeface="Arial" pitchFamily="34" charset="0"/>
            </a:endParaRPr>
          </a:p>
        </p:txBody>
      </p:sp>
      <p:cxnSp>
        <p:nvCxnSpPr>
          <p:cNvPr id="8" name="Straight Connector 7"/>
          <p:cNvCxnSpPr/>
          <p:nvPr/>
        </p:nvCxnSpPr>
        <p:spPr>
          <a:xfrm rot="10800000">
            <a:off x="3276600" y="5334000"/>
            <a:ext cx="838199" cy="685799"/>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57200" y="5435025"/>
            <a:ext cx="1447800" cy="584775"/>
          </a:xfrm>
          <a:prstGeom prst="rect">
            <a:avLst/>
          </a:prstGeom>
          <a:noFill/>
        </p:spPr>
        <p:txBody>
          <a:bodyPr wrap="square" rtlCol="0">
            <a:spAutoFit/>
          </a:bodyPr>
          <a:lstStyle/>
          <a:p>
            <a:pPr algn="ctr" rtl="1"/>
            <a:r>
              <a:rPr lang="he" sz="1600" b="1" i="0" u="none" baseline="0" dirty="0">
                <a:latin typeface="Arial" pitchFamily="34" charset="0"/>
                <a:ea typeface="Arial Unicode MS" pitchFamily="34" charset="-128"/>
                <a:cs typeface="Arial" pitchFamily="34" charset="0"/>
              </a:rPr>
              <a:t>טענות</a:t>
            </a:r>
            <a:endParaRPr lang="he" sz="1600" b="1" dirty="0" smtClean="0">
              <a:latin typeface="Arial" pitchFamily="34" charset="0"/>
              <a:ea typeface="Arial Unicode MS" pitchFamily="34" charset="-128"/>
              <a:cs typeface="Arial" pitchFamily="34" charset="0"/>
            </a:endParaRPr>
          </a:p>
          <a:p>
            <a:pPr algn="ctr" rtl="1"/>
            <a:r>
              <a:rPr lang="he" sz="1600" b="1" i="0" u="none" baseline="0" dirty="0">
                <a:latin typeface="Arial" pitchFamily="34" charset="0"/>
                <a:ea typeface="Arial Unicode MS" pitchFamily="34" charset="-128"/>
                <a:cs typeface="Arial" pitchFamily="34" charset="0"/>
              </a:rPr>
              <a:t>יסוד</a:t>
            </a:r>
            <a:endParaRPr lang="he" sz="1600" b="1" dirty="0">
              <a:latin typeface="Arial" pitchFamily="34" charset="0"/>
              <a:ea typeface="Arial Unicode MS" pitchFamily="34" charset="-128"/>
              <a:cs typeface="Arial" pitchFamily="34" charset="0"/>
            </a:endParaRPr>
          </a:p>
        </p:txBody>
      </p:sp>
      <p:sp>
        <p:nvSpPr>
          <p:cNvPr id="10" name="Donut 9"/>
          <p:cNvSpPr/>
          <p:nvPr/>
        </p:nvSpPr>
        <p:spPr>
          <a:xfrm>
            <a:off x="609600" y="5181600"/>
            <a:ext cx="1295400" cy="1143000"/>
          </a:xfrm>
          <a:prstGeom prst="donut">
            <a:avLst>
              <a:gd name="adj" fmla="val 12538"/>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he">
              <a:solidFill>
                <a:schemeClr val="tx1"/>
              </a:solidFill>
              <a:latin typeface="Arial" pitchFamily="34" charset="0"/>
              <a:ea typeface="Arial Unicode MS" pitchFamily="34" charset="-128"/>
              <a:cs typeface="Arial" pitchFamily="34" charset="0"/>
            </a:endParaRPr>
          </a:p>
        </p:txBody>
      </p:sp>
      <p:cxnSp>
        <p:nvCxnSpPr>
          <p:cNvPr id="11" name="Straight Connector 10"/>
          <p:cNvCxnSpPr/>
          <p:nvPr/>
        </p:nvCxnSpPr>
        <p:spPr>
          <a:xfrm rot="10800000">
            <a:off x="838200" y="5486400"/>
            <a:ext cx="838199" cy="685799"/>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Slide Number Placeholder 15"/>
          <p:cNvSpPr>
            <a:spLocks noGrp="1"/>
          </p:cNvSpPr>
          <p:nvPr>
            <p:ph type="sldNum" sz="quarter" idx="12"/>
          </p:nvPr>
        </p:nvSpPr>
        <p:spPr>
          <a:xfrm>
            <a:off x="6466490" y="6356350"/>
            <a:ext cx="1981200" cy="365760"/>
          </a:xfrm>
        </p:spPr>
        <p:txBody>
          <a:bodyPr/>
          <a:lstStyle/>
          <a:p>
            <a:pPr algn="r" rtl="1"/>
            <a:r>
              <a:rPr lang="he" b="0" i="0" u="none" baseline="0" dirty="0">
                <a:latin typeface="Arial" pitchFamily="34" charset="0"/>
                <a:ea typeface="Arial Unicode MS" pitchFamily="34" charset="-128"/>
                <a:cs typeface="Arial" pitchFamily="34" charset="0"/>
              </a:rPr>
              <a:t>iv סקירה </a:t>
            </a:r>
            <a:endParaRPr lang="he" dirty="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p:bldP spid="9" grpId="0"/>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he" b="1" i="0" u="none" baseline="0" dirty="0">
                <a:latin typeface="Arial" pitchFamily="34" charset="0"/>
                <a:ea typeface="Arial Unicode MS" pitchFamily="34" charset="-128"/>
                <a:cs typeface="Arial" pitchFamily="34" charset="0"/>
              </a:rPr>
              <a:t>ראיונות:</a:t>
            </a:r>
            <a:endParaRPr lang="he" b="1" dirty="0">
              <a:latin typeface="Arial" pitchFamily="34" charset="0"/>
              <a:ea typeface="Arial Unicode MS" pitchFamily="34" charset="-128"/>
              <a:cs typeface="Arial" pitchFamily="34" charset="0"/>
            </a:endParaRPr>
          </a:p>
        </p:txBody>
      </p:sp>
      <p:sp>
        <p:nvSpPr>
          <p:cNvPr id="3" name="Content Placeholder 2"/>
          <p:cNvSpPr>
            <a:spLocks noGrp="1"/>
          </p:cNvSpPr>
          <p:nvPr>
            <p:ph sz="quarter" idx="1"/>
          </p:nvPr>
        </p:nvSpPr>
        <p:spPr>
          <a:xfrm>
            <a:off x="457200" y="1219200"/>
            <a:ext cx="8229600" cy="5257800"/>
          </a:xfrm>
        </p:spPr>
        <p:txBody>
          <a:bodyPr>
            <a:normAutofit/>
          </a:bodyPr>
          <a:lstStyle/>
          <a:p>
            <a:pPr algn="r" rtl="1">
              <a:spcBef>
                <a:spcPts val="1800"/>
              </a:spcBef>
            </a:pPr>
            <a:r>
              <a:rPr lang="he" b="0" i="0" u="none" baseline="0" dirty="0">
                <a:latin typeface="Arial" pitchFamily="34" charset="0"/>
                <a:ea typeface="Arial Unicode MS" pitchFamily="34" charset="-128"/>
                <a:cs typeface="Arial" pitchFamily="34" charset="0"/>
              </a:rPr>
              <a:t>שיחה חד-צדדית שהשאלות בה קבועות ברובן מראש, אבל פתוחות.</a:t>
            </a:r>
            <a:endParaRPr lang="he" dirty="0" smtClean="0">
              <a:latin typeface="Arial" pitchFamily="34" charset="0"/>
              <a:ea typeface="Arial Unicode MS" pitchFamily="34" charset="-128"/>
              <a:cs typeface="Arial" pitchFamily="34" charset="0"/>
            </a:endParaRPr>
          </a:p>
          <a:p>
            <a:pPr algn="r" rtl="1">
              <a:spcBef>
                <a:spcPts val="3000"/>
              </a:spcBef>
            </a:pPr>
            <a:r>
              <a:rPr lang="he" b="0" i="0" u="none" baseline="0" dirty="0">
                <a:latin typeface="Arial" pitchFamily="34" charset="0"/>
                <a:ea typeface="Arial Unicode MS" pitchFamily="34" charset="-128"/>
                <a:cs typeface="Arial" pitchFamily="34" charset="0"/>
              </a:rPr>
              <a:t>המרואיין עונה במונחים משלו. </a:t>
            </a:r>
            <a:endParaRPr lang="he" dirty="0" smtClean="0">
              <a:latin typeface="Arial" pitchFamily="34" charset="0"/>
              <a:ea typeface="Arial Unicode MS" pitchFamily="34" charset="-128"/>
              <a:cs typeface="Arial" pitchFamily="34" charset="0"/>
            </a:endParaRPr>
          </a:p>
          <a:p>
            <a:pPr algn="r" rtl="1">
              <a:spcBef>
                <a:spcPts val="4200"/>
              </a:spcBef>
            </a:pPr>
            <a:r>
              <a:rPr lang="he" b="0" i="0" u="none" baseline="0" dirty="0">
                <a:latin typeface="Arial" pitchFamily="34" charset="0"/>
                <a:ea typeface="Arial Unicode MS" pitchFamily="34" charset="-128"/>
                <a:cs typeface="Arial" pitchFamily="34" charset="0"/>
              </a:rPr>
              <a:t>אפשר לערוך אותם</a:t>
            </a:r>
            <a:endParaRPr lang="he" dirty="0" smtClean="0">
              <a:latin typeface="Arial" pitchFamily="34" charset="0"/>
              <a:ea typeface="Arial Unicode MS" pitchFamily="34" charset="-128"/>
              <a:cs typeface="Arial" pitchFamily="34" charset="0"/>
            </a:endParaRPr>
          </a:p>
          <a:p>
            <a:pPr lvl="1" algn="r" rtl="1"/>
            <a:r>
              <a:rPr lang="he" b="0" i="0" u="none" baseline="0" dirty="0">
                <a:latin typeface="Arial" pitchFamily="34" charset="0"/>
                <a:ea typeface="Arial Unicode MS" pitchFamily="34" charset="-128"/>
                <a:cs typeface="Arial" pitchFamily="34" charset="0"/>
              </a:rPr>
              <a:t> פנים אל פנים</a:t>
            </a:r>
            <a:endParaRPr lang="he" dirty="0" smtClean="0">
              <a:latin typeface="Arial" pitchFamily="34" charset="0"/>
              <a:ea typeface="Arial Unicode MS" pitchFamily="34" charset="-128"/>
              <a:cs typeface="Arial" pitchFamily="34" charset="0"/>
            </a:endParaRPr>
          </a:p>
          <a:p>
            <a:pPr lvl="1" algn="r" rtl="1"/>
            <a:r>
              <a:rPr lang="he" b="0" i="0" u="none" baseline="0" dirty="0">
                <a:latin typeface="Arial" pitchFamily="34" charset="0"/>
                <a:ea typeface="Arial Unicode MS" pitchFamily="34" charset="-128"/>
                <a:cs typeface="Arial" pitchFamily="34" charset="0"/>
              </a:rPr>
              <a:t> בטלפון</a:t>
            </a:r>
            <a:endParaRPr lang="he" dirty="0" smtClean="0">
              <a:latin typeface="Arial" pitchFamily="34" charset="0"/>
              <a:ea typeface="Arial Unicode MS" pitchFamily="34" charset="-128"/>
              <a:cs typeface="Arial" pitchFamily="34" charset="0"/>
            </a:endParaRPr>
          </a:p>
          <a:p>
            <a:pPr lvl="1" algn="r" rtl="1"/>
            <a:r>
              <a:rPr lang="he" b="0" i="0" u="none" baseline="0" dirty="0">
                <a:latin typeface="Arial" pitchFamily="34" charset="0"/>
                <a:ea typeface="Arial Unicode MS" pitchFamily="34" charset="-128"/>
                <a:cs typeface="Arial" pitchFamily="34" charset="0"/>
              </a:rPr>
              <a:t> אחד-על-אחד או בקבוצות</a:t>
            </a:r>
            <a:endParaRPr lang="he" dirty="0" smtClean="0">
              <a:latin typeface="Arial" pitchFamily="34" charset="0"/>
              <a:ea typeface="Arial Unicode MS" pitchFamily="34" charset="-128"/>
              <a:cs typeface="Arial" pitchFamily="34" charset="0"/>
            </a:endParaRPr>
          </a:p>
          <a:p>
            <a:pPr algn="r" rtl="1">
              <a:spcBef>
                <a:spcPts val="3000"/>
              </a:spcBef>
            </a:pPr>
            <a:r>
              <a:rPr lang="he" b="0" i="0" u="none" baseline="0">
                <a:latin typeface="Arial" pitchFamily="34" charset="0"/>
                <a:ea typeface="Arial Unicode MS" pitchFamily="34" charset="-128"/>
                <a:cs typeface="Arial" pitchFamily="34" charset="0"/>
              </a:rPr>
              <a:t>הכלים </a:t>
            </a:r>
            <a:r>
              <a:rPr lang="he" b="0" i="0" u="none" baseline="0" smtClean="0">
                <a:latin typeface="Arial" pitchFamily="34" charset="0"/>
                <a:ea typeface="Arial Unicode MS" pitchFamily="34" charset="-128"/>
                <a:cs typeface="Arial" pitchFamily="34" charset="0"/>
              </a:rPr>
              <a:t>נקראים – פרוטוקולים </a:t>
            </a:r>
            <a:r>
              <a:rPr lang="he" b="0" i="0" u="none" baseline="0" dirty="0">
                <a:latin typeface="Arial" pitchFamily="34" charset="0"/>
                <a:ea typeface="Arial Unicode MS" pitchFamily="34" charset="-128"/>
                <a:cs typeface="Arial" pitchFamily="34" charset="0"/>
              </a:rPr>
              <a:t>או מתווי ראיונות או מדריכי ראיונות</a:t>
            </a:r>
            <a:endParaRPr lang="he" dirty="0">
              <a:latin typeface="Arial" pitchFamily="34" charset="0"/>
              <a:ea typeface="Arial Unicode MS" pitchFamily="34" charset="-128"/>
              <a:cs typeface="Arial" pitchFamily="34" charset="0"/>
            </a:endParaRPr>
          </a:p>
        </p:txBody>
      </p:sp>
      <p:sp>
        <p:nvSpPr>
          <p:cNvPr id="4" name="TextBox 3"/>
          <p:cNvSpPr txBox="1"/>
          <p:nvPr/>
        </p:nvSpPr>
        <p:spPr>
          <a:xfrm>
            <a:off x="304800" y="2133600"/>
            <a:ext cx="3886200" cy="2246769"/>
          </a:xfrm>
          <a:prstGeom prst="rect">
            <a:avLst/>
          </a:prstGeom>
          <a:noFill/>
        </p:spPr>
        <p:txBody>
          <a:bodyPr wrap="square" rtlCol="0">
            <a:spAutoFit/>
          </a:bodyPr>
          <a:lstStyle/>
          <a:p>
            <a:pPr algn="ctr" rtl="1"/>
            <a:r>
              <a:rPr lang="he" sz="2000" b="1" i="0" u="none" baseline="0" dirty="0">
                <a:solidFill>
                  <a:srgbClr val="FF0000"/>
                </a:solidFill>
                <a:latin typeface="Arial" pitchFamily="34" charset="0"/>
                <a:ea typeface="Arial Unicode MS" pitchFamily="34" charset="-128"/>
                <a:cs typeface="Arial" pitchFamily="34" charset="0"/>
              </a:rPr>
              <a:t>השתמש בראיונות כדי:</a:t>
            </a:r>
            <a:endParaRPr lang="he" sz="2000" b="1" dirty="0" smtClean="0">
              <a:solidFill>
                <a:srgbClr val="FF0000"/>
              </a:solidFill>
              <a:latin typeface="Arial" pitchFamily="34" charset="0"/>
              <a:ea typeface="Arial Unicode MS" pitchFamily="34" charset="-128"/>
              <a:cs typeface="Arial" pitchFamily="34" charset="0"/>
            </a:endParaRPr>
          </a:p>
          <a:p>
            <a:pPr algn="r" rtl="1"/>
            <a:r>
              <a:rPr lang="he" sz="2000" b="0" i="0" u="none" baseline="0" dirty="0">
                <a:latin typeface="Arial" pitchFamily="34" charset="0"/>
                <a:ea typeface="Arial Unicode MS" pitchFamily="34" charset="-128"/>
                <a:cs typeface="Arial" pitchFamily="34" charset="0"/>
              </a:rPr>
              <a:t>לבחון עמדות ותפיסות</a:t>
            </a:r>
            <a:endParaRPr lang="he" sz="2000" dirty="0" smtClean="0">
              <a:latin typeface="Arial" pitchFamily="34" charset="0"/>
              <a:ea typeface="Arial Unicode MS" pitchFamily="34" charset="-128"/>
              <a:cs typeface="Arial" pitchFamily="34" charset="0"/>
            </a:endParaRPr>
          </a:p>
          <a:p>
            <a:pPr algn="r" rtl="1"/>
            <a:r>
              <a:rPr lang="he" sz="2000" b="0" i="0" u="none" baseline="0" dirty="0">
                <a:solidFill>
                  <a:srgbClr val="0033CC"/>
                </a:solidFill>
                <a:latin typeface="Arial" pitchFamily="34" charset="0"/>
                <a:ea typeface="Arial Unicode MS" pitchFamily="34" charset="-128"/>
                <a:cs typeface="Arial" pitchFamily="34" charset="0"/>
              </a:rPr>
              <a:t>לאסוף הערכות בדיווח עצמי של שינויים בתגובה על תכנית</a:t>
            </a:r>
            <a:endParaRPr lang="he" sz="2000" dirty="0" smtClean="0">
              <a:solidFill>
                <a:srgbClr val="0033CC"/>
              </a:solidFill>
              <a:latin typeface="Arial" pitchFamily="34" charset="0"/>
              <a:ea typeface="Arial Unicode MS" pitchFamily="34" charset="-128"/>
              <a:cs typeface="Arial" pitchFamily="34" charset="0"/>
            </a:endParaRPr>
          </a:p>
          <a:p>
            <a:pPr algn="r" rtl="1"/>
            <a:r>
              <a:rPr lang="he" sz="2000" b="0" i="0" u="none" baseline="0" dirty="0">
                <a:latin typeface="Arial" pitchFamily="34" charset="0"/>
                <a:ea typeface="Arial Unicode MS" pitchFamily="34" charset="-128"/>
                <a:cs typeface="Arial" pitchFamily="34" charset="0"/>
              </a:rPr>
              <a:t>לאסוף הערכות של תכניות</a:t>
            </a:r>
            <a:endParaRPr lang="he" sz="2000" dirty="0" smtClean="0">
              <a:latin typeface="Arial" pitchFamily="34" charset="0"/>
              <a:ea typeface="Arial Unicode MS" pitchFamily="34" charset="-128"/>
              <a:cs typeface="Arial" pitchFamily="34" charset="0"/>
            </a:endParaRPr>
          </a:p>
          <a:p>
            <a:pPr algn="r" rtl="1"/>
            <a:r>
              <a:rPr lang="he" sz="2000" b="0" i="0" u="none" baseline="0" dirty="0">
                <a:solidFill>
                  <a:srgbClr val="0033CC"/>
                </a:solidFill>
                <a:latin typeface="Arial" pitchFamily="34" charset="0"/>
                <a:ea typeface="Arial Unicode MS" pitchFamily="34" charset="-128"/>
                <a:cs typeface="Arial" pitchFamily="34" charset="0"/>
              </a:rPr>
              <a:t>לתעד יישום תכניות</a:t>
            </a:r>
            <a:endParaRPr lang="he" sz="2000" dirty="0" smtClean="0">
              <a:solidFill>
                <a:srgbClr val="0033CC"/>
              </a:solidFill>
              <a:latin typeface="Arial" pitchFamily="34" charset="0"/>
              <a:ea typeface="Arial Unicode MS" pitchFamily="34" charset="-128"/>
              <a:cs typeface="Arial" pitchFamily="34" charset="0"/>
            </a:endParaRPr>
          </a:p>
          <a:p>
            <a:pPr algn="r" rtl="1"/>
            <a:r>
              <a:rPr lang="he" sz="2000" b="0" i="0" u="none" baseline="0" dirty="0">
                <a:latin typeface="Arial" pitchFamily="34" charset="0"/>
                <a:ea typeface="Arial Unicode MS" pitchFamily="34" charset="-128"/>
                <a:cs typeface="Arial" pitchFamily="34" charset="0"/>
              </a:rPr>
              <a:t>לקבוע שינויים לאורך זמן</a:t>
            </a:r>
            <a:r>
              <a:rPr lang="he" sz="2000" b="0" i="0" u="none" baseline="0" dirty="0">
                <a:solidFill>
                  <a:srgbClr val="0033CC"/>
                </a:solidFill>
                <a:latin typeface="Arial" pitchFamily="34" charset="0"/>
                <a:ea typeface="Arial Unicode MS" pitchFamily="34" charset="-128"/>
                <a:cs typeface="Arial" pitchFamily="34" charset="0"/>
              </a:rPr>
              <a:t>. </a:t>
            </a:r>
            <a:endParaRPr lang="he" sz="2000" dirty="0">
              <a:solidFill>
                <a:srgbClr val="0033CC"/>
              </a:solidFill>
              <a:latin typeface="Arial" pitchFamily="34" charset="0"/>
              <a:ea typeface="Arial Unicode MS" pitchFamily="34" charset="-128"/>
              <a:cs typeface="Arial" pitchFamily="34" charset="0"/>
            </a:endParaRPr>
          </a:p>
        </p:txBody>
      </p:sp>
      <p:sp>
        <p:nvSpPr>
          <p:cNvPr id="9" name="Slide Number Placeholder 8"/>
          <p:cNvSpPr>
            <a:spLocks noGrp="1"/>
          </p:cNvSpPr>
          <p:nvPr>
            <p:ph type="sldNum" sz="quarter" idx="12"/>
          </p:nvPr>
        </p:nvSpPr>
        <p:spPr>
          <a:xfrm>
            <a:off x="6466490" y="6356350"/>
            <a:ext cx="1981200" cy="365760"/>
          </a:xfrm>
        </p:spPr>
        <p:txBody>
          <a:bodyPr/>
          <a:lstStyle/>
          <a:p>
            <a:pPr algn="r" rtl="1"/>
            <a:r>
              <a:rPr lang="he" b="0" i="0" u="none" baseline="0">
                <a:latin typeface="Arial" pitchFamily="34" charset="0"/>
                <a:ea typeface="Arial Unicode MS" pitchFamily="34" charset="-128"/>
                <a:cs typeface="Arial" pitchFamily="34" charset="0"/>
              </a:rPr>
              <a:t>v סקירה</a:t>
            </a:r>
            <a:endParaRPr lang="he" dirty="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he" b="1" i="0" u="none" baseline="0" dirty="0">
                <a:latin typeface="Arial" pitchFamily="34" charset="0"/>
                <a:ea typeface="Arial Unicode MS" pitchFamily="34" charset="-128"/>
                <a:cs typeface="Arial" pitchFamily="34" charset="0"/>
              </a:rPr>
              <a:t>תצפיות:</a:t>
            </a:r>
            <a:endParaRPr lang="he" b="1" dirty="0">
              <a:latin typeface="Arial" pitchFamily="34" charset="0"/>
              <a:ea typeface="Arial Unicode MS" pitchFamily="34" charset="-128"/>
              <a:cs typeface="Arial" pitchFamily="34" charset="0"/>
            </a:endParaRPr>
          </a:p>
        </p:txBody>
      </p:sp>
      <p:sp>
        <p:nvSpPr>
          <p:cNvPr id="3" name="Content Placeholder 2"/>
          <p:cNvSpPr>
            <a:spLocks noGrp="1"/>
          </p:cNvSpPr>
          <p:nvPr>
            <p:ph sz="quarter" idx="1"/>
          </p:nvPr>
        </p:nvSpPr>
        <p:spPr>
          <a:xfrm>
            <a:off x="457200" y="1219200"/>
            <a:ext cx="8229600" cy="5257800"/>
          </a:xfrm>
        </p:spPr>
        <p:txBody>
          <a:bodyPr>
            <a:normAutofit/>
          </a:bodyPr>
          <a:lstStyle/>
          <a:p>
            <a:pPr algn="r" rtl="1">
              <a:spcBef>
                <a:spcPts val="1800"/>
              </a:spcBef>
            </a:pPr>
            <a:r>
              <a:rPr lang="he" b="0" i="0" u="none" baseline="0" dirty="0">
                <a:latin typeface="Arial" pitchFamily="34" charset="0"/>
                <a:ea typeface="Arial Unicode MS" pitchFamily="34" charset="-128"/>
                <a:cs typeface="Arial" pitchFamily="34" charset="0"/>
              </a:rPr>
              <a:t>תצפיות נערכות במטרה לראות ולשמוע את הנעשה בפעילויות המתקיימות במסגרת תכנית. </a:t>
            </a:r>
            <a:endParaRPr lang="he" dirty="0" smtClean="0">
              <a:latin typeface="Arial" pitchFamily="34" charset="0"/>
              <a:ea typeface="Arial Unicode MS" pitchFamily="34" charset="-128"/>
              <a:cs typeface="Arial" pitchFamily="34" charset="0"/>
            </a:endParaRPr>
          </a:p>
          <a:p>
            <a:pPr algn="r" rtl="1">
              <a:spcBef>
                <a:spcPts val="3000"/>
              </a:spcBef>
            </a:pPr>
            <a:r>
              <a:rPr lang="he" b="0" i="0" u="none" baseline="0" dirty="0">
                <a:latin typeface="Arial" pitchFamily="34" charset="0"/>
                <a:ea typeface="Arial Unicode MS" pitchFamily="34" charset="-128"/>
                <a:cs typeface="Arial" pitchFamily="34" charset="0"/>
              </a:rPr>
              <a:t>משתמשים </a:t>
            </a:r>
            <a:r>
              <a:rPr lang="he" b="0" i="0" u="none" baseline="0" dirty="0" smtClean="0">
                <a:latin typeface="Arial" pitchFamily="34" charset="0"/>
                <a:ea typeface="Arial Unicode MS" pitchFamily="34" charset="-128"/>
                <a:cs typeface="Arial" pitchFamily="34" charset="0"/>
              </a:rPr>
              <a:t>ב</a:t>
            </a:r>
            <a:r>
              <a:rPr lang="he-IL" b="0" i="0" u="none" baseline="0" dirty="0" smtClean="0">
                <a:latin typeface="Arial" pitchFamily="34" charset="0"/>
                <a:ea typeface="Arial Unicode MS" pitchFamily="34" charset="-128"/>
                <a:cs typeface="Arial" pitchFamily="34" charset="0"/>
              </a:rPr>
              <a:t>דיווחים</a:t>
            </a:r>
            <a:r>
              <a:rPr lang="he" b="0" i="0" u="none" baseline="0" dirty="0" smtClean="0">
                <a:latin typeface="Arial" pitchFamily="34" charset="0"/>
                <a:ea typeface="Arial Unicode MS" pitchFamily="34" charset="-128"/>
                <a:cs typeface="Arial" pitchFamily="34" charset="0"/>
              </a:rPr>
              <a:t> </a:t>
            </a:r>
            <a:r>
              <a:rPr lang="he" b="0" i="0" u="none" baseline="0" dirty="0">
                <a:latin typeface="Arial" pitchFamily="34" charset="0"/>
                <a:ea typeface="Arial Unicode MS" pitchFamily="34" charset="-128"/>
                <a:cs typeface="Arial" pitchFamily="34" charset="0"/>
              </a:rPr>
              <a:t>יידעו אילו אירועים מתרחשים וכיצד הם מתרחשים. </a:t>
            </a:r>
            <a:endParaRPr lang="he" dirty="0" smtClean="0">
              <a:latin typeface="Arial" pitchFamily="34" charset="0"/>
              <a:ea typeface="Arial Unicode MS" pitchFamily="34" charset="-128"/>
              <a:cs typeface="Arial" pitchFamily="34" charset="0"/>
            </a:endParaRPr>
          </a:p>
          <a:p>
            <a:pPr algn="r" rtl="1">
              <a:spcBef>
                <a:spcPts val="4200"/>
              </a:spcBef>
            </a:pPr>
            <a:r>
              <a:rPr lang="he" b="0" i="0" u="none" baseline="0" dirty="0">
                <a:latin typeface="Arial" pitchFamily="34" charset="0"/>
                <a:ea typeface="Arial Unicode MS" pitchFamily="34" charset="-128"/>
                <a:cs typeface="Arial" pitchFamily="34" charset="0"/>
              </a:rPr>
              <a:t>אפשר למקד אותן</a:t>
            </a:r>
            <a:endParaRPr lang="he" dirty="0" smtClean="0">
              <a:latin typeface="Arial" pitchFamily="34" charset="0"/>
              <a:ea typeface="Arial Unicode MS" pitchFamily="34" charset="-128"/>
              <a:cs typeface="Arial" pitchFamily="34" charset="0"/>
            </a:endParaRPr>
          </a:p>
          <a:p>
            <a:pPr lvl="1" algn="r" rtl="1"/>
            <a:r>
              <a:rPr lang="he" b="0" i="0" u="none" baseline="0" dirty="0">
                <a:latin typeface="Arial" pitchFamily="34" charset="0"/>
                <a:ea typeface="Arial Unicode MS" pitchFamily="34" charset="-128"/>
                <a:cs typeface="Arial" pitchFamily="34" charset="0"/>
              </a:rPr>
              <a:t> בתכניות באופן כללי</a:t>
            </a:r>
            <a:endParaRPr lang="he" dirty="0" smtClean="0">
              <a:latin typeface="Arial" pitchFamily="34" charset="0"/>
              <a:ea typeface="Arial Unicode MS" pitchFamily="34" charset="-128"/>
              <a:cs typeface="Arial" pitchFamily="34" charset="0"/>
            </a:endParaRPr>
          </a:p>
          <a:p>
            <a:pPr lvl="1" algn="r" rtl="1"/>
            <a:r>
              <a:rPr lang="he" b="0" i="0" u="none" baseline="0" dirty="0">
                <a:latin typeface="Arial" pitchFamily="34" charset="0"/>
                <a:ea typeface="Arial Unicode MS" pitchFamily="34" charset="-128"/>
                <a:cs typeface="Arial" pitchFamily="34" charset="0"/>
              </a:rPr>
              <a:t> במשתתפים</a:t>
            </a:r>
            <a:endParaRPr lang="he" dirty="0" smtClean="0">
              <a:latin typeface="Arial" pitchFamily="34" charset="0"/>
              <a:ea typeface="Arial Unicode MS" pitchFamily="34" charset="-128"/>
              <a:cs typeface="Arial" pitchFamily="34" charset="0"/>
            </a:endParaRPr>
          </a:p>
          <a:p>
            <a:pPr lvl="1" algn="r" rtl="1"/>
            <a:r>
              <a:rPr lang="he" b="0" i="0" u="none" baseline="0" dirty="0">
                <a:latin typeface="Arial" pitchFamily="34" charset="0"/>
                <a:ea typeface="Arial Unicode MS" pitchFamily="34" charset="-128"/>
                <a:cs typeface="Arial" pitchFamily="34" charset="0"/>
              </a:rPr>
              <a:t> במאפיינים שנבחרו מראש</a:t>
            </a:r>
            <a:endParaRPr lang="he" dirty="0" smtClean="0">
              <a:latin typeface="Arial" pitchFamily="34" charset="0"/>
              <a:ea typeface="Arial Unicode MS" pitchFamily="34" charset="-128"/>
              <a:cs typeface="Arial" pitchFamily="34" charset="0"/>
            </a:endParaRPr>
          </a:p>
          <a:p>
            <a:pPr algn="r" rtl="1">
              <a:spcBef>
                <a:spcPts val="3000"/>
              </a:spcBef>
            </a:pPr>
            <a:r>
              <a:rPr lang="he" b="0" i="0" u="none" baseline="0">
                <a:latin typeface="Arial" pitchFamily="34" charset="0"/>
                <a:ea typeface="Arial Unicode MS" pitchFamily="34" charset="-128"/>
                <a:cs typeface="Arial" pitchFamily="34" charset="0"/>
              </a:rPr>
              <a:t>הכלים </a:t>
            </a:r>
            <a:r>
              <a:rPr lang="he" b="0" i="0" u="none" baseline="0" smtClean="0">
                <a:latin typeface="Arial" pitchFamily="34" charset="0"/>
                <a:ea typeface="Arial Unicode MS" pitchFamily="34" charset="-128"/>
                <a:cs typeface="Arial" pitchFamily="34" charset="0"/>
              </a:rPr>
              <a:t>נקראים – פרוטוקולים</a:t>
            </a:r>
            <a:r>
              <a:rPr lang="he" b="0" i="0" u="none" baseline="0" dirty="0">
                <a:latin typeface="Arial" pitchFamily="34" charset="0"/>
                <a:ea typeface="Arial Unicode MS" pitchFamily="34" charset="-128"/>
                <a:cs typeface="Arial" pitchFamily="34" charset="0"/>
              </a:rPr>
              <a:t>, מדריכים, רשימות תיוג</a:t>
            </a:r>
            <a:endParaRPr lang="he" dirty="0">
              <a:latin typeface="Arial" pitchFamily="34" charset="0"/>
              <a:ea typeface="Arial Unicode MS" pitchFamily="34" charset="-128"/>
              <a:cs typeface="Arial" pitchFamily="34" charset="0"/>
            </a:endParaRPr>
          </a:p>
        </p:txBody>
      </p:sp>
      <p:sp>
        <p:nvSpPr>
          <p:cNvPr id="4" name="TextBox 3"/>
          <p:cNvSpPr txBox="1"/>
          <p:nvPr/>
        </p:nvSpPr>
        <p:spPr>
          <a:xfrm>
            <a:off x="457200" y="3124200"/>
            <a:ext cx="3886200" cy="1631216"/>
          </a:xfrm>
          <a:prstGeom prst="rect">
            <a:avLst/>
          </a:prstGeom>
          <a:noFill/>
        </p:spPr>
        <p:txBody>
          <a:bodyPr wrap="square" rtlCol="0">
            <a:spAutoFit/>
          </a:bodyPr>
          <a:lstStyle/>
          <a:p>
            <a:pPr algn="ctr" rtl="1"/>
            <a:r>
              <a:rPr lang="he" sz="2000" b="1" i="0" u="none" baseline="0" dirty="0">
                <a:solidFill>
                  <a:srgbClr val="FF0000"/>
                </a:solidFill>
                <a:latin typeface="Arial" pitchFamily="34" charset="0"/>
                <a:ea typeface="Arial Unicode MS" pitchFamily="34" charset="-128"/>
                <a:cs typeface="Arial" pitchFamily="34" charset="0"/>
              </a:rPr>
              <a:t>השתמש בתצפיות כדי:</a:t>
            </a:r>
            <a:endParaRPr lang="he" sz="2000" b="1" dirty="0" smtClean="0">
              <a:solidFill>
                <a:srgbClr val="FF0000"/>
              </a:solidFill>
              <a:latin typeface="Arial" pitchFamily="34" charset="0"/>
              <a:ea typeface="Arial Unicode MS" pitchFamily="34" charset="-128"/>
              <a:cs typeface="Arial" pitchFamily="34" charset="0"/>
            </a:endParaRPr>
          </a:p>
          <a:p>
            <a:pPr algn="r" rtl="1"/>
            <a:r>
              <a:rPr lang="he" sz="2000" b="0" i="0" u="none" baseline="0" dirty="0">
                <a:latin typeface="Arial" pitchFamily="34" charset="0"/>
                <a:ea typeface="Arial Unicode MS" pitchFamily="34" charset="-128"/>
                <a:cs typeface="Arial" pitchFamily="34" charset="0"/>
              </a:rPr>
              <a:t>לתעד יישום תכניות</a:t>
            </a:r>
            <a:endParaRPr lang="he" sz="2000" dirty="0" smtClean="0">
              <a:latin typeface="Arial" pitchFamily="34" charset="0"/>
              <a:ea typeface="Arial Unicode MS" pitchFamily="34" charset="-128"/>
              <a:cs typeface="Arial" pitchFamily="34" charset="0"/>
            </a:endParaRPr>
          </a:p>
          <a:p>
            <a:pPr algn="r" rtl="1"/>
            <a:r>
              <a:rPr lang="he" sz="2000" b="0" i="0" u="none" baseline="0" dirty="0">
                <a:solidFill>
                  <a:srgbClr val="0033CC"/>
                </a:solidFill>
                <a:latin typeface="Arial" pitchFamily="34" charset="0"/>
                <a:ea typeface="Arial Unicode MS" pitchFamily="34" charset="-128"/>
                <a:cs typeface="Arial" pitchFamily="34" charset="0"/>
              </a:rPr>
              <a:t>לעמוד על רמות מיומנות/יכולות, דרכי פעולה של תכנית, התנהגויות בתכנית </a:t>
            </a:r>
            <a:r>
              <a:rPr lang="he" sz="2000" b="0" i="0" u="none" baseline="0" dirty="0">
                <a:latin typeface="Arial" pitchFamily="34" charset="0"/>
                <a:ea typeface="Arial Unicode MS" pitchFamily="34" charset="-128"/>
                <a:cs typeface="Arial" pitchFamily="34" charset="0"/>
              </a:rPr>
              <a:t>לקבוע שינויים לאורך זמן</a:t>
            </a:r>
            <a:r>
              <a:rPr lang="he" sz="2000" b="0" i="0" u="none" baseline="0" dirty="0">
                <a:solidFill>
                  <a:srgbClr val="0033CC"/>
                </a:solidFill>
                <a:latin typeface="Arial" pitchFamily="34" charset="0"/>
                <a:ea typeface="Arial Unicode MS" pitchFamily="34" charset="-128"/>
                <a:cs typeface="Arial" pitchFamily="34" charset="0"/>
              </a:rPr>
              <a:t>. </a:t>
            </a:r>
            <a:endParaRPr lang="he" sz="2000" dirty="0">
              <a:solidFill>
                <a:srgbClr val="0033CC"/>
              </a:solidFill>
              <a:latin typeface="Arial" pitchFamily="34" charset="0"/>
              <a:ea typeface="Arial Unicode MS" pitchFamily="34" charset="-128"/>
              <a:cs typeface="Arial" pitchFamily="34" charset="0"/>
            </a:endParaRPr>
          </a:p>
        </p:txBody>
      </p:sp>
      <p:sp>
        <p:nvSpPr>
          <p:cNvPr id="9" name="Slide Number Placeholder 8"/>
          <p:cNvSpPr>
            <a:spLocks noGrp="1"/>
          </p:cNvSpPr>
          <p:nvPr>
            <p:ph type="sldNum" sz="quarter" idx="12"/>
          </p:nvPr>
        </p:nvSpPr>
        <p:spPr>
          <a:xfrm>
            <a:off x="6466490" y="6356350"/>
            <a:ext cx="1981200" cy="365760"/>
          </a:xfrm>
        </p:spPr>
        <p:txBody>
          <a:bodyPr/>
          <a:lstStyle/>
          <a:p>
            <a:pPr algn="r" rtl="1"/>
            <a:r>
              <a:rPr lang="he" b="0" i="0" u="none" baseline="0" dirty="0">
                <a:latin typeface="Arial" pitchFamily="34" charset="0"/>
                <a:ea typeface="Arial Unicode MS" pitchFamily="34" charset="-128"/>
                <a:cs typeface="Arial" pitchFamily="34" charset="0"/>
              </a:rPr>
              <a:t>vi סקירה</a:t>
            </a:r>
            <a:endParaRPr lang="he" dirty="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Custom 1">
      <a:dk1>
        <a:sysClr val="windowText" lastClr="000000"/>
      </a:dk1>
      <a:lt1>
        <a:srgbClr val="FFFFFF"/>
      </a:lt1>
      <a:dk2>
        <a:srgbClr val="464653"/>
      </a:dk2>
      <a:lt2>
        <a:srgbClr val="DDE9EC"/>
      </a:lt2>
      <a:accent1>
        <a:srgbClr val="727CA3"/>
      </a:accent1>
      <a:accent2>
        <a:srgbClr val="9FB8CD"/>
      </a:accent2>
      <a:accent3>
        <a:srgbClr val="FF0000"/>
      </a:accent3>
      <a:accent4>
        <a:srgbClr val="BFBFBF"/>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9916</TotalTime>
  <Words>3097</Words>
  <Application>Microsoft Office PowerPoint</Application>
  <PresentationFormat>‫הצגה על המסך (4:3)</PresentationFormat>
  <Paragraphs>494</Paragraphs>
  <Slides>39</Slides>
  <Notes>39</Notes>
  <HiddenSlides>0</HiddenSlides>
  <MMClips>0</MMClips>
  <ScaleCrop>false</ScaleCrop>
  <HeadingPairs>
    <vt:vector size="4" baseType="variant">
      <vt:variant>
        <vt:lpstr>ערכת נושא</vt:lpstr>
      </vt:variant>
      <vt:variant>
        <vt:i4>1</vt:i4>
      </vt:variant>
      <vt:variant>
        <vt:lpstr>כותרות שקופיות</vt:lpstr>
      </vt:variant>
      <vt:variant>
        <vt:i4>39</vt:i4>
      </vt:variant>
    </vt:vector>
  </HeadingPairs>
  <TitlesOfParts>
    <vt:vector size="40" baseType="lpstr">
      <vt:lpstr>Origin</vt:lpstr>
      <vt:lpstr>שקופית 0</vt:lpstr>
      <vt:lpstr>שקופית 1</vt:lpstr>
      <vt:lpstr>שקופית 2</vt:lpstr>
      <vt:lpstr>מה זו בכלל הערכה?  </vt:lpstr>
      <vt:lpstr>כיצד נאספים נתוני ההערכה?</vt:lpstr>
      <vt:lpstr>אפשרויות לאיסוף נתוני הערכה</vt:lpstr>
      <vt:lpstr>סקרים:</vt:lpstr>
      <vt:lpstr>ראיונות:</vt:lpstr>
      <vt:lpstr>תצפיות:</vt:lpstr>
      <vt:lpstr>סקירות רשומות:</vt:lpstr>
      <vt:lpstr>מה קורה לאחר איסוף הנתונים?</vt:lpstr>
      <vt:lpstr>מונחים חשובים הקשורים לנתונים</vt:lpstr>
      <vt:lpstr>שקופית 12</vt:lpstr>
      <vt:lpstr>שקופית 13</vt:lpstr>
      <vt:lpstr>ניתוח נתונים (כמותניים):           כמה מונחים חשובים*</vt:lpstr>
      <vt:lpstr>ניתוח נתונים כמותניים: צעדים בסיסיים</vt:lpstr>
      <vt:lpstr>גישות לניתוח נתונים כמותניים</vt:lpstr>
      <vt:lpstr>שקופית 17</vt:lpstr>
      <vt:lpstr>שקופית 18</vt:lpstr>
      <vt:lpstr>שקופית 19</vt:lpstr>
      <vt:lpstr>שקופית 20</vt:lpstr>
      <vt:lpstr>ניתוח נתונים איכותניים</vt:lpstr>
      <vt:lpstr>צעדים שיש לנקוט בעת ניתוח נתונים איכותניים</vt:lpstr>
      <vt:lpstr>קידוד נתונים איכותניים</vt:lpstr>
      <vt:lpstr>אסטרטגיות קידוד ותזכורות</vt:lpstr>
      <vt:lpstr>ספירה</vt:lpstr>
      <vt:lpstr>שקופית 26</vt:lpstr>
      <vt:lpstr>ממצאים שליליים</vt:lpstr>
      <vt:lpstr>ממצאים לא מדויקים</vt:lpstr>
      <vt:lpstr>ממצאים לא חד-משמעיים</vt:lpstr>
      <vt:lpstr>ממצאים חיוביים</vt:lpstr>
      <vt:lpstr>שקופית 31</vt:lpstr>
      <vt:lpstr>הכנת דוחות ההערכה: צעדים ראשונים</vt:lpstr>
      <vt:lpstr>שקופית 33</vt:lpstr>
      <vt:lpstr>חשוב על הגישות למסירת תוצאות ההערכה</vt:lpstr>
      <vt:lpstr>עצות מועילות נוספות למסירת דוח </vt:lpstr>
      <vt:lpstr>לפני שאתה מציג את ממצאיך, השב על שאלות אלה</vt:lpstr>
      <vt:lpstr>שקופית 37</vt:lpstr>
      <vt:lpstr>שקופית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ESSENTIALS</dc:title>
  <dc:creator>anita</dc:creator>
  <cp:lastModifiedBy>Ayelet Finkelstein</cp:lastModifiedBy>
  <cp:revision>370</cp:revision>
  <dcterms:created xsi:type="dcterms:W3CDTF">2011-03-07T16:46:23Z</dcterms:created>
  <dcterms:modified xsi:type="dcterms:W3CDTF">2014-11-27T10:58:47Z</dcterms:modified>
</cp:coreProperties>
</file>