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xls" ContentType="application/vnd.ms-exce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4140" r:id="rId1"/>
  </p:sldMasterIdLst>
  <p:notesMasterIdLst>
    <p:notesMasterId r:id="rId35"/>
  </p:notesMasterIdLst>
  <p:handoutMasterIdLst>
    <p:handoutMasterId r:id="rId36"/>
  </p:handoutMasterIdLst>
  <p:sldIdLst>
    <p:sldId id="430" r:id="rId2"/>
    <p:sldId id="467" r:id="rId3"/>
    <p:sldId id="415" r:id="rId4"/>
    <p:sldId id="466" r:id="rId5"/>
    <p:sldId id="468" r:id="rId6"/>
    <p:sldId id="469" r:id="rId7"/>
    <p:sldId id="471" r:id="rId8"/>
    <p:sldId id="472" r:id="rId9"/>
    <p:sldId id="473" r:id="rId10"/>
    <p:sldId id="474" r:id="rId11"/>
    <p:sldId id="463" r:id="rId12"/>
    <p:sldId id="464" r:id="rId13"/>
    <p:sldId id="419" r:id="rId14"/>
    <p:sldId id="465" r:id="rId15"/>
    <p:sldId id="420" r:id="rId16"/>
    <p:sldId id="421" r:id="rId17"/>
    <p:sldId id="444" r:id="rId18"/>
    <p:sldId id="445" r:id="rId19"/>
    <p:sldId id="446" r:id="rId20"/>
    <p:sldId id="447" r:id="rId21"/>
    <p:sldId id="448" r:id="rId22"/>
    <p:sldId id="450" r:id="rId23"/>
    <p:sldId id="452" r:id="rId24"/>
    <p:sldId id="453" r:id="rId25"/>
    <p:sldId id="454" r:id="rId26"/>
    <p:sldId id="455" r:id="rId27"/>
    <p:sldId id="456" r:id="rId28"/>
    <p:sldId id="457" r:id="rId29"/>
    <p:sldId id="458" r:id="rId30"/>
    <p:sldId id="459" r:id="rId31"/>
    <p:sldId id="460" r:id="rId32"/>
    <p:sldId id="462" r:id="rId33"/>
    <p:sldId id="437" r:id="rId3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lit Munk" initials="GM" lastIdx="3" clrIdx="0"/>
  <p:cmAuthor id="1" name="Ayelet Finkelstein" initials="AF" lastIdx="4"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C7F2"/>
    <a:srgbClr val="CCCC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5" d="100"/>
          <a:sy n="75" d="100"/>
        </p:scale>
        <p:origin x="-2580" y="-834"/>
      </p:cViewPr>
      <p:guideLst>
        <p:guide orient="horz" pos="2160"/>
        <p:guide orient="horz" pos="720"/>
        <p:guide pos="2880"/>
        <p:guide pos="5486"/>
        <p:guide pos="5328"/>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2074" y="-77"/>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he-IL"/>
  <c:chart>
    <c:plotArea>
      <c:layout>
        <c:manualLayout>
          <c:layoutTarget val="inner"/>
          <c:xMode val="edge"/>
          <c:yMode val="edge"/>
          <c:x val="0.19240481877967514"/>
          <c:y val="5.5390159563387886E-2"/>
          <c:w val="0.80759518122032459"/>
          <c:h val="0.82597446152564269"/>
        </c:manualLayout>
      </c:layout>
      <c:barChart>
        <c:barDir val="col"/>
        <c:grouping val="clustered"/>
        <c:ser>
          <c:idx val="0"/>
          <c:order val="0"/>
          <c:tx>
            <c:strRef>
              <c:f>Sheet1!$B$1</c:f>
              <c:strCache>
                <c:ptCount val="1"/>
                <c:pt idx="0">
                  <c:v>Undergraduate</c:v>
                </c:pt>
              </c:strCache>
            </c:strRef>
          </c:tx>
          <c:spPr>
            <a:solidFill>
              <a:srgbClr val="00B0F0"/>
            </a:solidFill>
          </c:spPr>
          <c:cat>
            <c:strRef>
              <c:f>Sheet1!$A$2:$A$7</c:f>
              <c:strCache>
                <c:ptCount val="6"/>
                <c:pt idx="0">
                  <c:v>UIC</c:v>
                </c:pt>
                <c:pt idx="1">
                  <c:v>NIU</c:v>
                </c:pt>
                <c:pt idx="2">
                  <c:v>ISU</c:v>
                </c:pt>
                <c:pt idx="3">
                  <c:v>EIU</c:v>
                </c:pt>
                <c:pt idx="4">
                  <c:v>UIS</c:v>
                </c:pt>
                <c:pt idx="5">
                  <c:v>CSU</c:v>
                </c:pt>
              </c:strCache>
            </c:strRef>
          </c:cat>
          <c:val>
            <c:numRef>
              <c:f>Sheet1!$B$2:$B$7</c:f>
              <c:numCache>
                <c:formatCode>General</c:formatCode>
                <c:ptCount val="6"/>
                <c:pt idx="0">
                  <c:v>5000</c:v>
                </c:pt>
                <c:pt idx="1">
                  <c:v>4620</c:v>
                </c:pt>
                <c:pt idx="2">
                  <c:v>4340</c:v>
                </c:pt>
                <c:pt idx="3">
                  <c:v>3710</c:v>
                </c:pt>
                <c:pt idx="4">
                  <c:v>3280</c:v>
                </c:pt>
                <c:pt idx="5">
                  <c:v>3387</c:v>
                </c:pt>
              </c:numCache>
            </c:numRef>
          </c:val>
        </c:ser>
        <c:ser>
          <c:idx val="1"/>
          <c:order val="1"/>
          <c:tx>
            <c:strRef>
              <c:f>Sheet1!$C$1</c:f>
              <c:strCache>
                <c:ptCount val="1"/>
                <c:pt idx="0">
                  <c:v>Graduate</c:v>
                </c:pt>
              </c:strCache>
            </c:strRef>
          </c:tx>
          <c:spPr>
            <a:solidFill>
              <a:schemeClr val="tx1">
                <a:lumMod val="50000"/>
                <a:lumOff val="50000"/>
              </a:schemeClr>
            </a:solidFill>
          </c:spPr>
          <c:cat>
            <c:strRef>
              <c:f>Sheet1!$A$2:$A$7</c:f>
              <c:strCache>
                <c:ptCount val="6"/>
                <c:pt idx="0">
                  <c:v>UIC</c:v>
                </c:pt>
                <c:pt idx="1">
                  <c:v>NIU</c:v>
                </c:pt>
                <c:pt idx="2">
                  <c:v>ISU</c:v>
                </c:pt>
                <c:pt idx="3">
                  <c:v>EIU</c:v>
                </c:pt>
                <c:pt idx="4">
                  <c:v>UIS</c:v>
                </c:pt>
                <c:pt idx="5">
                  <c:v>CSU</c:v>
                </c:pt>
              </c:strCache>
            </c:strRef>
          </c:cat>
          <c:val>
            <c:numRef>
              <c:f>Sheet1!$C$2:$C$7</c:f>
              <c:numCache>
                <c:formatCode>General</c:formatCode>
                <c:ptCount val="6"/>
                <c:pt idx="0">
                  <c:v>5500</c:v>
                </c:pt>
                <c:pt idx="1">
                  <c:v>4500</c:v>
                </c:pt>
                <c:pt idx="2">
                  <c:v>3850</c:v>
                </c:pt>
                <c:pt idx="3">
                  <c:v>3650</c:v>
                </c:pt>
                <c:pt idx="4">
                  <c:v>3480</c:v>
                </c:pt>
                <c:pt idx="5">
                  <c:v>3559</c:v>
                </c:pt>
              </c:numCache>
            </c:numRef>
          </c:val>
        </c:ser>
        <c:axId val="87745664"/>
        <c:axId val="87747200"/>
      </c:barChart>
      <c:catAx>
        <c:axId val="87745664"/>
        <c:scaling>
          <c:orientation val="minMax"/>
        </c:scaling>
        <c:axPos val="b"/>
        <c:tickLblPos val="nextTo"/>
        <c:crossAx val="87747200"/>
        <c:crosses val="autoZero"/>
        <c:auto val="1"/>
        <c:lblAlgn val="ctr"/>
        <c:lblOffset val="100"/>
      </c:catAx>
      <c:valAx>
        <c:axId val="87747200"/>
        <c:scaling>
          <c:orientation val="minMax"/>
        </c:scaling>
        <c:axPos val="l"/>
        <c:majorGridlines/>
        <c:numFmt formatCode="&quot;$&quot;#,##0" sourceLinked="0"/>
        <c:tickLblPos val="nextTo"/>
        <c:crossAx val="87745664"/>
        <c:crosses val="autoZero"/>
        <c:crossBetween val="between"/>
      </c:valAx>
    </c:plotArea>
    <c:legend>
      <c:legendPos val="r"/>
      <c:layout>
        <c:manualLayout>
          <c:xMode val="edge"/>
          <c:yMode val="edge"/>
          <c:x val="0.49136379722197987"/>
          <c:y val="8.9155522226389613E-4"/>
          <c:w val="0.26841856144386766"/>
          <c:h val="0.13360038328542359"/>
        </c:manualLayout>
      </c:layout>
      <c:overlay val="1"/>
      <c:txPr>
        <a:bodyPr/>
        <a:lstStyle/>
        <a:p>
          <a:pPr>
            <a:defRPr sz="1600"/>
          </a:pPr>
          <a:endParaRPr lang="he-IL"/>
        </a:p>
      </c:txPr>
    </c:legend>
    <c:plotVisOnly val="1"/>
  </c:chart>
  <c:txPr>
    <a:bodyPr/>
    <a:lstStyle/>
    <a:p>
      <a:pPr>
        <a:defRPr sz="1800"/>
      </a:pPr>
      <a:endParaRPr lang="he-IL"/>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he-IL"/>
  <c:chart>
    <c:plotArea>
      <c:layout>
        <c:manualLayout>
          <c:layoutTarget val="inner"/>
          <c:xMode val="edge"/>
          <c:yMode val="edge"/>
          <c:x val="0.16971435751382252"/>
          <c:y val="8.0051716363991943E-2"/>
          <c:w val="0.83026722621210813"/>
          <c:h val="0.70274089566929698"/>
        </c:manualLayout>
      </c:layout>
      <c:barChart>
        <c:barDir val="col"/>
        <c:grouping val="percentStacked"/>
        <c:ser>
          <c:idx val="0"/>
          <c:order val="0"/>
          <c:tx>
            <c:strRef>
              <c:f>Sheet1!$B$1</c:f>
              <c:strCache>
                <c:ptCount val="1"/>
                <c:pt idx="0">
                  <c:v>מרוצה</c:v>
                </c:pt>
              </c:strCache>
            </c:strRef>
          </c:tx>
          <c:spPr>
            <a:solidFill>
              <a:srgbClr val="3366FF"/>
            </a:solidFill>
          </c:spPr>
          <c:dLbls>
            <c:showVal val="1"/>
          </c:dLbls>
          <c:cat>
            <c:strRef>
              <c:f>Sheet1!$A$2:$A$3</c:f>
              <c:strCache>
                <c:ptCount val="2"/>
                <c:pt idx="0">
                  <c:v>Project Schools (n=55)</c:v>
                </c:pt>
                <c:pt idx="1">
                  <c:v>Comparison Schools (n=44)</c:v>
                </c:pt>
              </c:strCache>
            </c:strRef>
          </c:cat>
          <c:val>
            <c:numRef>
              <c:f>Sheet1!$B$2:$B$3</c:f>
              <c:numCache>
                <c:formatCode>0%</c:formatCode>
                <c:ptCount val="2"/>
                <c:pt idx="0">
                  <c:v>0.7454545454545457</c:v>
                </c:pt>
                <c:pt idx="1">
                  <c:v>0.22727272727272727</c:v>
                </c:pt>
              </c:numCache>
            </c:numRef>
          </c:val>
        </c:ser>
        <c:ser>
          <c:idx val="1"/>
          <c:order val="1"/>
          <c:tx>
            <c:strRef>
              <c:f>Sheet1!$C$1</c:f>
              <c:strCache>
                <c:ptCount val="1"/>
                <c:pt idx="0">
                  <c:v>מרוצה במידה מסוימת</c:v>
                </c:pt>
              </c:strCache>
            </c:strRef>
          </c:tx>
          <c:spPr>
            <a:solidFill>
              <a:srgbClr val="8EAFD8"/>
            </a:solidFill>
          </c:spPr>
          <c:cat>
            <c:strRef>
              <c:f>Sheet1!$A$2:$A$3</c:f>
              <c:strCache>
                <c:ptCount val="2"/>
                <c:pt idx="0">
                  <c:v>Project Schools (n=55)</c:v>
                </c:pt>
                <c:pt idx="1">
                  <c:v>Comparison Schools (n=44)</c:v>
                </c:pt>
              </c:strCache>
            </c:strRef>
          </c:cat>
          <c:val>
            <c:numRef>
              <c:f>Sheet1!$C$2:$C$3</c:f>
              <c:numCache>
                <c:formatCode>0%</c:formatCode>
                <c:ptCount val="2"/>
                <c:pt idx="0">
                  <c:v>0.2181818181818182</c:v>
                </c:pt>
                <c:pt idx="1">
                  <c:v>0.43181818181818216</c:v>
                </c:pt>
              </c:numCache>
            </c:numRef>
          </c:val>
        </c:ser>
        <c:ser>
          <c:idx val="2"/>
          <c:order val="2"/>
          <c:tx>
            <c:strRef>
              <c:f>Sheet1!$D$1</c:f>
              <c:strCache>
                <c:ptCount val="1"/>
                <c:pt idx="0">
                  <c:v>לא מרוצה</c:v>
                </c:pt>
              </c:strCache>
            </c:strRef>
          </c:tx>
          <c:spPr>
            <a:solidFill>
              <a:srgbClr val="FFFF00"/>
            </a:solidFill>
          </c:spPr>
          <c:cat>
            <c:strRef>
              <c:f>Sheet1!$A$2:$A$3</c:f>
              <c:strCache>
                <c:ptCount val="2"/>
                <c:pt idx="0">
                  <c:v>Project Schools (n=55)</c:v>
                </c:pt>
                <c:pt idx="1">
                  <c:v>Comparison Schools (n=44)</c:v>
                </c:pt>
              </c:strCache>
            </c:strRef>
          </c:cat>
          <c:val>
            <c:numRef>
              <c:f>Sheet1!$D$2:$D$3</c:f>
              <c:numCache>
                <c:formatCode>0%</c:formatCode>
                <c:ptCount val="2"/>
                <c:pt idx="0">
                  <c:v>3.6363636363636362E-2</c:v>
                </c:pt>
                <c:pt idx="1">
                  <c:v>0.34090909090909088</c:v>
                </c:pt>
              </c:numCache>
            </c:numRef>
          </c:val>
        </c:ser>
        <c:overlap val="100"/>
        <c:axId val="88831488"/>
        <c:axId val="88833024"/>
      </c:barChart>
      <c:catAx>
        <c:axId val="88831488"/>
        <c:scaling>
          <c:orientation val="minMax"/>
        </c:scaling>
        <c:axPos val="b"/>
        <c:tickLblPos val="nextTo"/>
        <c:txPr>
          <a:bodyPr/>
          <a:lstStyle/>
          <a:p>
            <a:pPr>
              <a:defRPr sz="1600" baseline="0"/>
            </a:pPr>
            <a:endParaRPr lang="he-IL"/>
          </a:p>
        </c:txPr>
        <c:crossAx val="88833024"/>
        <c:crosses val="autoZero"/>
        <c:auto val="1"/>
        <c:lblAlgn val="ctr"/>
        <c:lblOffset val="100"/>
      </c:catAx>
      <c:valAx>
        <c:axId val="88833024"/>
        <c:scaling>
          <c:orientation val="minMax"/>
        </c:scaling>
        <c:axPos val="l"/>
        <c:majorGridlines/>
        <c:numFmt formatCode="0%" sourceLinked="1"/>
        <c:tickLblPos val="nextTo"/>
        <c:crossAx val="88831488"/>
        <c:crosses val="autoZero"/>
        <c:crossBetween val="between"/>
        <c:majorUnit val="0.2"/>
      </c:valAx>
    </c:plotArea>
    <c:legend>
      <c:legendPos val="b"/>
      <c:layout>
        <c:manualLayout>
          <c:xMode val="edge"/>
          <c:yMode val="edge"/>
          <c:x val="0.12823672306919084"/>
          <c:y val="0.92279055706633262"/>
          <c:w val="0.74352655386161837"/>
          <c:h val="7.7209442933667466E-2"/>
        </c:manualLayout>
      </c:layout>
    </c:legend>
    <c:plotVisOnly val="1"/>
  </c:chart>
  <c:txPr>
    <a:bodyPr/>
    <a:lstStyle/>
    <a:p>
      <a:pPr>
        <a:defRPr sz="1800"/>
      </a:pPr>
      <a:endParaRPr lang="he-IL"/>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drawing1.xml><?xml version="1.0" encoding="utf-8"?>
<c:userShapes xmlns:c="http://schemas.openxmlformats.org/drawingml/2006/chart">
  <cdr:relSizeAnchor xmlns:cdr="http://schemas.openxmlformats.org/drawingml/2006/chartDrawing">
    <cdr:from>
      <cdr:x>0.10112</cdr:x>
      <cdr:y>0</cdr:y>
    </cdr:from>
    <cdr:to>
      <cdr:x>0.11236</cdr:x>
      <cdr:y>0.00033</cdr:y>
    </cdr:to>
    <cdr:cxnSp macro="">
      <cdr:nvCxnSpPr>
        <cdr:cNvPr id="2" name="Straight Arrow Connector 1"/>
        <cdr:cNvCxnSpPr/>
      </cdr:nvCxnSpPr>
      <cdr:spPr bwMode="auto">
        <a:xfrm xmlns:a="http://schemas.openxmlformats.org/drawingml/2006/main">
          <a:off x="685800" y="0"/>
          <a:ext cx="76200" cy="1588"/>
        </a:xfrm>
        <a:prstGeom xmlns:a="http://schemas.openxmlformats.org/drawingml/2006/main" prst="straightConnector1">
          <a:avLst/>
        </a:prstGeom>
        <a:solidFill xmlns:a="http://schemas.openxmlformats.org/drawingml/2006/main">
          <a:srgbClr val="BBE0E3"/>
        </a:solidFill>
        <a:ln xmlns:a="http://schemas.openxmlformats.org/drawingml/2006/main" w="9525" cap="flat" cmpd="sng" algn="ctr">
          <a:solidFill>
            <a:srgbClr val="000000"/>
          </a:solidFill>
          <a:prstDash val="solid"/>
          <a:miter lim="800000"/>
          <a:headEnd type="none" w="med" len="med"/>
          <a:tailEnd type="arrow"/>
        </a:ln>
        <a:effectLst xmlns:a="http://schemas.openxmlformats.org/drawingml/2006/main"/>
      </cdr:spPr>
    </cdr:cxnSp>
  </cdr:relSizeAnchor>
</c:userShapes>
</file>

<file path=ppt/drawings/drawing2.xml><?xml version="1.0" encoding="utf-8"?>
<c:userShapes xmlns:c="http://schemas.openxmlformats.org/drawingml/2006/chart">
  <cdr:relSizeAnchor xmlns:cdr="http://schemas.openxmlformats.org/drawingml/2006/chartDrawing">
    <cdr:from>
      <cdr:x>0.17021</cdr:x>
      <cdr:y>0.38808</cdr:y>
    </cdr:from>
    <cdr:to>
      <cdr:x>0.2691</cdr:x>
      <cdr:y>0.50058</cdr:y>
    </cdr:to>
    <cdr:sp macro="" textlink="">
      <cdr:nvSpPr>
        <cdr:cNvPr id="2" name="TextBox 1"/>
        <cdr:cNvSpPr txBox="1"/>
      </cdr:nvSpPr>
      <cdr:spPr>
        <a:xfrm xmlns:a="http://schemas.openxmlformats.org/drawingml/2006/main">
          <a:off x="1219200" y="1643064"/>
          <a:ext cx="708329" cy="47630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97%</a:t>
          </a:r>
          <a:endParaRPr lang="en-US" sz="1400" b="1" dirty="0"/>
        </a:p>
      </cdr:txBody>
    </cdr:sp>
  </cdr:relSizeAnchor>
  <cdr:relSizeAnchor xmlns:cdr="http://schemas.openxmlformats.org/drawingml/2006/chartDrawing">
    <cdr:from>
      <cdr:x>0.57447</cdr:x>
      <cdr:y>0.80625</cdr:y>
    </cdr:from>
    <cdr:to>
      <cdr:x>0.98936</cdr:x>
      <cdr:y>0.9</cdr:y>
    </cdr:to>
    <cdr:sp macro="" textlink="">
      <cdr:nvSpPr>
        <cdr:cNvPr id="3" name="TextBox 2"/>
        <cdr:cNvSpPr txBox="1"/>
      </cdr:nvSpPr>
      <cdr:spPr>
        <a:xfrm xmlns:a="http://schemas.openxmlformats.org/drawingml/2006/main">
          <a:off x="4114800" y="3276600"/>
          <a:ext cx="2971800" cy="38100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9" tIns="48325" rIns="96649" bIns="48325"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49" tIns="48325" rIns="96649" bIns="48325" rtlCol="0"/>
          <a:lstStyle>
            <a:lvl1pPr algn="r">
              <a:defRPr sz="1300"/>
            </a:lvl1pPr>
          </a:lstStyle>
          <a:p>
            <a:fld id="{607ACC44-7D83-4D3E-9461-E9AA32BF7417}" type="datetimeFigureOut">
              <a:rPr lang="en-US" smtClean="0"/>
              <a:pPr/>
              <a:t>11/27/2014</a:t>
            </a:fld>
            <a:endParaRPr lang="en-US"/>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6649" tIns="48325" rIns="96649" bIns="48325"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9" tIns="48325" rIns="96649" bIns="483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9" tIns="48325" rIns="96649" bIns="48325"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9" tIns="48325" rIns="96649" bIns="48325" rtlCol="0" anchor="b"/>
          <a:lstStyle>
            <a:lvl1pPr algn="r">
              <a:defRPr sz="1300"/>
            </a:lvl1pPr>
          </a:lstStyle>
          <a:p>
            <a:fld id="{3D971BC2-94D0-4D1D-ADF8-78757F3FED0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0</a:t>
            </a:fld>
            <a:endParaRPr lang="h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9</a:t>
            </a:fld>
            <a:endParaRPr lang="h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10</a:t>
            </a:fld>
            <a:endParaRPr lang="h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11</a:t>
            </a:fld>
            <a:endParaRPr lang="h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12</a:t>
            </a:fld>
            <a:endParaRPr lang="h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13</a:t>
            </a:fld>
            <a:endParaRPr lang="h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14</a:t>
            </a:fld>
            <a:endParaRPr lang="h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15</a:t>
            </a:fld>
            <a:endParaRPr lang="h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pPr algn="r" rtl="1"/>
            <a:fld id="{5A282838-B3D1-439D-BEB5-1AC7D9B63028}" type="slidenum">
              <a:rPr/>
              <a:pPr algn="r" rtl="1"/>
              <a:t>16</a:t>
            </a:fld>
            <a:endParaRPr lang="he"/>
          </a:p>
        </p:txBody>
      </p:sp>
      <p:sp>
        <p:nvSpPr>
          <p:cNvPr id="28675" name="Rectangle 2"/>
          <p:cNvSpPr>
            <a:spLocks noGrp="1" noRot="1" noChangeAspect="1" noChangeArrowheads="1" noTextEdit="1"/>
          </p:cNvSpPr>
          <p:nvPr>
            <p:ph type="sldImg"/>
          </p:nvPr>
        </p:nvSpPr>
        <p:spPr>
          <a:xfrm>
            <a:off x="1257300" y="720725"/>
            <a:ext cx="4802188" cy="3602038"/>
          </a:xfrm>
          <a:ln/>
        </p:spPr>
      </p:sp>
      <p:sp>
        <p:nvSpPr>
          <p:cNvPr id="28676" name="Rectangle 3"/>
          <p:cNvSpPr>
            <a:spLocks noGrp="1" noChangeArrowheads="1"/>
          </p:cNvSpPr>
          <p:nvPr>
            <p:ph type="body" idx="1"/>
          </p:nvPr>
        </p:nvSpPr>
        <p:spPr>
          <a:noFill/>
          <a:ln/>
        </p:spPr>
        <p:txBody>
          <a:bodyPr/>
          <a:lstStyle/>
          <a:p>
            <a:pPr algn="r" rtl="1" eaLnBrk="1" hangingPunct="1"/>
            <a:endParaRPr lang="h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17</a:t>
            </a:fld>
            <a:endParaRPr lang="h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18</a:t>
            </a:fld>
            <a:endParaRPr lang="h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a:t>
            </a:fld>
            <a:endParaRPr lang="h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19</a:t>
            </a:fld>
            <a:endParaRPr lang="h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20</a:t>
            </a:fld>
            <a:endParaRPr lang="h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21</a:t>
            </a:fld>
            <a:endParaRPr lang="h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22</a:t>
            </a:fld>
            <a:endParaRPr lang="h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23</a:t>
            </a:fld>
            <a:endParaRPr lang="h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24</a:t>
            </a:fld>
            <a:endParaRPr lang="h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4147266" y="9121306"/>
            <a:ext cx="3167934" cy="479896"/>
          </a:xfrm>
          <a:prstGeom prst="rect">
            <a:avLst/>
          </a:prstGeom>
          <a:noFill/>
          <a:ln w="9525">
            <a:noFill/>
            <a:miter lim="800000"/>
            <a:headEnd/>
            <a:tailEnd/>
          </a:ln>
        </p:spPr>
        <p:txBody>
          <a:bodyPr lIns="95542" tIns="47770" rIns="95542" bIns="47770" anchor="b"/>
          <a:lstStyle/>
          <a:p>
            <a:pPr algn="l" defTabSz="955515" rtl="1"/>
            <a:fld id="{0A4645B6-361B-429C-852E-921560038178}" type="slidenum">
              <a:rPr sz="1200">
                <a:latin typeface="Times New Roman" pitchFamily="18" charset="0"/>
              </a:rPr>
              <a:pPr algn="l" defTabSz="955515" rtl="1"/>
              <a:t>25</a:t>
            </a:fld>
            <a:endParaRPr lang="he" sz="1200" dirty="0">
              <a:latin typeface="Times New Roman"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algn="r" rtl="1" eaLnBrk="1" hangingPunct="1"/>
            <a:endParaRPr lang="h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26</a:t>
            </a:fld>
            <a:endParaRPr lang="h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27</a:t>
            </a:fld>
            <a:endParaRPr lang="h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a:noFill/>
          <a:ln/>
        </p:spPr>
        <p:txBody>
          <a:bodyPr/>
          <a:lstStyle/>
          <a:p>
            <a:pPr algn="r" rtl="1"/>
            <a:r>
              <a:rPr lang="he" b="1" i="0" u="none" baseline="0"/>
              <a:t>הווארד</a:t>
            </a:r>
            <a:endParaRPr lang="he" b="1" smtClean="0"/>
          </a:p>
          <a:p>
            <a:endParaRPr lang="h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a:t>
            </a:fld>
            <a:endParaRPr lang="h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29</a:t>
            </a:fld>
            <a:endParaRPr lang="h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30</a:t>
            </a:fld>
            <a:endParaRPr lang="h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31</a:t>
            </a:fld>
            <a:endParaRPr lang="h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32</a:t>
            </a:fld>
            <a:endParaRPr lang="h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3</a:t>
            </a:fld>
            <a:endParaRPr lang="h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4</a:t>
            </a:fld>
            <a:endParaRPr lang="h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pPr algn="r" rtl="1"/>
            <a:fld id="{8237517A-86AE-4A73-ACA8-CB0586A3D124}" type="slidenum">
              <a:rPr/>
              <a:pPr algn="r" rtl="1"/>
              <a:t>5</a:t>
            </a:fld>
            <a:endParaRPr lang="he"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xfrm>
            <a:off x="1219201" y="4879219"/>
            <a:ext cx="5364810" cy="4320704"/>
          </a:xfrm>
          <a:noFill/>
          <a:ln/>
        </p:spPr>
        <p:txBody>
          <a:bodyPr/>
          <a:lstStyle/>
          <a:p>
            <a:pPr algn="r" rtl="1" eaLnBrk="1" hangingPunct="1"/>
            <a:endParaRPr lang="h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6</a:t>
            </a:fld>
            <a:endParaRPr lang="h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7</a:t>
            </a:fld>
            <a:endParaRPr lang="h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
          </a:p>
        </p:txBody>
      </p:sp>
      <p:sp>
        <p:nvSpPr>
          <p:cNvPr id="4" name="מציין מיקום של מספר שקופית 3"/>
          <p:cNvSpPr>
            <a:spLocks noGrp="1"/>
          </p:cNvSpPr>
          <p:nvPr>
            <p:ph type="sldNum" sz="quarter" idx="10"/>
          </p:nvPr>
        </p:nvSpPr>
        <p:spPr/>
        <p:txBody>
          <a:bodyPr/>
          <a:lstStyle/>
          <a:p>
            <a:pPr algn="r" rtl="1"/>
            <a:fld id="{3D971BC2-94D0-4D1D-ADF8-78757F3FED0F}" type="slidenum">
              <a:rPr/>
              <a:pPr algn="r" rtl="1"/>
              <a:t>8</a:t>
            </a:fld>
            <a:endParaRPr lang="h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3D72D691-582E-4007-9A81-F79E7A927356}" type="datetime1">
              <a:rPr lang="en-US" smtClean="0"/>
              <a:pPr/>
              <a:t>11/27/2014</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BC2C511-CD6B-4FE7-AD0B-95468A77C8CF}"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133BA9-6201-40E3-A479-A45DD94FCCF2}"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4B036A-5024-47D5-B573-CBBC0A123558}"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0013" y="302122"/>
            <a:ext cx="7313612"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0013" y="1827609"/>
            <a:ext cx="3579812"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2225" y="1827609"/>
            <a:ext cx="3581400" cy="411509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fld id="{DBF1DAF9-CFE9-43B2-9652-DB6337FE622C}" type="datetime1">
              <a:rPr lang="en-US" smtClean="0"/>
              <a:pPr>
                <a:defRPr/>
              </a:pPr>
              <a:t>11/27/2014</a:t>
            </a:fld>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D0E3F51C-7263-4E6E-9DCA-5A3E18294FE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DD1BDD5-C94D-4957-8E96-86142DCBB981}" type="datetime1">
              <a:rPr lang="en-US" smtClean="0"/>
              <a:pPr/>
              <a:t>11/27/2014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C2C511-CD6B-4FE7-AD0B-95468A77C8CF}"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5C65AFC1-6D92-49B3-B9D4-770FDFAA7D9B}" type="datetime1">
              <a:rPr lang="en-US" smtClean="0"/>
              <a:pPr/>
              <a:t>11/27/2014</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BC2C511-CD6B-4FE7-AD0B-95468A77C8CF}"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77E877-015C-4031-8336-14A82FC63816}"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E57ACB7-796E-4940-B517-5EDB006FE039}" type="datetime1">
              <a:rPr lang="en-US" smtClean="0"/>
              <a:pPr/>
              <a:t>11/27/2014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C2C511-CD6B-4FE7-AD0B-95468A77C8CF}"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0AA460-3F97-4EB4-8431-E24B20A137FF}" type="datetime1">
              <a:rPr lang="en-US" smtClean="0"/>
              <a:pPr/>
              <a:t>11/27/2014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C2C511-CD6B-4FE7-AD0B-95468A77C8CF}"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F2073-23B4-4FC4-8C8F-52A80C407F10}" type="datetime1">
              <a:rPr lang="en-US" smtClean="0"/>
              <a:pPr/>
              <a:t>11/27/2014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C2C511-CD6B-4FE7-AD0B-95468A77C8CF}"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7" name="Isosceles Triangle 5"/>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97A51F4-6402-44F3-A999-17A5878DB93C}"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BF10EA-26C6-44F0-B3C5-6BBC44293DCA}" type="datetime1">
              <a:rPr lang="en-US" smtClean="0"/>
              <a:pPr/>
              <a:t>11/27/2014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C2C511-CD6B-4FE7-AD0B-95468A77C8CF}"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BB6A7569-5E4A-45BE-B29C-F2B47BF34F37}" type="datetime1">
              <a:rPr lang="en-US" smtClean="0"/>
              <a:pPr/>
              <a:t>11/27/2014</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BC2C511-CD6B-4FE7-AD0B-95468A77C8CF}"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1" name="Isosceles Triangle 9"/>
          <p:cNvSpPr>
            <a:spLocks noChangeAspect="1"/>
          </p:cNvSpPr>
          <p:nvPr userDrawn="1"/>
        </p:nvSpPr>
        <p:spPr>
          <a:xfrm rot="16200000" flipH="1">
            <a:off x="8531218"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Microsoft_Office_Excel_97-2003_Worksheet4.xls"/></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
          <p:cNvSpPr>
            <a:spLocks noChangeArrowheads="1"/>
          </p:cNvSpPr>
          <p:nvPr/>
        </p:nvSpPr>
        <p:spPr bwMode="auto">
          <a:xfrm>
            <a:off x="762000" y="685801"/>
            <a:ext cx="7924800" cy="3801041"/>
          </a:xfrm>
          <a:prstGeom prst="rect">
            <a:avLst/>
          </a:prstGeom>
          <a:noFill/>
          <a:ln w="9525">
            <a:noFill/>
            <a:miter lim="800000"/>
            <a:headEnd/>
            <a:tailEnd/>
          </a:ln>
        </p:spPr>
        <p:txBody>
          <a:bodyPr wrap="square">
            <a:spAutoFit/>
          </a:bodyPr>
          <a:lstStyle/>
          <a:p>
            <a:pPr algn="r" rtl="1" eaLnBrk="1" hangingPunct="1"/>
            <a:r>
              <a:rPr lang="he-IL" sz="4000" b="1" i="0" u="none" baseline="0" smtClean="0">
                <a:latin typeface="Arial" pitchFamily="34" charset="0"/>
                <a:ea typeface="Arial Unicode MS" pitchFamily="34" charset="-128"/>
                <a:cs typeface="Arial" pitchFamily="34" charset="0"/>
              </a:rPr>
              <a:t>כיצד תדע מתי התכניות שלך אכן משיגות את מטרתן?</a:t>
            </a:r>
            <a:endParaRPr lang="he-IL" sz="4000" b="1" smtClean="0">
              <a:latin typeface="Arial" pitchFamily="34" charset="0"/>
              <a:ea typeface="Arial Unicode MS" pitchFamily="34" charset="-128"/>
              <a:cs typeface="Arial" pitchFamily="34" charset="0"/>
            </a:endParaRPr>
          </a:p>
          <a:p>
            <a:pPr algn="r" rtl="1" eaLnBrk="1" hangingPunct="1"/>
            <a:r>
              <a:rPr lang="he-IL" sz="4000" b="0" i="0" u="none" baseline="0" smtClean="0">
                <a:latin typeface="Arial" pitchFamily="34" charset="0"/>
                <a:ea typeface="Arial Unicode MS" pitchFamily="34" charset="-128"/>
                <a:cs typeface="Arial" pitchFamily="34" charset="0"/>
              </a:rPr>
              <a:t> </a:t>
            </a:r>
          </a:p>
          <a:p>
            <a:pPr algn="r" rtl="1" eaLnBrk="1" hangingPunct="1">
              <a:spcBef>
                <a:spcPts val="600"/>
              </a:spcBef>
            </a:pPr>
            <a:endParaRPr lang="he-IL" sz="4000" b="1" smtClean="0">
              <a:latin typeface="Arial" pitchFamily="34" charset="0"/>
              <a:ea typeface="Arial Unicode MS" pitchFamily="34" charset="-128"/>
              <a:cs typeface="Arial" pitchFamily="34" charset="0"/>
            </a:endParaRPr>
          </a:p>
          <a:p>
            <a:pPr algn="r" rtl="1" eaLnBrk="1" hangingPunct="1"/>
            <a:endParaRPr lang="he-IL" sz="4000" b="1" smtClean="0">
              <a:solidFill>
                <a:srgbClr val="FF0000"/>
              </a:solidFill>
              <a:latin typeface="Arial" pitchFamily="34" charset="0"/>
              <a:ea typeface="Arial Unicode MS" pitchFamily="34" charset="-128"/>
              <a:cs typeface="Arial" pitchFamily="34" charset="0"/>
            </a:endParaRPr>
          </a:p>
          <a:p>
            <a:pPr algn="r" rtl="1" eaLnBrk="1" hangingPunct="1"/>
            <a:endParaRPr lang="he-IL" sz="3600" b="1">
              <a:solidFill>
                <a:srgbClr val="FF0000"/>
              </a:solidFill>
              <a:latin typeface="Arial" pitchFamily="34" charset="0"/>
              <a:ea typeface="Arial Unicode MS" pitchFamily="34" charset="-128"/>
              <a:cs typeface="Arial" pitchFamily="34" charset="0"/>
            </a:endParaRPr>
          </a:p>
        </p:txBody>
      </p:sp>
      <p:sp>
        <p:nvSpPr>
          <p:cNvPr id="30" name="Rectangle 7"/>
          <p:cNvSpPr>
            <a:spLocks noChangeArrowheads="1"/>
          </p:cNvSpPr>
          <p:nvPr/>
        </p:nvSpPr>
        <p:spPr bwMode="auto">
          <a:xfrm>
            <a:off x="609600" y="2362200"/>
            <a:ext cx="5638800" cy="2902333"/>
          </a:xfrm>
          <a:prstGeom prst="rect">
            <a:avLst/>
          </a:prstGeom>
          <a:noFill/>
          <a:ln w="9525">
            <a:noFill/>
            <a:miter lim="800000"/>
            <a:headEnd/>
            <a:tailEnd/>
          </a:ln>
        </p:spPr>
        <p:txBody>
          <a:bodyPr wrap="square">
            <a:spAutoFit/>
          </a:bodyPr>
          <a:lstStyle/>
          <a:p>
            <a:pPr algn="r" rtl="1" eaLnBrk="1" hangingPunct="1">
              <a:spcAft>
                <a:spcPct val="15000"/>
              </a:spcAft>
            </a:pPr>
            <a:r>
              <a:rPr lang="he-IL" sz="2200" b="0" i="0" u="none" baseline="0" smtClean="0">
                <a:latin typeface="Arial" pitchFamily="34" charset="0"/>
                <a:ea typeface="Arial Unicode MS" pitchFamily="34" charset="-128"/>
                <a:cs typeface="Arial" pitchFamily="34" charset="0"/>
              </a:rPr>
              <a:t>יסודות בהערכה למנהלי תכניות</a:t>
            </a:r>
            <a:endParaRPr lang="he-IL" sz="2200" smtClean="0">
              <a:latin typeface="Arial" pitchFamily="34" charset="0"/>
              <a:ea typeface="Arial Unicode MS" pitchFamily="34" charset="-128"/>
              <a:cs typeface="Arial" pitchFamily="34" charset="0"/>
            </a:endParaRPr>
          </a:p>
          <a:p>
            <a:pPr algn="r" rtl="1" eaLnBrk="1" hangingPunct="1">
              <a:spcAft>
                <a:spcPct val="15000"/>
              </a:spcAft>
            </a:pPr>
            <a:endParaRPr lang="he-IL" sz="2200" smtClean="0">
              <a:latin typeface="Arial" pitchFamily="34" charset="0"/>
              <a:ea typeface="Arial Unicode MS" pitchFamily="34" charset="-128"/>
              <a:cs typeface="Arial" pitchFamily="34" charset="0"/>
            </a:endParaRPr>
          </a:p>
          <a:p>
            <a:pPr algn="ctr" rtl="1"/>
            <a:r>
              <a:rPr lang="he-IL" sz="2200" b="1" i="0" u="none" baseline="0" smtClean="0">
                <a:latin typeface="Arial" pitchFamily="34" charset="0"/>
                <a:ea typeface="Arial Unicode MS" pitchFamily="34" charset="-128"/>
                <a:cs typeface="Arial" pitchFamily="34" charset="0"/>
              </a:rPr>
              <a:t>מפגש 3: פירוט והמלצות</a:t>
            </a:r>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endParaRPr lang="he-IL" sz="2200" b="1" smtClean="0">
              <a:latin typeface="Arial" pitchFamily="34" charset="0"/>
              <a:ea typeface="Arial Unicode MS" pitchFamily="34" charset="-128"/>
              <a:cs typeface="Arial" pitchFamily="34" charset="0"/>
            </a:endParaRPr>
          </a:p>
          <a:p>
            <a:pPr algn="ctr" rtl="1"/>
            <a:r>
              <a:rPr lang="he-IL" sz="2200" b="1" i="0" u="none" baseline="0" smtClean="0">
                <a:latin typeface="Arial" pitchFamily="34" charset="0"/>
                <a:ea typeface="Arial Unicode MS" pitchFamily="34" charset="-128"/>
                <a:cs typeface="Arial" pitchFamily="34" charset="0"/>
              </a:rPr>
              <a:t>אניטה מ' בייקר, </a:t>
            </a:r>
            <a:r>
              <a:rPr lang="en-US" sz="2200" b="1" i="0" u="none" baseline="0" smtClean="0">
                <a:latin typeface="Arial" pitchFamily="34" charset="0"/>
                <a:ea typeface="Arial Unicode MS" pitchFamily="34" charset="-128"/>
                <a:cs typeface="Arial" pitchFamily="34" charset="0"/>
              </a:rPr>
              <a:t>Ed.D</a:t>
            </a:r>
            <a:endParaRPr lang="en-US" sz="2200" b="1" smtClean="0">
              <a:latin typeface="Arial" pitchFamily="34" charset="0"/>
              <a:ea typeface="Arial Unicode MS" pitchFamily="34" charset="-128"/>
              <a:cs typeface="Arial" pitchFamily="34" charset="0"/>
            </a:endParaRPr>
          </a:p>
          <a:p>
            <a:pPr algn="ctr" rtl="1"/>
            <a:r>
              <a:rPr lang="he-IL" sz="2200" b="1" i="1" u="none" baseline="0" smtClean="0">
                <a:latin typeface="Arial" pitchFamily="34" charset="0"/>
                <a:ea typeface="Arial Unicode MS" pitchFamily="34" charset="-128"/>
                <a:cs typeface="Arial" pitchFamily="34" charset="0"/>
              </a:rPr>
              <a:t>שירותי הערכה</a:t>
            </a:r>
            <a:endParaRPr lang="he-IL" sz="2200" b="1" i="1">
              <a:latin typeface="Arial" pitchFamily="34" charset="0"/>
              <a:ea typeface="Arial Unicode MS" pitchFamily="34" charset="-128"/>
              <a:cs typeface="Arial" pitchFamily="34" charset="0"/>
            </a:endParaRPr>
          </a:p>
        </p:txBody>
      </p:sp>
      <p:pic>
        <p:nvPicPr>
          <p:cNvPr id="8" name="Picture 27" descr="C:\Program Files (x86)\Microsoft Office\MEDIA\CAGCAT10\j0293844.wmf"/>
          <p:cNvPicPr>
            <a:picLocks noChangeAspect="1" noChangeArrowheads="1"/>
          </p:cNvPicPr>
          <p:nvPr/>
        </p:nvPicPr>
        <p:blipFill>
          <a:blip r:embed="rId3" cstate="print"/>
          <a:srcRect/>
          <a:stretch>
            <a:fillRect/>
          </a:stretch>
        </p:blipFill>
        <p:spPr bwMode="auto">
          <a:xfrm>
            <a:off x="5334000" y="2362200"/>
            <a:ext cx="3124200" cy="3886200"/>
          </a:xfrm>
          <a:prstGeom prst="rect">
            <a:avLst/>
          </a:prstGeom>
          <a:noFill/>
        </p:spPr>
      </p:pic>
      <p:pic>
        <p:nvPicPr>
          <p:cNvPr id="9" name="Picture 2" descr="ablogo"/>
          <p:cNvPicPr>
            <a:picLocks noChangeAspect="1" noChangeArrowheads="1"/>
          </p:cNvPicPr>
          <p:nvPr/>
        </p:nvPicPr>
        <p:blipFill>
          <a:blip r:embed="rId4" cstate="print">
            <a:grayscl/>
            <a:biLevel thresh="50000"/>
          </a:blip>
          <a:srcRect l="5714" t="11450" r="71428" b="-3053"/>
          <a:stretch>
            <a:fillRect/>
          </a:stretch>
        </p:blipFill>
        <p:spPr bwMode="auto">
          <a:xfrm>
            <a:off x="4572000" y="5257800"/>
            <a:ext cx="609600" cy="533400"/>
          </a:xfrm>
          <a:prstGeom prst="rect">
            <a:avLst/>
          </a:prstGeom>
          <a:noFill/>
          <a:ln w="9525">
            <a:noFill/>
            <a:miter lim="800000"/>
            <a:headEnd/>
            <a:tailEnd/>
          </a:ln>
        </p:spPr>
      </p:pic>
      <p:sp>
        <p:nvSpPr>
          <p:cNvPr id="10" name="TextBox 9"/>
          <p:cNvSpPr txBox="1"/>
          <p:nvPr/>
        </p:nvSpPr>
        <p:spPr>
          <a:xfrm>
            <a:off x="1524000" y="5334000"/>
            <a:ext cx="2971800" cy="1015663"/>
          </a:xfrm>
          <a:prstGeom prst="rect">
            <a:avLst/>
          </a:prstGeom>
          <a:noFill/>
        </p:spPr>
        <p:txBody>
          <a:bodyPr wrap="square" rtlCol="0">
            <a:spAutoFit/>
          </a:bodyPr>
          <a:lstStyle/>
          <a:p>
            <a:pPr algn="r" rtl="1"/>
            <a:r>
              <a:rPr lang="he-IL" sz="1200" b="0" i="0" u="none" baseline="0" smtClean="0">
                <a:latin typeface="Arial" pitchFamily="34" charset="0"/>
                <a:ea typeface="Arial Unicode MS" pitchFamily="34" charset="-128"/>
                <a:cs typeface="Arial" pitchFamily="34" charset="0"/>
              </a:rPr>
              <a:t>Hartford Foundation for Public Giving </a:t>
            </a:r>
            <a:br>
              <a:rPr lang="he-IL" sz="1200" b="0" i="0" u="none" baseline="0" smtClean="0">
                <a:latin typeface="Arial" pitchFamily="34" charset="0"/>
                <a:ea typeface="Arial Unicode MS" pitchFamily="34" charset="-128"/>
                <a:cs typeface="Arial" pitchFamily="34" charset="0"/>
              </a:rPr>
            </a:br>
            <a:r>
              <a:rPr lang="he-IL" sz="1200" b="0" i="0" u="none" baseline="0" smtClean="0">
                <a:latin typeface="Arial" pitchFamily="34" charset="0"/>
                <a:ea typeface="Arial Unicode MS" pitchFamily="34" charset="-128"/>
                <a:cs typeface="Arial" pitchFamily="34" charset="0"/>
              </a:rPr>
              <a:t>(קרן הרטפורד לנתינה ציבורית), </a:t>
            </a:r>
            <a:endParaRPr lang="he-IL" sz="1200" smtClean="0">
              <a:latin typeface="Arial" pitchFamily="34" charset="0"/>
              <a:ea typeface="Arial Unicode MS" pitchFamily="34" charset="-128"/>
              <a:cs typeface="Arial" pitchFamily="34" charset="0"/>
            </a:endParaRPr>
          </a:p>
          <a:p>
            <a:pPr algn="r" rtl="1"/>
            <a:r>
              <a:rPr lang="he-IL" sz="1200" b="0" i="0" u="none" baseline="0" smtClean="0">
                <a:latin typeface="Arial" pitchFamily="34" charset="0"/>
                <a:ea typeface="Arial Unicode MS" pitchFamily="34" charset="-128"/>
                <a:cs typeface="Arial" pitchFamily="34" charset="0"/>
              </a:rPr>
              <a:t>תכנית לתמיכה בארגונים ללא כוונת רווח: BEC</a:t>
            </a:r>
            <a:endParaRPr lang="he-IL" sz="1200" smtClean="0">
              <a:latin typeface="Arial" pitchFamily="34" charset="0"/>
              <a:ea typeface="Arial Unicode MS" pitchFamily="34" charset="-128"/>
              <a:cs typeface="Arial" pitchFamily="34" charset="0"/>
            </a:endParaRPr>
          </a:p>
          <a:p>
            <a:endParaRPr lang="he-IL" sz="1200" smtClean="0">
              <a:latin typeface="Arial" pitchFamily="34" charset="0"/>
              <a:ea typeface="Arial Unicode MS" pitchFamily="34" charset="-128"/>
              <a:cs typeface="Arial" pitchFamily="34" charset="0"/>
            </a:endParaRPr>
          </a:p>
          <a:p>
            <a:pPr algn="r" rtl="1"/>
            <a:r>
              <a:rPr lang="he-IL" sz="1200" b="0" i="0" u="none" baseline="0" smtClean="0">
                <a:latin typeface="Arial" pitchFamily="34" charset="0"/>
                <a:ea typeface="Arial Unicode MS" pitchFamily="34" charset="-128"/>
                <a:cs typeface="Arial" pitchFamily="34" charset="0"/>
              </a:rPr>
              <a:t>קרן ברונר</a:t>
            </a:r>
            <a:endParaRPr lang="he-IL" sz="120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1219200" y="457200"/>
            <a:ext cx="7467600" cy="719137"/>
          </a:xfrm>
        </p:spPr>
        <p:txBody>
          <a:bodyPr>
            <a:normAutofit/>
          </a:bodyPr>
          <a:lstStyle/>
          <a:p>
            <a:pPr algn="r" rtl="1">
              <a:defRPr/>
            </a:pPr>
            <a:r>
              <a:rPr lang="he" b="1" dirty="0">
                <a:solidFill>
                  <a:schemeClr val="accent6">
                    <a:lumMod val="75000"/>
                  </a:schemeClr>
                </a:solidFill>
                <a:latin typeface="Arial" pitchFamily="34" charset="0"/>
                <a:ea typeface="Arial Unicode MS" pitchFamily="34" charset="-128"/>
                <a:cs typeface="Arial" pitchFamily="34" charset="0"/>
              </a:rPr>
              <a:t>משוב על תכנית לאחר שעות הלימודים</a:t>
            </a:r>
          </a:p>
        </p:txBody>
      </p:sp>
      <p:graphicFrame>
        <p:nvGraphicFramePr>
          <p:cNvPr id="7" name="Table 6"/>
          <p:cNvGraphicFramePr>
            <a:graphicFrameLocks noGrp="1"/>
          </p:cNvGraphicFramePr>
          <p:nvPr/>
        </p:nvGraphicFramePr>
        <p:xfrm>
          <a:off x="762001" y="1951990"/>
          <a:ext cx="7924799" cy="4067809"/>
        </p:xfrm>
        <a:graphic>
          <a:graphicData uri="http://schemas.openxmlformats.org/drawingml/2006/table">
            <a:tbl>
              <a:tblPr rtl="1"/>
              <a:tblGrid>
                <a:gridCol w="5033741"/>
                <a:gridCol w="1519459"/>
                <a:gridCol w="1371599"/>
              </a:tblGrid>
              <a:tr h="445417">
                <a:tc>
                  <a:txBody>
                    <a:bodyPr/>
                    <a:lstStyle/>
                    <a:p>
                      <a:pPr marL="0" marR="0" algn="r" rtl="1">
                        <a:lnSpc>
                          <a:spcPct val="115000"/>
                        </a:lnSpc>
                        <a:spcBef>
                          <a:spcPts val="0"/>
                        </a:spcBef>
                        <a:spcAft>
                          <a:spcPts val="0"/>
                        </a:spcAft>
                        <a:tabLst>
                          <a:tab pos="2743200" algn="ctr"/>
                          <a:tab pos="5486400" algn="r"/>
                        </a:tabLst>
                      </a:pPr>
                      <a:r>
                        <a:rPr lang="he" sz="1900" b="0" i="0" u="none" baseline="0" dirty="0">
                          <a:latin typeface="Arial" pitchFamily="34" charset="0"/>
                          <a:ea typeface="Times New Roman"/>
                          <a:cs typeface="Arial" pitchFamily="34" charset="0"/>
                        </a:rPr>
                        <a:t>* </a:t>
                      </a:r>
                      <a:r>
                        <a:rPr lang="he" sz="1900" b="0" i="1" u="none" baseline="0" dirty="0">
                          <a:latin typeface="Arial" pitchFamily="34" charset="0"/>
                          <a:ea typeface="Times New Roman"/>
                          <a:cs typeface="Arial" pitchFamily="34" charset="0"/>
                        </a:rPr>
                        <a:t>במידה מסוימת </a:t>
                      </a:r>
                      <a:r>
                        <a:rPr lang="he" sz="1900" b="0" i="0" u="none" baseline="0" dirty="0">
                          <a:latin typeface="Arial" pitchFamily="34" charset="0"/>
                          <a:ea typeface="Times New Roman"/>
                          <a:cs typeface="Arial" pitchFamily="34" charset="0"/>
                        </a:rPr>
                        <a:t>או </a:t>
                      </a:r>
                      <a:r>
                        <a:rPr lang="he" sz="1900" b="0" i="1" u="none" baseline="0" dirty="0">
                          <a:solidFill>
                            <a:srgbClr val="0033CC"/>
                          </a:solidFill>
                          <a:latin typeface="Arial" pitchFamily="34" charset="0"/>
                          <a:ea typeface="Times New Roman"/>
                          <a:cs typeface="Arial" pitchFamily="34" charset="0"/>
                        </a:rPr>
                        <a:t>במידה רבה</a:t>
                      </a:r>
                      <a:endParaRPr lang="he" sz="1900" i="1" dirty="0">
                        <a:solidFill>
                          <a:srgbClr val="0033CC"/>
                        </a:solidFill>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1">
                        <a:lnSpc>
                          <a:spcPct val="115000"/>
                        </a:lnSpc>
                        <a:spcBef>
                          <a:spcPts val="0"/>
                        </a:spcBef>
                        <a:spcAft>
                          <a:spcPts val="0"/>
                        </a:spcAft>
                        <a:tabLst>
                          <a:tab pos="2743200" algn="ctr"/>
                          <a:tab pos="5486400" algn="r"/>
                        </a:tabLst>
                      </a:pPr>
                      <a:r>
                        <a:rPr lang="he" sz="1200" b="1" i="0" u="none" baseline="0" dirty="0">
                          <a:latin typeface="Arial" pitchFamily="34" charset="0"/>
                          <a:ea typeface="Times New Roman"/>
                          <a:cs typeface="Arial" pitchFamily="34" charset="0"/>
                        </a:rPr>
                        <a:t>כיתה ט'</a:t>
                      </a:r>
                      <a:endParaRPr lang="he" sz="1200" dirty="0">
                        <a:latin typeface="Arial" pitchFamily="34" charset="0"/>
                        <a:ea typeface="Times New Roman"/>
                        <a:cs typeface="Arial" pitchFamily="34" charset="0"/>
                      </a:endParaRPr>
                    </a:p>
                    <a:p>
                      <a:pPr marL="0" marR="0" algn="ctr" rtl="0">
                        <a:lnSpc>
                          <a:spcPct val="115000"/>
                        </a:lnSpc>
                        <a:spcBef>
                          <a:spcPts val="0"/>
                        </a:spcBef>
                        <a:spcAft>
                          <a:spcPts val="0"/>
                        </a:spcAft>
                        <a:tabLst>
                          <a:tab pos="2743200" algn="ctr"/>
                          <a:tab pos="5486400" algn="r"/>
                        </a:tabLst>
                      </a:pPr>
                      <a:r>
                        <a:rPr lang="en-US" sz="1200" b="1" i="0" u="none" baseline="0" noProof="0" smtClean="0">
                          <a:latin typeface="Arial" pitchFamily="34" charset="0"/>
                          <a:ea typeface="Times New Roman"/>
                          <a:cs typeface="Arial" pitchFamily="34" charset="0"/>
                        </a:rPr>
                        <a:t>n=71</a:t>
                      </a:r>
                      <a:endParaRPr lang="en-US" sz="1200" noProof="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rtl="1">
                        <a:lnSpc>
                          <a:spcPct val="115000"/>
                        </a:lnSpc>
                        <a:spcBef>
                          <a:spcPts val="0"/>
                        </a:spcBef>
                        <a:spcAft>
                          <a:spcPts val="0"/>
                        </a:spcAft>
                        <a:tabLst>
                          <a:tab pos="2743200" algn="ctr"/>
                          <a:tab pos="5486400" algn="r"/>
                        </a:tabLst>
                      </a:pPr>
                      <a:r>
                        <a:rPr lang="he" sz="1200" b="1" i="0" u="none" baseline="0" dirty="0">
                          <a:latin typeface="Arial" pitchFamily="34" charset="0"/>
                          <a:ea typeface="Times New Roman"/>
                          <a:cs typeface="Arial" pitchFamily="34" charset="0"/>
                        </a:rPr>
                        <a:t>כיתות י'/י"א</a:t>
                      </a:r>
                      <a:endParaRPr lang="he" sz="1200" dirty="0">
                        <a:latin typeface="Arial" pitchFamily="34" charset="0"/>
                        <a:ea typeface="Times New Roman"/>
                        <a:cs typeface="Arial" pitchFamily="34" charset="0"/>
                      </a:endParaRPr>
                    </a:p>
                    <a:p>
                      <a:pPr marL="0" marR="0" algn="ctr" rtl="0">
                        <a:lnSpc>
                          <a:spcPct val="115000"/>
                        </a:lnSpc>
                        <a:spcBef>
                          <a:spcPts val="0"/>
                        </a:spcBef>
                        <a:spcAft>
                          <a:spcPts val="0"/>
                        </a:spcAft>
                        <a:tabLst>
                          <a:tab pos="2743200" algn="ctr"/>
                          <a:tab pos="5486400" algn="r"/>
                        </a:tabLst>
                      </a:pPr>
                      <a:r>
                        <a:rPr lang="en-US" sz="1200" b="1" i="0" u="none" baseline="0" noProof="0" smtClean="0">
                          <a:latin typeface="Arial" pitchFamily="34" charset="0"/>
                          <a:ea typeface="Times New Roman"/>
                          <a:cs typeface="Arial" pitchFamily="34" charset="0"/>
                        </a:rPr>
                        <a:t>n=97</a:t>
                      </a:r>
                      <a:endParaRPr lang="en-US" sz="1200" noProof="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402488">
                <a:tc>
                  <a:txBody>
                    <a:bodyPr/>
                    <a:lstStyle/>
                    <a:p>
                      <a:pPr marL="285750" marR="0" indent="-285750" algn="r" rtl="1">
                        <a:lnSpc>
                          <a:spcPct val="115000"/>
                        </a:lnSpc>
                        <a:spcBef>
                          <a:spcPts val="0"/>
                        </a:spcBef>
                        <a:spcAft>
                          <a:spcPts val="0"/>
                        </a:spcAft>
                      </a:pPr>
                      <a:r>
                        <a:rPr lang="he" sz="1400" b="0" i="0" u="none" baseline="0">
                          <a:latin typeface="Arial" pitchFamily="34" charset="0"/>
                          <a:ea typeface="Times New Roman"/>
                          <a:cs typeface="Arial" pitchFamily="34" charset="0"/>
                        </a:rPr>
                        <a:t>לעבוד בשיתוף פעולה עם אחרים </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90%   </a:t>
                      </a:r>
                      <a:r>
                        <a:rPr lang="he" sz="1400" b="0" i="0" u="none" baseline="0">
                          <a:solidFill>
                            <a:srgbClr val="0000FF"/>
                          </a:solidFill>
                          <a:latin typeface="Arial" pitchFamily="34" charset="0"/>
                          <a:ea typeface="Times New Roman"/>
                          <a:cs typeface="Arial" pitchFamily="34" charset="0"/>
                        </a:rPr>
                        <a:t>(41%)</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95%   </a:t>
                      </a:r>
                      <a:r>
                        <a:rPr lang="he" sz="1400" b="0" i="0" u="none" baseline="0" dirty="0">
                          <a:solidFill>
                            <a:srgbClr val="0000FF"/>
                          </a:solidFill>
                          <a:latin typeface="Arial" pitchFamily="34" charset="0"/>
                          <a:ea typeface="Times New Roman"/>
                          <a:cs typeface="Arial" pitchFamily="34" charset="0"/>
                        </a:rPr>
                        <a:t>(58%)</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Times New Roman"/>
                          <a:cs typeface="Arial" pitchFamily="34" charset="0"/>
                        </a:rPr>
                        <a:t>לנסות דברים חדשים</a:t>
                      </a:r>
                      <a:endParaRPr lang="he" sz="14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85%   </a:t>
                      </a:r>
                      <a:r>
                        <a:rPr lang="he" sz="1400" b="0" i="0" u="none" baseline="0">
                          <a:solidFill>
                            <a:srgbClr val="0000FF"/>
                          </a:solidFill>
                          <a:latin typeface="Arial" pitchFamily="34" charset="0"/>
                          <a:ea typeface="Times New Roman"/>
                          <a:cs typeface="Arial" pitchFamily="34" charset="0"/>
                        </a:rPr>
                        <a:t>(37%)</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96%   </a:t>
                      </a:r>
                      <a:r>
                        <a:rPr lang="he" sz="1400" b="0" i="0" u="none" baseline="0" dirty="0">
                          <a:solidFill>
                            <a:srgbClr val="0000FF"/>
                          </a:solidFill>
                          <a:latin typeface="Arial" pitchFamily="34" charset="0"/>
                          <a:ea typeface="Times New Roman"/>
                          <a:cs typeface="Arial" pitchFamily="34" charset="0"/>
                        </a:rPr>
                        <a:t>(58%)</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Times New Roman"/>
                          <a:cs typeface="Arial" pitchFamily="34" charset="0"/>
                        </a:rPr>
                        <a:t>להאזין באופן פעיל</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84%   </a:t>
                      </a:r>
                      <a:r>
                        <a:rPr lang="he" sz="1400" b="0" i="0" u="none" baseline="0">
                          <a:solidFill>
                            <a:srgbClr val="0000FF"/>
                          </a:solidFill>
                          <a:latin typeface="Arial" pitchFamily="34" charset="0"/>
                          <a:ea typeface="Times New Roman"/>
                          <a:cs typeface="Arial" pitchFamily="34" charset="0"/>
                        </a:rPr>
                        <a:t>(37%)</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89%   </a:t>
                      </a:r>
                      <a:r>
                        <a:rPr lang="he" sz="1400" b="0" i="0" u="none" baseline="0" dirty="0">
                          <a:solidFill>
                            <a:srgbClr val="0000FF"/>
                          </a:solidFill>
                          <a:latin typeface="Arial" pitchFamily="34" charset="0"/>
                          <a:ea typeface="Times New Roman"/>
                          <a:cs typeface="Arial" pitchFamily="34" charset="0"/>
                        </a:rPr>
                        <a:t>(55%)</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dirty="0">
                          <a:latin typeface="Arial" pitchFamily="34" charset="0"/>
                          <a:ea typeface="Times New Roman"/>
                          <a:cs typeface="Arial" pitchFamily="34" charset="0"/>
                        </a:rPr>
                        <a:t>להשתתף בפרויקט מתחילתו ועד סופו</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79%   </a:t>
                      </a:r>
                      <a:r>
                        <a:rPr lang="he" sz="1400" b="0" i="0" u="none" baseline="0">
                          <a:solidFill>
                            <a:srgbClr val="0000FF"/>
                          </a:solidFill>
                          <a:latin typeface="Arial" pitchFamily="34" charset="0"/>
                          <a:ea typeface="Times New Roman"/>
                          <a:cs typeface="Arial" pitchFamily="34" charset="0"/>
                        </a:rPr>
                        <a:t>(32%)</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81%   </a:t>
                      </a:r>
                      <a:r>
                        <a:rPr lang="he" sz="1400" b="0" i="0" u="none" baseline="0" dirty="0">
                          <a:solidFill>
                            <a:srgbClr val="0000FF"/>
                          </a:solidFill>
                          <a:latin typeface="Arial" pitchFamily="34" charset="0"/>
                          <a:ea typeface="Times New Roman"/>
                          <a:cs typeface="Arial" pitchFamily="34" charset="0"/>
                        </a:rPr>
                        <a:t>(39%)</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Times New Roman"/>
                          <a:cs typeface="Arial" pitchFamily="34" charset="0"/>
                        </a:rPr>
                        <a:t>ללמוד להעריך נקודות ראות של אחרים</a:t>
                      </a:r>
                      <a:endParaRPr lang="he" sz="14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71%   </a:t>
                      </a:r>
                      <a:r>
                        <a:rPr lang="he" sz="1400" b="0" i="0" u="none" baseline="0">
                          <a:solidFill>
                            <a:srgbClr val="0000FF"/>
                          </a:solidFill>
                          <a:latin typeface="Arial" pitchFamily="34" charset="0"/>
                          <a:ea typeface="Times New Roman"/>
                          <a:cs typeface="Arial" pitchFamily="34" charset="0"/>
                        </a:rPr>
                        <a:t>(33%)</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78%   </a:t>
                      </a:r>
                      <a:r>
                        <a:rPr lang="he" sz="1400" b="0" i="0" u="none" baseline="0" dirty="0">
                          <a:solidFill>
                            <a:srgbClr val="0000FF"/>
                          </a:solidFill>
                          <a:latin typeface="Arial" pitchFamily="34" charset="0"/>
                          <a:ea typeface="Times New Roman"/>
                          <a:cs typeface="Arial" pitchFamily="34" charset="0"/>
                        </a:rPr>
                        <a:t>(29%)</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228600" marR="0" indent="-228600" algn="r" rtl="1">
                        <a:lnSpc>
                          <a:spcPct val="115000"/>
                        </a:lnSpc>
                        <a:spcBef>
                          <a:spcPts val="0"/>
                        </a:spcBef>
                        <a:spcAft>
                          <a:spcPts val="0"/>
                        </a:spcAft>
                      </a:pPr>
                      <a:r>
                        <a:rPr lang="he" sz="1400" b="0" i="0" u="none" baseline="0">
                          <a:latin typeface="Arial" pitchFamily="34" charset="0"/>
                          <a:ea typeface="Times New Roman"/>
                          <a:cs typeface="Arial" pitchFamily="34" charset="0"/>
                        </a:rPr>
                        <a:t>להיות בטוחים יותר בעצמם מול אחרים</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68%   </a:t>
                      </a:r>
                      <a:r>
                        <a:rPr lang="he" sz="1400" b="0" i="0" u="none" baseline="0">
                          <a:solidFill>
                            <a:srgbClr val="0000FF"/>
                          </a:solidFill>
                          <a:latin typeface="Arial" pitchFamily="34" charset="0"/>
                          <a:ea typeface="Times New Roman"/>
                          <a:cs typeface="Arial" pitchFamily="34" charset="0"/>
                        </a:rPr>
                        <a:t>(35%)</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82%   </a:t>
                      </a:r>
                      <a:r>
                        <a:rPr lang="he" sz="1400" b="0" i="0" u="none" baseline="0" dirty="0">
                          <a:solidFill>
                            <a:srgbClr val="0000FF"/>
                          </a:solidFill>
                          <a:latin typeface="Arial" pitchFamily="34" charset="0"/>
                          <a:ea typeface="Times New Roman"/>
                          <a:cs typeface="Arial" pitchFamily="34" charset="0"/>
                        </a:rPr>
                        <a:t>(46%)</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Times New Roman"/>
                          <a:cs typeface="Arial" pitchFamily="34" charset="0"/>
                        </a:rPr>
                        <a:t>להשתמש באוצר מילים מורחב</a:t>
                      </a:r>
                      <a:endParaRPr lang="he" sz="140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67%   </a:t>
                      </a:r>
                      <a:r>
                        <a:rPr lang="he" sz="1400" b="0" i="0" u="none" baseline="0">
                          <a:solidFill>
                            <a:srgbClr val="0000FF"/>
                          </a:solidFill>
                          <a:latin typeface="Arial" pitchFamily="34" charset="0"/>
                          <a:ea typeface="Times New Roman"/>
                          <a:cs typeface="Arial" pitchFamily="34" charset="0"/>
                        </a:rPr>
                        <a:t>(21%)</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72%   </a:t>
                      </a:r>
                      <a:r>
                        <a:rPr lang="he" sz="1400" b="0" i="0" u="none" baseline="0" dirty="0">
                          <a:solidFill>
                            <a:srgbClr val="0000FF"/>
                          </a:solidFill>
                          <a:latin typeface="Arial" pitchFamily="34" charset="0"/>
                          <a:ea typeface="Times New Roman"/>
                          <a:cs typeface="Arial" pitchFamily="34" charset="0"/>
                        </a:rPr>
                        <a:t>(28%)</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2488">
                <a:tc>
                  <a:txBody>
                    <a:bodyPr/>
                    <a:lstStyle/>
                    <a:p>
                      <a:pPr marL="0" marR="0" algn="r" rtl="1">
                        <a:lnSpc>
                          <a:spcPct val="115000"/>
                        </a:lnSpc>
                        <a:spcBef>
                          <a:spcPts val="0"/>
                        </a:spcBef>
                        <a:spcAft>
                          <a:spcPts val="0"/>
                        </a:spcAft>
                      </a:pPr>
                      <a:r>
                        <a:rPr lang="he" sz="1400" b="0" i="0" u="none" baseline="0" dirty="0">
                          <a:latin typeface="Arial" pitchFamily="34" charset="0"/>
                          <a:ea typeface="Times New Roman"/>
                          <a:cs typeface="Arial" pitchFamily="34" charset="0"/>
                        </a:rPr>
                        <a:t>עם שינון בעל-פה </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63%   </a:t>
                      </a:r>
                      <a:r>
                        <a:rPr lang="he" sz="1400" b="0" i="0" u="none" baseline="0" dirty="0">
                          <a:solidFill>
                            <a:srgbClr val="0000FF"/>
                          </a:solidFill>
                          <a:latin typeface="Arial" pitchFamily="34" charset="0"/>
                          <a:ea typeface="Times New Roman"/>
                          <a:cs typeface="Arial" pitchFamily="34" charset="0"/>
                        </a:rPr>
                        <a:t>(29%)</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78%   </a:t>
                      </a:r>
                      <a:r>
                        <a:rPr lang="he" sz="1400" b="0" i="0" u="none" baseline="0" dirty="0">
                          <a:solidFill>
                            <a:srgbClr val="0000FF"/>
                          </a:solidFill>
                          <a:latin typeface="Arial" pitchFamily="34" charset="0"/>
                          <a:ea typeface="Times New Roman"/>
                          <a:cs typeface="Arial" pitchFamily="34" charset="0"/>
                        </a:rPr>
                        <a:t>(40%)</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402488">
                <a:tc>
                  <a:txBody>
                    <a:bodyPr/>
                    <a:lstStyle/>
                    <a:p>
                      <a:pPr marL="0" marR="0" algn="r" rtl="1">
                        <a:lnSpc>
                          <a:spcPct val="115000"/>
                        </a:lnSpc>
                        <a:spcBef>
                          <a:spcPts val="0"/>
                        </a:spcBef>
                        <a:spcAft>
                          <a:spcPts val="0"/>
                        </a:spcAft>
                      </a:pPr>
                      <a:r>
                        <a:rPr lang="he" sz="1400" b="0" i="0" u="none" baseline="0">
                          <a:latin typeface="Arial" pitchFamily="34" charset="0"/>
                          <a:ea typeface="Times New Roman"/>
                          <a:cs typeface="Arial" pitchFamily="34" charset="0"/>
                        </a:rPr>
                        <a:t>להתבטא במילים</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Times New Roman"/>
                          <a:cs typeface="Arial" pitchFamily="34" charset="0"/>
                        </a:rPr>
                        <a:t>63%   </a:t>
                      </a:r>
                      <a:r>
                        <a:rPr lang="he" sz="1400" b="0" i="0" u="none" baseline="0">
                          <a:solidFill>
                            <a:srgbClr val="0000FF"/>
                          </a:solidFill>
                          <a:latin typeface="Arial" pitchFamily="34" charset="0"/>
                          <a:ea typeface="Times New Roman"/>
                          <a:cs typeface="Arial" pitchFamily="34" charset="0"/>
                        </a:rPr>
                        <a:t>(16%)</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dirty="0">
                          <a:latin typeface="Arial" pitchFamily="34" charset="0"/>
                          <a:ea typeface="Times New Roman"/>
                          <a:cs typeface="Arial" pitchFamily="34" charset="0"/>
                        </a:rPr>
                        <a:t>83%   </a:t>
                      </a:r>
                      <a:r>
                        <a:rPr lang="he" sz="1400" b="0" i="0" u="none" baseline="0" dirty="0">
                          <a:solidFill>
                            <a:srgbClr val="0000FF"/>
                          </a:solidFill>
                          <a:latin typeface="Arial" pitchFamily="34" charset="0"/>
                          <a:ea typeface="Times New Roman"/>
                          <a:cs typeface="Arial" pitchFamily="34" charset="0"/>
                        </a:rPr>
                        <a:t>(35%)</a:t>
                      </a:r>
                      <a:endParaRPr lang="he"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
        <p:nvSpPr>
          <p:cNvPr id="1025" name="Rectangle 1"/>
          <p:cNvSpPr>
            <a:spLocks noChangeArrowheads="1"/>
          </p:cNvSpPr>
          <p:nvPr/>
        </p:nvSpPr>
        <p:spPr bwMode="auto">
          <a:xfrm>
            <a:off x="838200" y="1264624"/>
            <a:ext cx="78486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90600" marR="0" lvl="0" indent="-990600" algn="r" defTabSz="914400" rtl="1" eaLnBrk="1" fontAlgn="base" latinLnBrk="0" hangingPunct="1">
              <a:lnSpc>
                <a:spcPct val="100000"/>
              </a:lnSpc>
              <a:spcBef>
                <a:spcPct val="0"/>
              </a:spcBef>
              <a:spcAft>
                <a:spcPct val="0"/>
              </a:spcAft>
              <a:buClrTx/>
              <a:buSzTx/>
              <a:buFontTx/>
              <a:buNone/>
              <a:tabLst/>
            </a:pPr>
            <a:r>
              <a:rPr kumimoji="0" lang="he" sz="1600" b="1" i="0" u="none" strike="noStrike" cap="none" normalizeH="0" dirty="0">
                <a:ln>
                  <a:noFill/>
                </a:ln>
                <a:solidFill>
                  <a:schemeClr val="tx1"/>
                </a:solidFill>
                <a:effectLst/>
                <a:latin typeface="Arial" pitchFamily="34" charset="0"/>
                <a:ea typeface="Arial Unicode MS" pitchFamily="34" charset="-128"/>
                <a:cs typeface="Arial" pitchFamily="34" charset="0"/>
              </a:rPr>
              <a:t>טבלה </a:t>
            </a:r>
            <a:r>
              <a:rPr kumimoji="0" lang="he" sz="1600" b="1" i="0" u="none" strike="noStrike" cap="none" normalizeH="0">
                <a:ln>
                  <a:noFill/>
                </a:ln>
                <a:solidFill>
                  <a:schemeClr val="tx1"/>
                </a:solidFill>
                <a:effectLst/>
                <a:latin typeface="Arial" pitchFamily="34" charset="0"/>
                <a:ea typeface="Arial Unicode MS" pitchFamily="34" charset="-128"/>
                <a:cs typeface="Arial" pitchFamily="34" charset="0"/>
              </a:rPr>
              <a:t>4א</a:t>
            </a:r>
            <a:r>
              <a:rPr kumimoji="0" lang="he" sz="1600" b="1" i="0" u="none" strike="noStrike" cap="none" normalizeH="0" smtClean="0">
                <a:ln>
                  <a:noFill/>
                </a:ln>
                <a:solidFill>
                  <a:schemeClr val="tx1"/>
                </a:solidFill>
                <a:effectLst/>
                <a:latin typeface="Arial" pitchFamily="34" charset="0"/>
                <a:ea typeface="Arial Unicode MS" pitchFamily="34" charset="-128"/>
                <a:cs typeface="Arial" pitchFamily="34" charset="0"/>
              </a:rPr>
              <a:t>':</a:t>
            </a:r>
            <a:r>
              <a:rPr kumimoji="0" lang="he-IL" sz="1600" b="1" i="0" u="none" strike="noStrike" cap="none" normalizeH="0" smtClean="0">
                <a:ln>
                  <a:noFill/>
                </a:ln>
                <a:solidFill>
                  <a:schemeClr val="tx1"/>
                </a:solidFill>
                <a:effectLst/>
                <a:latin typeface="Arial" pitchFamily="34" charset="0"/>
                <a:ea typeface="Arial Unicode MS" pitchFamily="34" charset="-128"/>
                <a:cs typeface="Arial" pitchFamily="34" charset="0"/>
              </a:rPr>
              <a:t>	</a:t>
            </a:r>
            <a:r>
              <a:rPr kumimoji="0" lang="he" sz="1600" b="1" i="0" u="none" strike="noStrike" cap="none" normalizeH="0" smtClean="0">
                <a:ln>
                  <a:noFill/>
                </a:ln>
                <a:solidFill>
                  <a:schemeClr val="tx1"/>
                </a:solidFill>
                <a:effectLst/>
                <a:latin typeface="Arial" pitchFamily="34" charset="0"/>
                <a:ea typeface="Arial Unicode MS" pitchFamily="34" charset="-128"/>
                <a:cs typeface="Arial" pitchFamily="34" charset="0"/>
              </a:rPr>
              <a:t>אחוז </a:t>
            </a:r>
            <a:r>
              <a:rPr kumimoji="0" lang="he" sz="1600" b="1" i="0" u="none" strike="noStrike" cap="none" normalizeH="0" dirty="0">
                <a:ln>
                  <a:noFill/>
                </a:ln>
                <a:solidFill>
                  <a:schemeClr val="tx1"/>
                </a:solidFill>
                <a:effectLst/>
                <a:latin typeface="Arial" pitchFamily="34" charset="0"/>
                <a:ea typeface="Arial Unicode MS" pitchFamily="34" charset="-128"/>
                <a:cs typeface="Arial" pitchFamily="34" charset="0"/>
              </a:rPr>
              <a:t>המשיבים שהשתתפותם בשיעורי תיאטרון ובמופע האביב עזרה* להם בדרכים האלה</a:t>
            </a:r>
            <a:endParaRPr kumimoji="0" lang="he" sz="1600" b="0" i="0" u="none" strike="noStrike" cap="none" normalizeH="0" dirty="0" smtClean="0">
              <a:ln>
                <a:noFill/>
              </a:ln>
              <a:solidFill>
                <a:schemeClr val="tx1"/>
              </a:solidFill>
              <a:effectLst/>
              <a:latin typeface="Arial" pitchFamily="34" charset="0"/>
              <a:ea typeface="Arial Unicode MS" pitchFamily="34" charset="-128"/>
              <a:cs typeface="Arial" pitchFamily="34" charset="0"/>
            </a:endParaRPr>
          </a:p>
        </p:txBody>
      </p:sp>
      <p:sp>
        <p:nvSpPr>
          <p:cNvPr id="8" name="Footer Placeholder 2"/>
          <p:cNvSpPr>
            <a:spLocks noGrp="1"/>
          </p:cNvSpPr>
          <p:nvPr>
            <p:ph type="ftr" sz="quarter" idx="11"/>
          </p:nvPr>
        </p:nvSpPr>
        <p:spPr>
          <a:xfrm>
            <a:off x="1143000" y="6143625"/>
            <a:ext cx="7543800" cy="485775"/>
          </a:xfrm>
        </p:spPr>
        <p:txBody>
          <a:bodyPr/>
          <a:lstStyle/>
          <a:p>
            <a:pPr rtl="1"/>
            <a:r>
              <a:rPr lang="he" sz="1400" b="1" i="1" u="none" dirty="0">
                <a:latin typeface="Arial" pitchFamily="34" charset="0"/>
                <a:ea typeface="Arial Unicode MS" pitchFamily="34" charset="-128"/>
                <a:cs typeface="Arial" pitchFamily="34" charset="0"/>
              </a:rPr>
              <a:t>ממצאים בכחול מייצגים את מי שענו ששיעורי התיאטרון עזרו להם "במידה רבה"</a:t>
            </a:r>
            <a:endParaRPr lang="he" sz="1400" b="1" i="1"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712" y="457200"/>
            <a:ext cx="7313613" cy="752475"/>
          </a:xfrm>
        </p:spPr>
        <p:txBody>
          <a:bodyPr>
            <a:normAutofit/>
          </a:bodyPr>
          <a:lstStyle/>
          <a:p>
            <a:pPr algn="r" rtl="1">
              <a:defRPr/>
            </a:pPr>
            <a:r>
              <a:rPr lang="he" b="1" i="0" u="none">
                <a:latin typeface="Arial" pitchFamily="34" charset="0"/>
                <a:ea typeface="Arial Unicode MS" pitchFamily="34" charset="-128"/>
                <a:cs typeface="Arial" pitchFamily="34" charset="0"/>
              </a:rPr>
              <a:t>סקרים </a:t>
            </a:r>
            <a:r>
              <a:rPr lang="he" b="1" i="0" u="none" smtClean="0">
                <a:latin typeface="Arial" pitchFamily="34" charset="0"/>
                <a:ea typeface="Arial Unicode MS" pitchFamily="34" charset="-128"/>
                <a:cs typeface="Arial" pitchFamily="34" charset="0"/>
              </a:rPr>
              <a:t>אלקטרוניים – שימושים </a:t>
            </a:r>
            <a:r>
              <a:rPr lang="he" b="1" i="0" u="none" dirty="0">
                <a:latin typeface="Arial" pitchFamily="34" charset="0"/>
                <a:ea typeface="Arial Unicode MS" pitchFamily="34" charset="-128"/>
                <a:cs typeface="Arial" pitchFamily="34" charset="0"/>
              </a:rPr>
              <a:t>עיקריים</a:t>
            </a:r>
            <a:endParaRPr lang="he" b="1" dirty="0">
              <a:latin typeface="Arial" pitchFamily="34" charset="0"/>
              <a:ea typeface="Arial Unicode MS" pitchFamily="34" charset="-128"/>
              <a:cs typeface="Arial" pitchFamily="34" charset="0"/>
            </a:endParaRPr>
          </a:p>
        </p:txBody>
      </p:sp>
      <p:sp>
        <p:nvSpPr>
          <p:cNvPr id="3" name="Content Placeholder 2"/>
          <p:cNvSpPr>
            <a:spLocks noGrp="1"/>
          </p:cNvSpPr>
          <p:nvPr>
            <p:ph sz="quarter" idx="1"/>
          </p:nvPr>
        </p:nvSpPr>
        <p:spPr>
          <a:xfrm>
            <a:off x="850900" y="1571625"/>
            <a:ext cx="7845425" cy="4286250"/>
          </a:xfrm>
        </p:spPr>
        <p:txBody>
          <a:bodyPr>
            <a:normAutofit/>
          </a:bodyPr>
          <a:lstStyle/>
          <a:p>
            <a:pPr algn="r" rtl="1">
              <a:lnSpc>
                <a:spcPct val="80000"/>
              </a:lnSpc>
              <a:spcBef>
                <a:spcPts val="2400"/>
              </a:spcBef>
              <a:spcAft>
                <a:spcPts val="2400"/>
              </a:spcAft>
              <a:buClr>
                <a:srgbClr val="000066"/>
              </a:buClr>
              <a:buSzPct val="100000"/>
              <a:buFont typeface="Wingdings" pitchFamily="2" charset="2"/>
              <a:buChar char="×"/>
              <a:defRPr/>
            </a:pPr>
            <a:r>
              <a:rPr lang="he" sz="3600" b="0" i="0" u="none" dirty="0">
                <a:latin typeface="Arial" pitchFamily="34" charset="0"/>
                <a:ea typeface="Arial Unicode MS" pitchFamily="34" charset="-128"/>
                <a:cs typeface="Arial" pitchFamily="34" charset="0"/>
              </a:rPr>
              <a:t> איסוף נתוני סקרים</a:t>
            </a:r>
            <a:endParaRPr lang="he" sz="3600" dirty="0" smtClean="0">
              <a:latin typeface="Arial" pitchFamily="34" charset="0"/>
              <a:ea typeface="Arial Unicode MS" pitchFamily="34" charset="-128"/>
              <a:cs typeface="Arial" pitchFamily="34" charset="0"/>
            </a:endParaRPr>
          </a:p>
          <a:p>
            <a:pPr lvl="1" algn="r" rtl="1">
              <a:lnSpc>
                <a:spcPct val="80000"/>
              </a:lnSpc>
              <a:spcBef>
                <a:spcPts val="600"/>
              </a:spcBef>
              <a:buClr>
                <a:srgbClr val="000066"/>
              </a:buClr>
              <a:buSzPct val="100000"/>
              <a:buFont typeface="Wingdings" pitchFamily="2" charset="2"/>
              <a:buChar char="×"/>
              <a:defRPr/>
            </a:pPr>
            <a:r>
              <a:rPr lang="he" b="0" i="0" u="none" dirty="0">
                <a:latin typeface="Arial" pitchFamily="34" charset="0"/>
                <a:ea typeface="Arial Unicode MS" pitchFamily="34" charset="-128"/>
                <a:cs typeface="Arial" pitchFamily="34" charset="0"/>
              </a:rPr>
              <a:t> דרך חלופית לעריכת סקר</a:t>
            </a:r>
            <a:endParaRPr lang="he" dirty="0" smtClean="0">
              <a:latin typeface="Arial" pitchFamily="34" charset="0"/>
              <a:ea typeface="Arial Unicode MS" pitchFamily="34" charset="-128"/>
              <a:cs typeface="Arial" pitchFamily="34" charset="0"/>
            </a:endParaRPr>
          </a:p>
          <a:p>
            <a:pPr lvl="1" algn="r" rtl="1">
              <a:lnSpc>
                <a:spcPct val="80000"/>
              </a:lnSpc>
              <a:spcBef>
                <a:spcPts val="600"/>
              </a:spcBef>
              <a:buClr>
                <a:srgbClr val="000066"/>
              </a:buClr>
              <a:buSzPct val="100000"/>
              <a:buFont typeface="Wingdings" pitchFamily="2" charset="2"/>
              <a:buChar char="×"/>
              <a:defRPr/>
            </a:pPr>
            <a:r>
              <a:rPr lang="he" b="0" i="0" u="none" dirty="0">
                <a:latin typeface="Arial" pitchFamily="34" charset="0"/>
                <a:ea typeface="Arial Unicode MS" pitchFamily="34" charset="-128"/>
                <a:cs typeface="Arial" pitchFamily="34" charset="0"/>
              </a:rPr>
              <a:t> הקלת הגישה לגבי </a:t>
            </a:r>
            <a:r>
              <a:rPr lang="he-IL" b="0" i="0" u="none" dirty="0" smtClean="0">
                <a:latin typeface="Arial" pitchFamily="34" charset="0"/>
                <a:ea typeface="Arial Unicode MS" pitchFamily="34" charset="-128"/>
                <a:cs typeface="Arial" pitchFamily="34" charset="0"/>
              </a:rPr>
              <a:t>חלק מ</a:t>
            </a:r>
            <a:r>
              <a:rPr lang="he" b="0" i="0" u="none" dirty="0" smtClean="0">
                <a:latin typeface="Arial" pitchFamily="34" charset="0"/>
                <a:ea typeface="Arial Unicode MS" pitchFamily="34" charset="-128"/>
                <a:cs typeface="Arial" pitchFamily="34" charset="0"/>
              </a:rPr>
              <a:t>המשתתפים</a:t>
            </a:r>
            <a:endParaRPr lang="he" dirty="0" smtClean="0">
              <a:latin typeface="Arial" pitchFamily="34" charset="0"/>
              <a:ea typeface="Arial Unicode MS" pitchFamily="34" charset="-128"/>
              <a:cs typeface="Arial" pitchFamily="34" charset="0"/>
            </a:endParaRPr>
          </a:p>
          <a:p>
            <a:pPr algn="r" rtl="1">
              <a:lnSpc>
                <a:spcPct val="80000"/>
              </a:lnSpc>
              <a:spcBef>
                <a:spcPts val="3600"/>
              </a:spcBef>
              <a:buClr>
                <a:srgbClr val="000066"/>
              </a:buClr>
              <a:buSzPct val="100000"/>
              <a:buFont typeface="Wingdings" pitchFamily="2" charset="2"/>
              <a:buChar char="×"/>
              <a:defRPr/>
            </a:pPr>
            <a:r>
              <a:rPr lang="he" sz="3600" b="0" i="0" u="none" dirty="0">
                <a:latin typeface="Arial" pitchFamily="34" charset="0"/>
                <a:ea typeface="Arial Unicode MS" pitchFamily="34" charset="-128"/>
                <a:cs typeface="Arial" pitchFamily="34" charset="0"/>
              </a:rPr>
              <a:t> הפקת סקרים מודפסים</a:t>
            </a:r>
            <a:endParaRPr lang="he" sz="3600" dirty="0" smtClean="0">
              <a:latin typeface="Arial" pitchFamily="34" charset="0"/>
              <a:ea typeface="Arial Unicode MS" pitchFamily="34" charset="-128"/>
              <a:cs typeface="Arial" pitchFamily="34" charset="0"/>
            </a:endParaRPr>
          </a:p>
          <a:p>
            <a:pPr algn="r" rtl="1">
              <a:lnSpc>
                <a:spcPct val="80000"/>
              </a:lnSpc>
              <a:spcBef>
                <a:spcPts val="3600"/>
              </a:spcBef>
              <a:buClr>
                <a:srgbClr val="000066"/>
              </a:buClr>
              <a:buSzPct val="100000"/>
              <a:buFont typeface="Wingdings" pitchFamily="2" charset="2"/>
              <a:buChar char="×"/>
              <a:defRPr/>
            </a:pPr>
            <a:r>
              <a:rPr lang="he" sz="3600" b="0" i="0" u="none" dirty="0">
                <a:latin typeface="Arial" pitchFamily="34" charset="0"/>
                <a:ea typeface="Arial Unicode MS" pitchFamily="34" charset="-128"/>
                <a:cs typeface="Arial" pitchFamily="34" charset="0"/>
              </a:rPr>
              <a:t> </a:t>
            </a:r>
            <a:r>
              <a:rPr lang="he" sz="3600" b="0" i="0" u="none" dirty="0">
                <a:solidFill>
                  <a:srgbClr val="FF0000"/>
                </a:solidFill>
                <a:latin typeface="Arial" pitchFamily="34" charset="0"/>
                <a:ea typeface="Arial Unicode MS" pitchFamily="34" charset="-128"/>
                <a:cs typeface="Arial" pitchFamily="34" charset="0"/>
              </a:rPr>
              <a:t>הזנה וניתוח של נתונים</a:t>
            </a:r>
            <a:endParaRPr lang="he" sz="3600" dirty="0" smtClean="0">
              <a:solidFill>
                <a:srgbClr val="FF0000"/>
              </a:solidFill>
              <a:latin typeface="Arial" pitchFamily="34" charset="0"/>
              <a:ea typeface="Arial Unicode MS" pitchFamily="34" charset="-128"/>
              <a:cs typeface="Arial" pitchFamily="34" charset="0"/>
            </a:endParaRPr>
          </a:p>
          <a:p>
            <a:pPr algn="r" rtl="1">
              <a:lnSpc>
                <a:spcPct val="80000"/>
              </a:lnSpc>
              <a:spcBef>
                <a:spcPts val="3600"/>
              </a:spcBef>
              <a:buClr>
                <a:srgbClr val="000066"/>
              </a:buClr>
              <a:buSzPct val="100000"/>
              <a:buNone/>
              <a:defRPr/>
            </a:pPr>
            <a:r>
              <a:rPr lang="he" sz="3600" b="0" i="0" u="none" dirty="0">
                <a:latin typeface="Arial" pitchFamily="34" charset="0"/>
                <a:ea typeface="Arial Unicode MS" pitchFamily="34" charset="-128"/>
                <a:cs typeface="Arial" pitchFamily="34" charset="0"/>
              </a:rPr>
              <a:t>	</a:t>
            </a:r>
            <a:endParaRPr lang="he" sz="3600" dirty="0" smtClean="0">
              <a:latin typeface="Arial" pitchFamily="34" charset="0"/>
              <a:ea typeface="Arial Unicode MS" pitchFamily="34" charset="-128"/>
              <a:cs typeface="Arial" pitchFamily="34" charset="0"/>
            </a:endParaRPr>
          </a:p>
          <a:p>
            <a:pPr algn="r" rtl="1">
              <a:lnSpc>
                <a:spcPct val="80000"/>
              </a:lnSpc>
              <a:spcBef>
                <a:spcPts val="2400"/>
              </a:spcBef>
              <a:buClr>
                <a:srgbClr val="000066"/>
              </a:buClr>
              <a:buSzPct val="100000"/>
              <a:buNone/>
              <a:defRPr/>
            </a:pPr>
            <a:endParaRPr lang="he" sz="3600" dirty="0" smtClean="0">
              <a:latin typeface="Arial" pitchFamily="34" charset="0"/>
              <a:ea typeface="Arial Unicode MS" pitchFamily="34" charset="-128"/>
              <a:cs typeface="Arial" pitchFamily="34" charset="0"/>
            </a:endParaRPr>
          </a:p>
        </p:txBody>
      </p:sp>
      <p:sp>
        <p:nvSpPr>
          <p:cNvPr id="8" name="Slide Number Placeholder 7"/>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10</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46100" y="1571625"/>
            <a:ext cx="8150225" cy="4244975"/>
          </a:xfrm>
        </p:spPr>
        <p:txBody>
          <a:bodyPr>
            <a:normAutofit/>
          </a:bodyPr>
          <a:lstStyle/>
          <a:p>
            <a:pPr algn="r" rtl="1">
              <a:lnSpc>
                <a:spcPct val="80000"/>
              </a:lnSpc>
              <a:spcBef>
                <a:spcPts val="2400"/>
              </a:spcBef>
              <a:buClr>
                <a:srgbClr val="000066"/>
              </a:buClr>
              <a:buSzPct val="100000"/>
              <a:buFont typeface="Wingdings" pitchFamily="2" charset="2"/>
              <a:buChar char="×"/>
              <a:defRPr/>
            </a:pPr>
            <a:r>
              <a:rPr lang="he-IL" sz="3600" dirty="0" smtClean="0">
                <a:latin typeface="Arial" pitchFamily="34" charset="0"/>
                <a:ea typeface="Arial Unicode MS" pitchFamily="34" charset="-128"/>
                <a:cs typeface="Arial" pitchFamily="34" charset="0"/>
              </a:rPr>
              <a:t>האם יש חובה להשיב על שדות אלה</a:t>
            </a:r>
            <a:r>
              <a:rPr lang="he" sz="3600" b="0" i="0" u="none" dirty="0" smtClean="0">
                <a:latin typeface="Arial" pitchFamily="34" charset="0"/>
                <a:ea typeface="Arial Unicode MS" pitchFamily="34" charset="-128"/>
                <a:cs typeface="Arial" pitchFamily="34" charset="0"/>
              </a:rPr>
              <a:t>?</a:t>
            </a:r>
            <a:endParaRPr lang="he" sz="3600" dirty="0" smtClean="0">
              <a:latin typeface="Arial" pitchFamily="34" charset="0"/>
              <a:ea typeface="Arial Unicode MS" pitchFamily="34" charset="-128"/>
              <a:cs typeface="Arial" pitchFamily="34" charset="0"/>
            </a:endParaRPr>
          </a:p>
          <a:p>
            <a:pPr lvl="1" algn="r" rtl="1">
              <a:spcBef>
                <a:spcPts val="600"/>
              </a:spcBef>
              <a:buClr>
                <a:srgbClr val="000066"/>
              </a:buClr>
              <a:buSzPct val="100000"/>
              <a:buFont typeface="Wingdings" pitchFamily="2" charset="2"/>
              <a:buChar char="×"/>
              <a:defRPr/>
            </a:pPr>
            <a:r>
              <a:rPr lang="he" b="0" i="0" u="none" dirty="0">
                <a:latin typeface="Arial" pitchFamily="34" charset="0"/>
                <a:ea typeface="Arial Unicode MS" pitchFamily="34" charset="-128"/>
                <a:cs typeface="Arial" pitchFamily="34" charset="0"/>
              </a:rPr>
              <a:t>כיצד יוצגו?</a:t>
            </a:r>
            <a:endParaRPr lang="he" dirty="0" smtClean="0">
              <a:latin typeface="Arial" pitchFamily="34" charset="0"/>
              <a:ea typeface="Arial Unicode MS" pitchFamily="34" charset="-128"/>
              <a:cs typeface="Arial" pitchFamily="34" charset="0"/>
            </a:endParaRPr>
          </a:p>
          <a:p>
            <a:pPr lvl="1" algn="r" rtl="1">
              <a:spcBef>
                <a:spcPts val="600"/>
              </a:spcBef>
              <a:buClr>
                <a:srgbClr val="000066"/>
              </a:buClr>
              <a:buSzPct val="100000"/>
              <a:buFont typeface="Wingdings" pitchFamily="2" charset="2"/>
              <a:buChar char="×"/>
              <a:defRPr/>
            </a:pPr>
            <a:r>
              <a:rPr lang="he" b="0" i="0" u="none" dirty="0">
                <a:latin typeface="Arial" pitchFamily="34" charset="0"/>
                <a:ea typeface="Arial Unicode MS" pitchFamily="34" charset="-128"/>
                <a:cs typeface="Arial" pitchFamily="34" charset="0"/>
              </a:rPr>
              <a:t>האם דרוש לך שדה "אחר"?</a:t>
            </a:r>
            <a:endParaRPr lang="he" dirty="0" smtClean="0">
              <a:latin typeface="Arial" pitchFamily="34" charset="0"/>
              <a:ea typeface="Arial Unicode MS" pitchFamily="34" charset="-128"/>
              <a:cs typeface="Arial" pitchFamily="34" charset="0"/>
            </a:endParaRPr>
          </a:p>
          <a:p>
            <a:pPr lvl="1" algn="r" rtl="1">
              <a:spcBef>
                <a:spcPts val="600"/>
              </a:spcBef>
              <a:buClr>
                <a:srgbClr val="000066"/>
              </a:buClr>
              <a:buSzPct val="100000"/>
              <a:buFont typeface="Wingdings" pitchFamily="2" charset="2"/>
              <a:buChar char="×"/>
              <a:defRPr/>
            </a:pPr>
            <a:r>
              <a:rPr lang="he" b="0" i="0" u="none" dirty="0">
                <a:latin typeface="Arial" pitchFamily="34" charset="0"/>
                <a:ea typeface="Arial Unicode MS" pitchFamily="34" charset="-128"/>
                <a:cs typeface="Arial" pitchFamily="34" charset="0"/>
              </a:rPr>
              <a:t>האם הם צריכים להיות "דרושים"?</a:t>
            </a:r>
          </a:p>
          <a:p>
            <a:pPr algn="r" rtl="1">
              <a:lnSpc>
                <a:spcPct val="80000"/>
              </a:lnSpc>
              <a:spcBef>
                <a:spcPts val="3600"/>
              </a:spcBef>
              <a:buClr>
                <a:srgbClr val="000066"/>
              </a:buClr>
              <a:buSzPct val="100000"/>
              <a:buFont typeface="Wingdings" pitchFamily="2" charset="2"/>
              <a:buChar char="×"/>
              <a:defRPr/>
            </a:pPr>
            <a:r>
              <a:rPr lang="he" sz="3600" b="0" i="0" u="none" dirty="0">
                <a:latin typeface="Arial" pitchFamily="34" charset="0"/>
                <a:ea typeface="Arial Unicode MS" pitchFamily="34" charset="-128"/>
                <a:cs typeface="Arial" pitchFamily="34" charset="0"/>
              </a:rPr>
              <a:t> כיצד תגיע למשיבים?</a:t>
            </a:r>
            <a:endParaRPr lang="he" sz="3600" dirty="0" smtClean="0">
              <a:latin typeface="Arial" pitchFamily="34" charset="0"/>
              <a:ea typeface="Arial Unicode MS" pitchFamily="34" charset="-128"/>
              <a:cs typeface="Arial" pitchFamily="34" charset="0"/>
            </a:endParaRPr>
          </a:p>
          <a:p>
            <a:pPr algn="r" rtl="1">
              <a:lnSpc>
                <a:spcPct val="80000"/>
              </a:lnSpc>
              <a:spcBef>
                <a:spcPts val="2400"/>
              </a:spcBef>
              <a:buClr>
                <a:srgbClr val="000066"/>
              </a:buClr>
              <a:buSzPct val="100000"/>
              <a:buFont typeface="Wingdings" pitchFamily="2" charset="2"/>
              <a:buChar char="×"/>
              <a:defRPr/>
            </a:pPr>
            <a:r>
              <a:rPr lang="he" sz="3600" b="0" i="0" u="none" dirty="0">
                <a:latin typeface="Arial" pitchFamily="34" charset="0"/>
                <a:ea typeface="Arial Unicode MS" pitchFamily="34" charset="-128"/>
                <a:cs typeface="Arial" pitchFamily="34" charset="0"/>
              </a:rPr>
              <a:t> כיצד תבצע מעקב?</a:t>
            </a:r>
          </a:p>
        </p:txBody>
      </p:sp>
      <p:sp>
        <p:nvSpPr>
          <p:cNvPr id="8" name="Slide Number Placeholder 7"/>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11</a:t>
            </a:fld>
            <a:endParaRPr lang="he">
              <a:latin typeface="Arial" pitchFamily="34" charset="0"/>
              <a:ea typeface="Arial Unicode MS" pitchFamily="34" charset="-128"/>
              <a:cs typeface="Arial" pitchFamily="34" charset="0"/>
            </a:endParaRPr>
          </a:p>
        </p:txBody>
      </p:sp>
      <p:sp>
        <p:nvSpPr>
          <p:cNvPr id="6" name="Title 1"/>
          <p:cNvSpPr>
            <a:spLocks noGrp="1"/>
          </p:cNvSpPr>
          <p:nvPr>
            <p:ph type="title"/>
          </p:nvPr>
        </p:nvSpPr>
        <p:spPr>
          <a:xfrm>
            <a:off x="1382712" y="457200"/>
            <a:ext cx="7313613" cy="752475"/>
          </a:xfrm>
        </p:spPr>
        <p:txBody>
          <a:bodyPr>
            <a:normAutofit/>
          </a:bodyPr>
          <a:lstStyle/>
          <a:p>
            <a:pPr algn="r" rtl="1">
              <a:defRPr/>
            </a:pPr>
            <a:r>
              <a:rPr lang="he-IL" b="1" smtClean="0">
                <a:latin typeface="Arial" pitchFamily="34" charset="0"/>
                <a:ea typeface="Arial Unicode MS" pitchFamily="34" charset="-128"/>
                <a:cs typeface="Arial" pitchFamily="34" charset="0"/>
              </a:rPr>
              <a:t>סקרים אלקטרוניים – החלטות עיקריות</a:t>
            </a:r>
            <a:endParaRPr lang="he" b="1"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590800" y="0"/>
            <a:ext cx="6096000" cy="1143000"/>
          </a:xfrm>
        </p:spPr>
        <p:txBody>
          <a:bodyPr>
            <a:normAutofit/>
          </a:bodyPr>
          <a:lstStyle/>
          <a:p>
            <a:pPr algn="r" rtl="1" eaLnBrk="1" hangingPunct="1"/>
            <a:r>
              <a:rPr lang="he" sz="3600" b="1" i="0" u="none" dirty="0">
                <a:latin typeface="Arial" pitchFamily="34" charset="0"/>
                <a:ea typeface="Arial Unicode MS" pitchFamily="34" charset="-128"/>
                <a:cs typeface="Arial" pitchFamily="34" charset="0"/>
              </a:rPr>
              <a:t>ניתוח נתוני תצפיות </a:t>
            </a:r>
          </a:p>
        </p:txBody>
      </p:sp>
      <p:sp>
        <p:nvSpPr>
          <p:cNvPr id="400387" name="Rectangle 3"/>
          <p:cNvSpPr>
            <a:spLocks noGrp="1" noChangeArrowheads="1"/>
          </p:cNvSpPr>
          <p:nvPr>
            <p:ph type="body" idx="1"/>
          </p:nvPr>
        </p:nvSpPr>
        <p:spPr>
          <a:xfrm>
            <a:off x="304800" y="1676400"/>
            <a:ext cx="8382000" cy="4267200"/>
          </a:xfrm>
        </p:spPr>
        <p:txBody>
          <a:bodyPr>
            <a:normAutofit/>
          </a:bodyPr>
          <a:lstStyle/>
          <a:p>
            <a:pPr marL="927100" lvl="2" indent="-292100" algn="r" rtl="1" eaLnBrk="1" hangingPunct="1">
              <a:buClr>
                <a:schemeClr val="hlink"/>
              </a:buClr>
              <a:buSzPct val="110000"/>
              <a:buFont typeface="Wingdings" charset="2"/>
              <a:buChar char="Ø"/>
              <a:tabLst>
                <a:tab pos="457200" algn="l"/>
              </a:tabLst>
            </a:pPr>
            <a:endParaRPr lang="he" dirty="0" smtClean="0">
              <a:latin typeface="Arial" pitchFamily="34" charset="0"/>
              <a:ea typeface="Arial Unicode MS" pitchFamily="34" charset="-128"/>
              <a:cs typeface="Arial" pitchFamily="34" charset="0"/>
            </a:endParaRPr>
          </a:p>
          <a:p>
            <a:pPr algn="r" rtl="1" eaLnBrk="1" hangingPunct="1">
              <a:spcBef>
                <a:spcPct val="50000"/>
              </a:spcBef>
              <a:buSzPct val="100000"/>
              <a:buFont typeface="Wingdings" pitchFamily="2" charset="2"/>
              <a:buChar char="×"/>
              <a:tabLst>
                <a:tab pos="457200" algn="l"/>
              </a:tabLst>
            </a:pPr>
            <a:r>
              <a:rPr lang="he" sz="2800" b="0" i="0" u="none" dirty="0">
                <a:latin typeface="Arial" pitchFamily="34" charset="0"/>
                <a:ea typeface="Arial Unicode MS" pitchFamily="34" charset="-128"/>
                <a:cs typeface="Arial" pitchFamily="34" charset="0"/>
              </a:rPr>
              <a:t>נסח משפטי סיכום לגבי מגמות בתצפיותיך</a:t>
            </a:r>
            <a:endParaRPr lang="he" sz="2800" dirty="0" smtClean="0">
              <a:latin typeface="Arial" pitchFamily="34" charset="0"/>
              <a:ea typeface="Arial Unicode MS" pitchFamily="34" charset="-128"/>
              <a:cs typeface="Arial" pitchFamily="34" charset="0"/>
            </a:endParaRPr>
          </a:p>
          <a:p>
            <a:pPr marL="520700" lvl="1" indent="-63500" algn="r" rtl="1" eaLnBrk="1" hangingPunct="1">
              <a:spcBef>
                <a:spcPct val="50000"/>
              </a:spcBef>
              <a:buClr>
                <a:schemeClr val="hlink"/>
              </a:buClr>
              <a:buSzPct val="110000"/>
              <a:buFont typeface="Wingdings" charset="2"/>
              <a:buNone/>
              <a:tabLst>
                <a:tab pos="457200" algn="l"/>
              </a:tabLst>
            </a:pPr>
            <a:r>
              <a:rPr lang="he" sz="2000" b="0" i="0" u="none" dirty="0">
                <a:latin typeface="Arial" pitchFamily="34" charset="0"/>
                <a:ea typeface="Arial Unicode MS" pitchFamily="34" charset="-128"/>
                <a:cs typeface="Arial" pitchFamily="34" charset="0"/>
              </a:rPr>
              <a:t> </a:t>
            </a:r>
            <a:r>
              <a:rPr lang="he" sz="2000" b="0" u="none" dirty="0">
                <a:latin typeface="Arial" pitchFamily="34" charset="0"/>
                <a:ea typeface="Arial Unicode MS" pitchFamily="34" charset="-128"/>
                <a:cs typeface="Arial" pitchFamily="34" charset="0"/>
              </a:rPr>
              <a:t>בכל פעם שביקרנו </a:t>
            </a:r>
            <a:r>
              <a:rPr lang="he" sz="2000" b="0" u="none" dirty="0" smtClean="0">
                <a:latin typeface="Arial" pitchFamily="34" charset="0"/>
                <a:ea typeface="Arial Unicode MS" pitchFamily="34" charset="-128"/>
                <a:cs typeface="Arial" pitchFamily="34" charset="0"/>
              </a:rPr>
              <a:t>בתכנית</a:t>
            </a:r>
            <a:r>
              <a:rPr lang="he-IL" sz="2000" b="0" u="none" dirty="0" smtClean="0">
                <a:latin typeface="Arial" pitchFamily="34" charset="0"/>
                <a:ea typeface="Arial Unicode MS" pitchFamily="34" charset="-128"/>
                <a:cs typeface="Arial" pitchFamily="34" charset="0"/>
              </a:rPr>
              <a:t>,</a:t>
            </a:r>
            <a:r>
              <a:rPr lang="he" sz="2000" b="0" u="none" dirty="0" smtClean="0">
                <a:latin typeface="Arial" pitchFamily="34" charset="0"/>
                <a:ea typeface="Arial Unicode MS" pitchFamily="34" charset="-128"/>
                <a:cs typeface="Arial" pitchFamily="34" charset="0"/>
              </a:rPr>
              <a:t> רוב </a:t>
            </a:r>
            <a:r>
              <a:rPr lang="he" sz="2000" b="0" u="none" dirty="0">
                <a:latin typeface="Arial" pitchFamily="34" charset="0"/>
                <a:ea typeface="Arial Unicode MS" pitchFamily="34" charset="-128"/>
                <a:cs typeface="Arial" pitchFamily="34" charset="0"/>
              </a:rPr>
              <a:t>הילדים </a:t>
            </a:r>
            <a:r>
              <a:rPr lang="he-IL" sz="2000" b="0" u="none" dirty="0" smtClean="0">
                <a:latin typeface="Arial" pitchFamily="34" charset="0"/>
                <a:ea typeface="Arial Unicode MS" pitchFamily="34" charset="-128"/>
                <a:cs typeface="Arial" pitchFamily="34" charset="0"/>
              </a:rPr>
              <a:t>עסקו </a:t>
            </a:r>
            <a:r>
              <a:rPr lang="he" sz="2000" b="0" u="none" dirty="0" smtClean="0">
                <a:latin typeface="Arial" pitchFamily="34" charset="0"/>
                <a:ea typeface="Arial Unicode MS" pitchFamily="34" charset="-128"/>
                <a:cs typeface="Arial" pitchFamily="34" charset="0"/>
              </a:rPr>
              <a:t>בפעילות </a:t>
            </a:r>
            <a:r>
              <a:rPr lang="he" sz="2000" b="0" u="none" dirty="0">
                <a:latin typeface="Arial" pitchFamily="34" charset="0"/>
                <a:ea typeface="Arial Unicode MS" pitchFamily="34" charset="-128"/>
                <a:cs typeface="Arial" pitchFamily="34" charset="0"/>
              </a:rPr>
              <a:t>לפיתוח אוריינות כגון קריאה, תיאור סיפור שקראו כתבו, תרגול קריאה בקול.</a:t>
            </a:r>
            <a:endParaRPr lang="he" sz="2000" dirty="0" smtClean="0">
              <a:latin typeface="Arial" pitchFamily="34" charset="0"/>
              <a:ea typeface="Arial Unicode MS" pitchFamily="34" charset="-128"/>
              <a:cs typeface="Arial" pitchFamily="34" charset="0"/>
            </a:endParaRPr>
          </a:p>
          <a:p>
            <a:pPr algn="r" rtl="1" eaLnBrk="1" hangingPunct="1">
              <a:spcBef>
                <a:spcPct val="50000"/>
              </a:spcBef>
              <a:buSzPct val="100000"/>
              <a:buFont typeface="Wingdings" pitchFamily="2" charset="2"/>
              <a:buChar char="×"/>
              <a:tabLst>
                <a:tab pos="457200" algn="l"/>
              </a:tabLst>
            </a:pPr>
            <a:r>
              <a:rPr lang="he" sz="2800" b="0" i="0" u="none" dirty="0">
                <a:latin typeface="Arial" pitchFamily="34" charset="0"/>
                <a:ea typeface="Arial Unicode MS" pitchFamily="34" charset="-128"/>
                <a:cs typeface="Arial" pitchFamily="34" charset="0"/>
              </a:rPr>
              <a:t>כלול "קטעים" או מובאות ישירות מתוך ההערות שרשמת בשטח כדי לתאר נקודות בצורה מסוכמת.</a:t>
            </a:r>
            <a:endParaRPr lang="he" sz="2800" dirty="0" smtClean="0">
              <a:latin typeface="Arial" pitchFamily="34" charset="0"/>
              <a:ea typeface="Arial Unicode MS" pitchFamily="34" charset="-128"/>
              <a:cs typeface="Arial" pitchFamily="34" charset="0"/>
            </a:endParaRPr>
          </a:p>
          <a:p>
            <a:pPr algn="r" rtl="1" eaLnBrk="1" hangingPunct="1">
              <a:spcBef>
                <a:spcPct val="50000"/>
              </a:spcBef>
              <a:buSzPct val="100000"/>
              <a:buFont typeface="Wingdings" charset="2"/>
              <a:buChar char="Ø"/>
              <a:tabLst>
                <a:tab pos="457200" algn="l"/>
              </a:tabLst>
            </a:pPr>
            <a:endParaRPr lang="he" sz="2800" dirty="0" smtClean="0">
              <a:latin typeface="Arial" pitchFamily="34" charset="0"/>
              <a:ea typeface="Arial Unicode MS" pitchFamily="34" charset="-128"/>
              <a:cs typeface="Arial" pitchFamily="34" charset="0"/>
            </a:endParaRPr>
          </a:p>
        </p:txBody>
      </p:sp>
      <p:pic>
        <p:nvPicPr>
          <p:cNvPr id="20484" name="Picture 8" descr="C:\Users\Anita\AppData\Local\Microsoft\Windows\Temporary Internet Files\Content.IE5\EHK00WHP\MP900431217[1].jpg"/>
          <p:cNvPicPr>
            <a:picLocks noChangeAspect="1" noChangeArrowheads="1"/>
          </p:cNvPicPr>
          <p:nvPr/>
        </p:nvPicPr>
        <p:blipFill>
          <a:blip r:embed="rId3" cstate="print"/>
          <a:srcRect/>
          <a:stretch>
            <a:fillRect/>
          </a:stretch>
        </p:blipFill>
        <p:spPr bwMode="auto">
          <a:xfrm>
            <a:off x="0" y="0"/>
            <a:ext cx="1447800" cy="1676400"/>
          </a:xfrm>
          <a:prstGeom prst="rect">
            <a:avLst/>
          </a:prstGeom>
          <a:noFill/>
          <a:ln w="9525">
            <a:noFill/>
            <a:miter lim="800000"/>
            <a:headEnd/>
            <a:tailEnd/>
          </a:ln>
        </p:spPr>
      </p:pic>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12</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971800" y="304800"/>
            <a:ext cx="5715000" cy="914400"/>
          </a:xfrm>
        </p:spPr>
        <p:txBody>
          <a:bodyPr>
            <a:normAutofit/>
          </a:bodyPr>
          <a:lstStyle/>
          <a:p>
            <a:pPr algn="r" rtl="1"/>
            <a:r>
              <a:rPr lang="he" sz="3600" b="1" dirty="0">
                <a:latin typeface="Arial" pitchFamily="34" charset="0"/>
                <a:ea typeface="Arial Unicode MS" pitchFamily="34" charset="-128"/>
                <a:cs typeface="Arial" pitchFamily="34" charset="0"/>
              </a:rPr>
              <a:t>נתוני תצפיות שנותחו </a:t>
            </a:r>
          </a:p>
        </p:txBody>
      </p:sp>
      <p:sp>
        <p:nvSpPr>
          <p:cNvPr id="401411" name="Rectangle 3"/>
          <p:cNvSpPr>
            <a:spLocks noGrp="1" noChangeArrowheads="1"/>
          </p:cNvSpPr>
          <p:nvPr>
            <p:ph type="body" idx="1"/>
          </p:nvPr>
        </p:nvSpPr>
        <p:spPr>
          <a:xfrm>
            <a:off x="304800" y="1676400"/>
            <a:ext cx="8382000" cy="4267200"/>
          </a:xfrm>
        </p:spPr>
        <p:txBody>
          <a:bodyPr/>
          <a:lstStyle/>
          <a:p>
            <a:pPr marL="177800" lvl="1" indent="-63500" algn="r" rtl="1" eaLnBrk="1" hangingPunct="1">
              <a:lnSpc>
                <a:spcPct val="80000"/>
              </a:lnSpc>
              <a:spcBef>
                <a:spcPct val="50000"/>
              </a:spcBef>
              <a:buClr>
                <a:schemeClr val="hlink"/>
              </a:buClr>
              <a:buSzPct val="110000"/>
              <a:buFont typeface="Wingdings" charset="2"/>
              <a:buNone/>
              <a:tabLst>
                <a:tab pos="457200" algn="l"/>
              </a:tabLst>
            </a:pPr>
            <a:r>
              <a:rPr lang="he" sz="2400" b="0" i="1" u="none" dirty="0">
                <a:latin typeface="Arial" pitchFamily="34" charset="0"/>
                <a:ea typeface="Arial Unicode MS" pitchFamily="34" charset="-128"/>
                <a:cs typeface="Arial" pitchFamily="34" charset="0"/>
              </a:rPr>
              <a:t>בוצעו פעילויות אמנות מסוגים רבים ושונים ופיתוח אישי ניתן באופן אישי או שולב בפעילויות האמנות. מתוך 57 שילובים שונים של תכניות ב-10 אתרים, רק 3 כללו פעילויות שלא הצליחו הצלחה מלאה עם קבוצות היעד שלהן, 2 מתוכן בשל חוסר התאמה בין המדריך וקבוצת המשתתפים. בכל האתרים, המשיכו לפעול פרויקטים מתמשכים ובשטח נראו ודוגמאות של עבודות המשתתפים. האמנים המלמדים הדגימו מיומנויות, נתנו לבני הנוער הזדמנויות להתנסות בהן, והגישו להם עזרה אישית לפי הצורך.</a:t>
            </a:r>
            <a:endParaRPr lang="he" sz="2400" i="1" dirty="0" smtClean="0">
              <a:latin typeface="Arial" pitchFamily="34" charset="0"/>
              <a:ea typeface="Arial Unicode MS" pitchFamily="34" charset="-128"/>
              <a:cs typeface="Arial" pitchFamily="34" charset="0"/>
            </a:endParaRPr>
          </a:p>
          <a:p>
            <a:pPr marL="177800" lvl="1" indent="-63500" algn="r" rtl="1" eaLnBrk="1" hangingPunct="1">
              <a:lnSpc>
                <a:spcPct val="80000"/>
              </a:lnSpc>
              <a:spcBef>
                <a:spcPct val="50000"/>
              </a:spcBef>
              <a:buClr>
                <a:schemeClr val="hlink"/>
              </a:buClr>
              <a:buSzPct val="110000"/>
              <a:buFont typeface="Wingdings" charset="2"/>
              <a:buNone/>
              <a:tabLst>
                <a:tab pos="457200" algn="l"/>
              </a:tabLst>
            </a:pPr>
            <a:endParaRPr lang="he" sz="2400" i="1" dirty="0" smtClean="0">
              <a:latin typeface="Arial" pitchFamily="34" charset="0"/>
              <a:ea typeface="Arial Unicode MS" pitchFamily="34" charset="-128"/>
              <a:cs typeface="Arial" pitchFamily="34" charset="0"/>
            </a:endParaRPr>
          </a:p>
        </p:txBody>
      </p:sp>
      <p:sp>
        <p:nvSpPr>
          <p:cNvPr id="8" name="Footer Placeholder 5"/>
          <p:cNvSpPr>
            <a:spLocks noGrp="1"/>
          </p:cNvSpPr>
          <p:nvPr>
            <p:ph type="ftr" sz="quarter" idx="10"/>
          </p:nvPr>
        </p:nvSpPr>
        <p:spPr>
          <a:xfrm>
            <a:off x="1066800" y="6324600"/>
            <a:ext cx="6553200" cy="247650"/>
          </a:xfrm>
        </p:spPr>
        <p:txBody>
          <a:bodyPr/>
          <a:lstStyle/>
          <a:p>
            <a:pPr algn="r" rtl="1">
              <a:defRPr/>
            </a:pPr>
            <a:r>
              <a:rPr lang="he" b="0" i="0" u="none">
                <a:latin typeface="Arial" pitchFamily="34" charset="0"/>
                <a:ea typeface="Arial Unicode MS" pitchFamily="34" charset="-128"/>
                <a:cs typeface="Arial" pitchFamily="34" charset="0"/>
              </a:rPr>
              <a:t>קרן ברונר</a:t>
            </a:r>
            <a:endParaRPr lang="he" dirty="0">
              <a:latin typeface="Arial" pitchFamily="34" charset="0"/>
              <a:ea typeface="Arial Unicode MS" pitchFamily="34" charset="-128"/>
              <a:cs typeface="Arial" pitchFamily="34" charset="0"/>
            </a:endParaRPr>
          </a:p>
          <a:p>
            <a:pPr algn="r" rtl="1">
              <a:tabLst>
                <a:tab pos="3592513" algn="ctr"/>
              </a:tabLst>
              <a:defRPr/>
            </a:pPr>
            <a:r>
              <a:rPr lang="he-IL" b="0" i="0" u="none" smtClean="0">
                <a:latin typeface="Arial" pitchFamily="34" charset="0"/>
                <a:ea typeface="Arial Unicode MS" pitchFamily="34" charset="-128"/>
                <a:cs typeface="Arial" pitchFamily="34" charset="0"/>
              </a:rPr>
              <a:t>רוצ'סטר, ניו יורק	</a:t>
            </a:r>
            <a:r>
              <a:rPr lang="en-US" sz="1200" b="0" i="1" u="none" smtClean="0">
                <a:latin typeface="Arial" pitchFamily="34" charset="0"/>
                <a:ea typeface="Arial Unicode MS" pitchFamily="34" charset="-128"/>
                <a:cs typeface="Arial" pitchFamily="34" charset="0"/>
              </a:rPr>
              <a:t>Anita Baker</a:t>
            </a:r>
            <a:r>
              <a:rPr lang="he-IL" sz="1200" b="0" i="1" u="none" smtClean="0">
                <a:latin typeface="Arial" pitchFamily="34" charset="0"/>
                <a:ea typeface="Arial Unicode MS" pitchFamily="34" charset="-128"/>
                <a:cs typeface="Arial" pitchFamily="34" charset="0"/>
              </a:rPr>
              <a:t>, </a:t>
            </a:r>
            <a:r>
              <a:rPr lang="en-US" sz="1200" b="0" i="1" u="none" smtClean="0">
                <a:latin typeface="Arial" pitchFamily="34" charset="0"/>
                <a:ea typeface="Arial Unicode MS" pitchFamily="34" charset="-128"/>
                <a:cs typeface="Arial" pitchFamily="34" charset="0"/>
              </a:rPr>
              <a:t>Evaluation Services</a:t>
            </a:r>
            <a:r>
              <a:rPr lang="he-IL" b="0" i="1" u="none" smtClean="0">
                <a:latin typeface="Arial" pitchFamily="34" charset="0"/>
                <a:ea typeface="Arial Unicode MS" pitchFamily="34" charset="-128"/>
                <a:cs typeface="Arial" pitchFamily="34" charset="0"/>
              </a:rPr>
              <a:t> (אניטה בייקר, שירותי הערכה)</a:t>
            </a:r>
            <a:endParaRPr lang="he-IL" b="0" i="1" u="none">
              <a:latin typeface="Arial" pitchFamily="34" charset="0"/>
              <a:ea typeface="Arial Unicode MS" pitchFamily="34" charset="-128"/>
              <a:cs typeface="Arial" pitchFamily="34" charset="0"/>
            </a:endParaRPr>
          </a:p>
        </p:txBody>
      </p:sp>
      <p:sp>
        <p:nvSpPr>
          <p:cNvPr id="6" name="Slide Number Placeholder 9"/>
          <p:cNvSpPr>
            <a:spLocks noGrp="1"/>
          </p:cNvSpPr>
          <p:nvPr>
            <p:ph type="sldNum" sz="quarter" idx="12"/>
          </p:nvPr>
        </p:nvSpPr>
        <p:spPr>
          <a:xfrm>
            <a:off x="6451600" y="6356350"/>
            <a:ext cx="1981200" cy="365760"/>
          </a:xfrm>
        </p:spPr>
        <p:txBody>
          <a:bodyPr/>
          <a:lstStyle/>
          <a:p>
            <a:pPr algn="r" rtl="1"/>
            <a:r>
              <a:rPr lang="he-IL" smtClean="0">
                <a:latin typeface="Arial" pitchFamily="34" charset="0"/>
                <a:ea typeface="Arial Unicode MS" pitchFamily="34" charset="-128"/>
                <a:cs typeface="Arial" pitchFamily="34" charset="0"/>
              </a:rPr>
              <a:t>14</a:t>
            </a:r>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14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2362200" y="304800"/>
            <a:ext cx="6324600" cy="838200"/>
          </a:xfrm>
        </p:spPr>
        <p:txBody>
          <a:bodyPr>
            <a:normAutofit/>
          </a:bodyPr>
          <a:lstStyle/>
          <a:p>
            <a:pPr algn="r" rtl="1" eaLnBrk="1" hangingPunct="1"/>
            <a:r>
              <a:rPr lang="he" b="1" i="0" u="none" dirty="0">
                <a:latin typeface="Arial" pitchFamily="34" charset="0"/>
                <a:ea typeface="Arial Unicode MS" pitchFamily="34" charset="-128"/>
                <a:cs typeface="Arial" pitchFamily="34" charset="0"/>
              </a:rPr>
              <a:t>ניתוח נתוני ריאיון</a:t>
            </a:r>
          </a:p>
        </p:txBody>
      </p:sp>
      <p:sp>
        <p:nvSpPr>
          <p:cNvPr id="32772" name="Rectangle 3"/>
          <p:cNvSpPr>
            <a:spLocks noGrp="1" noChangeArrowheads="1"/>
          </p:cNvSpPr>
          <p:nvPr>
            <p:ph type="body" idx="1"/>
          </p:nvPr>
        </p:nvSpPr>
        <p:spPr>
          <a:xfrm>
            <a:off x="1371600" y="1676400"/>
            <a:ext cx="7315200" cy="4419600"/>
          </a:xfrm>
        </p:spPr>
        <p:txBody>
          <a:bodyPr>
            <a:noAutofit/>
          </a:bodyPr>
          <a:lstStyle/>
          <a:p>
            <a:pPr marL="749300" lvl="2" indent="-457200" algn="r" rtl="1" eaLnBrk="1" hangingPunct="1">
              <a:lnSpc>
                <a:spcPct val="80000"/>
              </a:lnSpc>
              <a:buFont typeface="Wingdings" charset="2"/>
              <a:buAutoNum type="arabicParenR"/>
            </a:pPr>
            <a:r>
              <a:rPr lang="he" sz="3600" b="0" i="0" u="none" dirty="0">
                <a:latin typeface="Arial" pitchFamily="34" charset="0"/>
                <a:ea typeface="Arial Unicode MS" pitchFamily="34" charset="-128"/>
                <a:cs typeface="Arial" pitchFamily="34" charset="0"/>
              </a:rPr>
              <a:t>קרא/סקור את קבוצות הראיונות שהושלמו.</a:t>
            </a:r>
            <a:endParaRPr lang="he" sz="3600" dirty="0" smtClean="0">
              <a:latin typeface="Arial" pitchFamily="34" charset="0"/>
              <a:ea typeface="Arial Unicode MS" pitchFamily="34" charset="-128"/>
              <a:cs typeface="Arial" pitchFamily="34" charset="0"/>
            </a:endParaRPr>
          </a:p>
          <a:p>
            <a:pPr marL="749300" lvl="2" indent="-457200" algn="r" rtl="1" eaLnBrk="1" hangingPunct="1">
              <a:lnSpc>
                <a:spcPct val="80000"/>
              </a:lnSpc>
              <a:spcBef>
                <a:spcPct val="85000"/>
              </a:spcBef>
              <a:buFont typeface="Wingdings" charset="2"/>
              <a:buAutoNum type="arabicParenR"/>
            </a:pPr>
            <a:r>
              <a:rPr lang="he" sz="3600" b="0" i="0" u="none" dirty="0">
                <a:latin typeface="Arial" pitchFamily="34" charset="0"/>
                <a:ea typeface="Arial Unicode MS" pitchFamily="34" charset="-128"/>
                <a:cs typeface="Arial" pitchFamily="34" charset="0"/>
              </a:rPr>
              <a:t>תעד סיכומים כלליים</a:t>
            </a:r>
            <a:endParaRPr lang="he" sz="3600" dirty="0" smtClean="0">
              <a:latin typeface="Arial" pitchFamily="34" charset="0"/>
              <a:ea typeface="Arial Unicode MS" pitchFamily="34" charset="-128"/>
              <a:cs typeface="Arial" pitchFamily="34" charset="0"/>
            </a:endParaRPr>
          </a:p>
          <a:p>
            <a:pPr marL="749300" lvl="2" indent="-457200" algn="r" rtl="1" eaLnBrk="1" hangingPunct="1">
              <a:lnSpc>
                <a:spcPct val="80000"/>
              </a:lnSpc>
              <a:spcBef>
                <a:spcPct val="85000"/>
              </a:spcBef>
              <a:buFont typeface="Wingdings" charset="2"/>
              <a:buAutoNum type="arabicParenR"/>
            </a:pPr>
            <a:r>
              <a:rPr lang="he" sz="3600" b="0" i="0" u="none" dirty="0">
                <a:latin typeface="Arial" pitchFamily="34" charset="0"/>
                <a:ea typeface="Arial Unicode MS" pitchFamily="34" charset="-128"/>
                <a:cs typeface="Arial" pitchFamily="34" charset="0"/>
              </a:rPr>
              <a:t>קודד את התשובות, כשמתאים.</a:t>
            </a:r>
            <a:endParaRPr lang="he" sz="3600" dirty="0" smtClean="0">
              <a:latin typeface="Arial" pitchFamily="34" charset="0"/>
              <a:ea typeface="Arial Unicode MS" pitchFamily="34" charset="-128"/>
              <a:cs typeface="Arial" pitchFamily="34" charset="0"/>
            </a:endParaRPr>
          </a:p>
          <a:p>
            <a:pPr marL="749300" lvl="2" indent="-457200" algn="r" rtl="1" eaLnBrk="1" hangingPunct="1">
              <a:lnSpc>
                <a:spcPct val="80000"/>
              </a:lnSpc>
              <a:spcBef>
                <a:spcPct val="85000"/>
              </a:spcBef>
              <a:buFont typeface="Wingdings" charset="2"/>
              <a:buAutoNum type="arabicParenR"/>
            </a:pPr>
            <a:r>
              <a:rPr lang="he" sz="3600" b="0" i="0" u="none" dirty="0">
                <a:latin typeface="Arial" pitchFamily="34" charset="0"/>
                <a:ea typeface="Arial Unicode MS" pitchFamily="34" charset="-128"/>
                <a:cs typeface="Arial" pitchFamily="34" charset="0"/>
              </a:rPr>
              <a:t>סכם את הנתונים המקודדים</a:t>
            </a:r>
            <a:endParaRPr lang="he" sz="3600" dirty="0" smtClean="0">
              <a:latin typeface="Arial" pitchFamily="34" charset="0"/>
              <a:ea typeface="Arial Unicode MS" pitchFamily="34" charset="-128"/>
              <a:cs typeface="Arial" pitchFamily="34" charset="0"/>
            </a:endParaRPr>
          </a:p>
          <a:p>
            <a:pPr marL="749300" lvl="2" indent="-457200" algn="r" rtl="1" eaLnBrk="1" hangingPunct="1">
              <a:lnSpc>
                <a:spcPct val="80000"/>
              </a:lnSpc>
              <a:spcBef>
                <a:spcPct val="85000"/>
              </a:spcBef>
              <a:buFont typeface="Wingdings" charset="2"/>
              <a:buAutoNum type="arabicParenR"/>
            </a:pPr>
            <a:r>
              <a:rPr lang="he" sz="3600" b="0" i="0" u="none" dirty="0">
                <a:latin typeface="Arial" pitchFamily="34" charset="0"/>
                <a:ea typeface="Arial Unicode MS" pitchFamily="34" charset="-128"/>
                <a:cs typeface="Arial" pitchFamily="34" charset="0"/>
              </a:rPr>
              <a:t>הבא ציטוטים להמחשת ממצאים.</a:t>
            </a:r>
            <a:endParaRPr lang="he" sz="3600" dirty="0" smtClean="0">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14</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6" descr="C:\Users\Anita\AppData\Local\Microsoft\Windows\Temporary Internet Files\Content.IE5\BPPYARPA\MC900441834[1].wmf"/>
          <p:cNvPicPr>
            <a:picLocks noChangeAspect="1" noChangeArrowheads="1"/>
          </p:cNvPicPr>
          <p:nvPr/>
        </p:nvPicPr>
        <p:blipFill>
          <a:blip r:embed="rId3" cstate="print"/>
          <a:srcRect/>
          <a:stretch>
            <a:fillRect/>
          </a:stretch>
        </p:blipFill>
        <p:spPr bwMode="auto">
          <a:xfrm>
            <a:off x="1143000" y="428625"/>
            <a:ext cx="6705600" cy="5715000"/>
          </a:xfrm>
          <a:prstGeom prst="rect">
            <a:avLst/>
          </a:prstGeom>
          <a:noFill/>
          <a:ln w="9525">
            <a:noFill/>
            <a:miter lim="800000"/>
            <a:headEnd/>
            <a:tailEnd/>
          </a:ln>
        </p:spPr>
      </p:pic>
      <p:sp>
        <p:nvSpPr>
          <p:cNvPr id="33795" name="Rectangle 4"/>
          <p:cNvSpPr>
            <a:spLocks noChangeArrowheads="1"/>
          </p:cNvSpPr>
          <p:nvPr/>
        </p:nvSpPr>
        <p:spPr bwMode="auto">
          <a:xfrm>
            <a:off x="381000" y="5929313"/>
            <a:ext cx="838200" cy="928687"/>
          </a:xfrm>
          <a:prstGeom prst="rect">
            <a:avLst/>
          </a:prstGeom>
          <a:solidFill>
            <a:schemeClr val="bg1"/>
          </a:solidFill>
          <a:ln w="9525">
            <a:noFill/>
            <a:miter lim="800000"/>
            <a:headEnd/>
            <a:tailEnd/>
          </a:ln>
        </p:spPr>
        <p:txBody>
          <a:bodyPr wrap="none"/>
          <a:lstStyle/>
          <a:p>
            <a:endParaRPr lang="he" sz="2400">
              <a:latin typeface="Arial" pitchFamily="34" charset="0"/>
              <a:ea typeface="Arial Unicode MS" pitchFamily="34" charset="-128"/>
              <a:cs typeface="Arial" pitchFamily="34" charset="0"/>
            </a:endParaRPr>
          </a:p>
        </p:txBody>
      </p:sp>
      <p:sp>
        <p:nvSpPr>
          <p:cNvPr id="4" name="Rounded Rectangle 3"/>
          <p:cNvSpPr/>
          <p:nvPr/>
        </p:nvSpPr>
        <p:spPr>
          <a:xfrm>
            <a:off x="1371600" y="6096000"/>
            <a:ext cx="6400800" cy="609600"/>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anchor="ctr"/>
          <a:lstStyle/>
          <a:p>
            <a:pPr algn="ctr" rtl="1">
              <a:defRPr/>
            </a:pPr>
            <a:r>
              <a:rPr lang="he" b="0" i="0" u="none" dirty="0">
                <a:solidFill>
                  <a:schemeClr val="tx2"/>
                </a:solidFill>
                <a:latin typeface="Arial" pitchFamily="34" charset="0"/>
                <a:ea typeface="Arial Unicode MS" pitchFamily="34" charset="-128"/>
                <a:cs typeface="Arial" pitchFamily="34" charset="0"/>
              </a:rPr>
              <a:t>נתח ראיונות ב</a:t>
            </a:r>
            <a:r>
              <a:rPr lang="he" b="0" i="1" u="none" dirty="0">
                <a:solidFill>
                  <a:schemeClr val="tx2"/>
                </a:solidFill>
                <a:latin typeface="Arial" pitchFamily="34" charset="0"/>
                <a:ea typeface="Arial Unicode MS" pitchFamily="34" charset="-128"/>
                <a:cs typeface="Arial" pitchFamily="34" charset="0"/>
              </a:rPr>
              <a:t>יסודות בהערכה משתפת,</a:t>
            </a:r>
            <a:r>
              <a:rPr lang="he" b="0" i="0" u="none" dirty="0">
                <a:solidFill>
                  <a:schemeClr val="tx2"/>
                </a:solidFill>
                <a:latin typeface="Arial" pitchFamily="34" charset="0"/>
                <a:ea typeface="Arial Unicode MS" pitchFamily="34" charset="-128"/>
                <a:cs typeface="Arial" pitchFamily="34" charset="0"/>
              </a:rPr>
              <a:t> עמ' 109-112 </a:t>
            </a:r>
            <a:endParaRPr lang="he" dirty="0">
              <a:solidFill>
                <a:schemeClr val="tx2"/>
              </a:solidFill>
              <a:latin typeface="Arial" pitchFamily="34" charset="0"/>
              <a:ea typeface="Arial Unicode MS" pitchFamily="34" charset="-128"/>
              <a:cs typeface="Arial" pitchFamily="34" charset="0"/>
            </a:endParaRPr>
          </a:p>
        </p:txBody>
      </p:sp>
      <p:sp>
        <p:nvSpPr>
          <p:cNvPr id="7" name="Slide Number Placeholder 6"/>
          <p:cNvSpPr>
            <a:spLocks noGrp="1"/>
          </p:cNvSpPr>
          <p:nvPr>
            <p:ph type="sldNum" sz="quarter" idx="12"/>
          </p:nvPr>
        </p:nvSpPr>
        <p:spPr>
          <a:xfrm>
            <a:off x="7750048" y="6356350"/>
            <a:ext cx="682752"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15</a:t>
            </a:fld>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1" descr="C:\Users\Anita\AppData\Local\Microsoft\Windows\Temporary Internet Files\Content.IE5\BPPYARPA\MC910216963[1].png"/>
          <p:cNvPicPr>
            <a:picLocks noChangeAspect="1" noChangeArrowheads="1"/>
          </p:cNvPicPr>
          <p:nvPr/>
        </p:nvPicPr>
        <p:blipFill>
          <a:blip r:embed="rId3" cstate="print"/>
          <a:srcRect r="9091"/>
          <a:stretch>
            <a:fillRect/>
          </a:stretch>
        </p:blipFill>
        <p:spPr bwMode="auto">
          <a:xfrm flipH="1">
            <a:off x="0" y="1143000"/>
            <a:ext cx="3048000" cy="4953000"/>
          </a:xfrm>
          <a:prstGeom prst="rect">
            <a:avLst/>
          </a:prstGeom>
          <a:noFill/>
        </p:spPr>
      </p:pic>
      <p:sp>
        <p:nvSpPr>
          <p:cNvPr id="11267" name="Rectangle 2"/>
          <p:cNvSpPr>
            <a:spLocks noGrp="1" noChangeArrowheads="1"/>
          </p:cNvSpPr>
          <p:nvPr>
            <p:ph type="title"/>
          </p:nvPr>
        </p:nvSpPr>
        <p:spPr>
          <a:xfrm>
            <a:off x="457200" y="152400"/>
            <a:ext cx="8229600" cy="990600"/>
          </a:xfrm>
        </p:spPr>
        <p:txBody>
          <a:bodyPr>
            <a:normAutofit/>
          </a:bodyPr>
          <a:lstStyle/>
          <a:p>
            <a:pPr algn="r" rtl="1" eaLnBrk="1" hangingPunct="1"/>
            <a:r>
              <a:rPr lang="he" b="1" i="0" u="none" dirty="0">
                <a:latin typeface="Arial" pitchFamily="34" charset="0"/>
                <a:ea typeface="Arial Unicode MS" pitchFamily="34" charset="-128"/>
                <a:cs typeface="Arial" pitchFamily="34" charset="0"/>
              </a:rPr>
              <a:t>שיפור מראה המצגת</a:t>
            </a:r>
          </a:p>
        </p:txBody>
      </p:sp>
      <p:sp>
        <p:nvSpPr>
          <p:cNvPr id="11268" name="Rectangle 3"/>
          <p:cNvSpPr>
            <a:spLocks noGrp="1" noChangeArrowheads="1"/>
          </p:cNvSpPr>
          <p:nvPr>
            <p:ph type="body" idx="1"/>
          </p:nvPr>
        </p:nvSpPr>
        <p:spPr>
          <a:xfrm>
            <a:off x="2057400" y="1447800"/>
            <a:ext cx="6629400" cy="4297363"/>
          </a:xfrm>
        </p:spPr>
        <p:txBody>
          <a:bodyPr>
            <a:normAutofit/>
          </a:bodyPr>
          <a:lstStyle/>
          <a:p>
            <a:pPr marL="533400" indent="-533400" algn="r" rtl="1" eaLnBrk="1" hangingPunct="1">
              <a:lnSpc>
                <a:spcPct val="90000"/>
              </a:lnSpc>
              <a:buFont typeface="Wingdings" pitchFamily="2" charset="2"/>
              <a:buNone/>
            </a:pPr>
            <a:r>
              <a:rPr lang="he" sz="2800" b="0" i="0" u="none" dirty="0">
                <a:latin typeface="Arial" pitchFamily="34" charset="0"/>
                <a:ea typeface="Arial Unicode MS" pitchFamily="34" charset="-128"/>
                <a:cs typeface="Arial" pitchFamily="34" charset="0"/>
              </a:rPr>
              <a:t>חשוב על:</a:t>
            </a:r>
            <a:endParaRPr lang="he" sz="28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a:latin typeface="Arial" pitchFamily="34" charset="0"/>
                <a:ea typeface="Arial Unicode MS" pitchFamily="34" charset="-128"/>
                <a:cs typeface="Arial" pitchFamily="34" charset="0"/>
              </a:rPr>
              <a:t>שימוש בצבע</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smtClean="0">
                <a:latin typeface="Arial" pitchFamily="34" charset="0"/>
                <a:ea typeface="Arial Unicode MS" pitchFamily="34" charset="-128"/>
                <a:cs typeface="Arial" pitchFamily="34" charset="0"/>
              </a:rPr>
              <a:t>שימוש בטבלאות ובגרפים</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smtClean="0">
                <a:latin typeface="Arial" pitchFamily="34" charset="0"/>
                <a:ea typeface="Arial Unicode MS" pitchFamily="34" charset="-128"/>
                <a:cs typeface="Arial" pitchFamily="34" charset="0"/>
              </a:rPr>
              <a:t>שימוש </a:t>
            </a:r>
            <a:r>
              <a:rPr lang="he" sz="2400" b="0" i="0" u="none" dirty="0">
                <a:latin typeface="Arial" pitchFamily="34" charset="0"/>
                <a:ea typeface="Arial Unicode MS" pitchFamily="34" charset="-128"/>
                <a:cs typeface="Arial" pitchFamily="34" charset="0"/>
              </a:rPr>
              <a:t>בתיבות טקסט ובסיפורים בשולי </a:t>
            </a:r>
            <a:r>
              <a:rPr lang="he" sz="2400" b="0" i="0" u="none" dirty="0" smtClean="0">
                <a:latin typeface="Arial" pitchFamily="34" charset="0"/>
                <a:ea typeface="Arial Unicode MS" pitchFamily="34" charset="-128"/>
                <a:cs typeface="Arial" pitchFamily="34" charset="0"/>
              </a:rPr>
              <a:t>עמודים</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smtClean="0">
                <a:latin typeface="Arial" pitchFamily="34" charset="0"/>
                <a:ea typeface="Arial Unicode MS" pitchFamily="34" charset="-128"/>
                <a:cs typeface="Arial" pitchFamily="34" charset="0"/>
              </a:rPr>
              <a:t>שימוש בגישות גרפיות אחרות</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smtClean="0">
                <a:latin typeface="Arial" pitchFamily="34" charset="0"/>
                <a:ea typeface="Arial Unicode MS" pitchFamily="34" charset="-128"/>
                <a:cs typeface="Arial" pitchFamily="34" charset="0"/>
              </a:rPr>
              <a:t>שימוש </a:t>
            </a:r>
            <a:r>
              <a:rPr lang="he" sz="2400" b="0" i="0" u="none" dirty="0">
                <a:latin typeface="Arial" pitchFamily="34" charset="0"/>
                <a:ea typeface="Arial Unicode MS" pitchFamily="34" charset="-128"/>
                <a:cs typeface="Arial" pitchFamily="34" charset="0"/>
              </a:rPr>
              <a:t>בציטוטים ניתנים </a:t>
            </a:r>
            <a:r>
              <a:rPr lang="he-IL" sz="2400" b="0" i="0" u="none" dirty="0" smtClean="0">
                <a:latin typeface="Arial" pitchFamily="34" charset="0"/>
                <a:ea typeface="Arial Unicode MS" pitchFamily="34" charset="-128"/>
                <a:cs typeface="Arial" pitchFamily="34" charset="0"/>
              </a:rPr>
              <a:t>לשליפה</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a:latin typeface="Arial" pitchFamily="34" charset="0"/>
                <a:ea typeface="Arial Unicode MS" pitchFamily="34" charset="-128"/>
                <a:cs typeface="Arial" pitchFamily="34" charset="0"/>
              </a:rPr>
              <a:t>ממצאים ככותרות</a:t>
            </a:r>
            <a:endParaRPr lang="he" sz="2400" dirty="0" smtClean="0">
              <a:latin typeface="Arial" pitchFamily="34" charset="0"/>
              <a:ea typeface="Arial Unicode MS" pitchFamily="34" charset="-128"/>
              <a:cs typeface="Arial" pitchFamily="34" charset="0"/>
            </a:endParaRPr>
          </a:p>
          <a:p>
            <a:pPr marL="533400" indent="-366713" algn="r" rtl="1" eaLnBrk="1" hangingPunct="1">
              <a:lnSpc>
                <a:spcPct val="90000"/>
              </a:lnSpc>
              <a:buFontTx/>
              <a:buChar char="•"/>
            </a:pPr>
            <a:r>
              <a:rPr lang="he" sz="2400" b="0" i="0" u="none" dirty="0">
                <a:latin typeface="Arial" pitchFamily="34" charset="0"/>
                <a:ea typeface="Arial Unicode MS" pitchFamily="34" charset="-128"/>
                <a:cs typeface="Arial" pitchFamily="34" charset="0"/>
              </a:rPr>
              <a:t>המלצות ככותרות </a:t>
            </a:r>
            <a:endParaRPr lang="he" sz="2400" dirty="0" smtClean="0">
              <a:latin typeface="Arial" pitchFamily="34" charset="0"/>
              <a:ea typeface="Arial Unicode MS" pitchFamily="34" charset="-128"/>
              <a:cs typeface="Arial" pitchFamily="34" charset="0"/>
            </a:endParaRPr>
          </a:p>
          <a:p>
            <a:pPr marL="533400" indent="-366713" algn="r" rtl="1" eaLnBrk="1" hangingPunct="1">
              <a:spcBef>
                <a:spcPts val="0"/>
              </a:spcBef>
              <a:buFontTx/>
              <a:buChar char="•"/>
            </a:pPr>
            <a:r>
              <a:rPr lang="he" sz="2400" b="0" i="0" u="none" dirty="0">
                <a:latin typeface="Arial" pitchFamily="34" charset="0"/>
                <a:ea typeface="Arial Unicode MS" pitchFamily="34" charset="-128"/>
                <a:cs typeface="Arial" pitchFamily="34" charset="0"/>
              </a:rPr>
              <a:t>תמצית מנהלים (3-5 עמודים עם כל הממצאים, המסקנות כמשפטי סיכום או רשימת נקודות)</a:t>
            </a:r>
            <a:endParaRPr lang="he" sz="2400" dirty="0" smtClean="0">
              <a:latin typeface="Arial" pitchFamily="34" charset="0"/>
              <a:ea typeface="Arial Unicode MS" pitchFamily="34" charset="-128"/>
              <a:cs typeface="Arial" pitchFamily="34" charset="0"/>
            </a:endParaRPr>
          </a:p>
          <a:p>
            <a:pPr marL="533400" indent="-533400" algn="r" rtl="1" eaLnBrk="1" hangingPunct="1">
              <a:lnSpc>
                <a:spcPct val="90000"/>
              </a:lnSpc>
              <a:buFont typeface="Wingdings" pitchFamily="2" charset="2"/>
              <a:buNone/>
            </a:pPr>
            <a:endParaRPr lang="he" sz="2400" dirty="0" smtClean="0">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16</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304801" y="-12700"/>
            <a:ext cx="8391524" cy="1143000"/>
          </a:xfrm>
        </p:spPr>
        <p:txBody>
          <a:bodyPr>
            <a:normAutofit/>
          </a:bodyPr>
          <a:lstStyle/>
          <a:p>
            <a:pPr algn="r" rtl="1" eaLnBrk="1" hangingPunct="1">
              <a:defRPr/>
            </a:pPr>
            <a:r>
              <a:rPr lang="he" b="1" i="0" u="none" dirty="0">
                <a:latin typeface="Arial" pitchFamily="34" charset="0"/>
                <a:ea typeface="Arial Unicode MS" pitchFamily="34" charset="-128"/>
                <a:cs typeface="Arial" pitchFamily="34" charset="0"/>
              </a:rPr>
              <a:t>מאפיינים כלליים של טבלאות וגרפים אפקטיביים</a:t>
            </a:r>
          </a:p>
        </p:txBody>
      </p:sp>
      <p:sp>
        <p:nvSpPr>
          <p:cNvPr id="457731" name="Rectangle 3"/>
          <p:cNvSpPr>
            <a:spLocks noGrp="1" noChangeArrowheads="1"/>
          </p:cNvSpPr>
          <p:nvPr>
            <p:ph type="body" idx="1"/>
          </p:nvPr>
        </p:nvSpPr>
        <p:spPr>
          <a:xfrm>
            <a:off x="609600" y="2071688"/>
            <a:ext cx="8077200" cy="2970609"/>
          </a:xfrm>
        </p:spPr>
        <p:txBody>
          <a:bodyPr/>
          <a:lstStyle/>
          <a:p>
            <a:pPr marL="685800" lvl="2" indent="-457200" algn="r" rtl="1" eaLnBrk="1" hangingPunct="1">
              <a:lnSpc>
                <a:spcPct val="80000"/>
              </a:lnSpc>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הטבלה או הגרף צריכים להציג נתונים </a:t>
            </a:r>
            <a:r>
              <a:rPr lang="he" sz="3200" b="1" i="0" u="none" dirty="0">
                <a:latin typeface="Arial" pitchFamily="34" charset="0"/>
                <a:ea typeface="Arial Unicode MS" pitchFamily="34" charset="-128"/>
                <a:cs typeface="Arial" pitchFamily="34" charset="0"/>
              </a:rPr>
              <a:t>משמעותיים</a:t>
            </a:r>
            <a:r>
              <a:rPr lang="he" sz="3200" b="0" i="0" u="none" dirty="0">
                <a:latin typeface="Arial" pitchFamily="34" charset="0"/>
                <a:ea typeface="Arial Unicode MS" pitchFamily="34" charset="-128"/>
                <a:cs typeface="Arial" pitchFamily="34" charset="0"/>
              </a:rPr>
              <a:t>.</a:t>
            </a:r>
            <a:endParaRPr lang="he" sz="3200" dirty="0" smtClean="0">
              <a:latin typeface="Arial" pitchFamily="34" charset="0"/>
              <a:ea typeface="Arial Unicode MS" pitchFamily="34" charset="-128"/>
              <a:cs typeface="Arial" pitchFamily="34" charset="0"/>
            </a:endParaRPr>
          </a:p>
          <a:p>
            <a:pPr marL="685800" lvl="2" indent="-457200" algn="r" rtl="1" eaLnBrk="1" hangingPunct="1">
              <a:lnSpc>
                <a:spcPct val="80000"/>
              </a:lnSpc>
              <a:spcBef>
                <a:spcPts val="3000"/>
              </a:spcBef>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הנתונים צריכים להיות </a:t>
            </a:r>
            <a:r>
              <a:rPr lang="he" sz="3200" b="1" i="0" u="none" dirty="0">
                <a:latin typeface="Arial" pitchFamily="34" charset="0"/>
                <a:ea typeface="Arial Unicode MS" pitchFamily="34" charset="-128"/>
                <a:cs typeface="Arial" pitchFamily="34" charset="0"/>
              </a:rPr>
              <a:t>חד-משמעיים</a:t>
            </a:r>
            <a:r>
              <a:rPr lang="he" sz="3200" b="0" i="0" u="none" dirty="0">
                <a:latin typeface="Arial" pitchFamily="34" charset="0"/>
                <a:ea typeface="Arial Unicode MS" pitchFamily="34" charset="-128"/>
                <a:cs typeface="Arial" pitchFamily="34" charset="0"/>
              </a:rPr>
              <a:t>.</a:t>
            </a:r>
            <a:endParaRPr lang="he" sz="3200" dirty="0" smtClean="0">
              <a:latin typeface="Arial" pitchFamily="34" charset="0"/>
              <a:ea typeface="Arial Unicode MS" pitchFamily="34" charset="-128"/>
              <a:cs typeface="Arial" pitchFamily="34" charset="0"/>
            </a:endParaRPr>
          </a:p>
          <a:p>
            <a:pPr marL="685800" lvl="2" indent="-457200" algn="r" rtl="1" eaLnBrk="1" hangingPunct="1">
              <a:lnSpc>
                <a:spcPct val="80000"/>
              </a:lnSpc>
              <a:spcBef>
                <a:spcPts val="3000"/>
              </a:spcBef>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הטבלה או הגרף צריכים למסור רעיונות על </a:t>
            </a:r>
            <a:r>
              <a:rPr lang="he" sz="3200" b="1" i="0" u="none" dirty="0">
                <a:latin typeface="Arial" pitchFamily="34" charset="0"/>
                <a:ea typeface="Arial Unicode MS" pitchFamily="34" charset="-128"/>
                <a:cs typeface="Arial" pitchFamily="34" charset="0"/>
              </a:rPr>
              <a:t>יעילות</a:t>
            </a:r>
            <a:r>
              <a:rPr lang="he" sz="3200" b="0" i="0" u="none" dirty="0">
                <a:latin typeface="Arial" pitchFamily="34" charset="0"/>
                <a:ea typeface="Arial Unicode MS" pitchFamily="34" charset="-128"/>
                <a:cs typeface="Arial" pitchFamily="34" charset="0"/>
              </a:rPr>
              <a:t> הנתונים.</a:t>
            </a:r>
          </a:p>
        </p:txBody>
      </p:sp>
      <p:sp>
        <p:nvSpPr>
          <p:cNvPr id="30725" name="Text Box 5"/>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17</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77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77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77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762000" y="368300"/>
            <a:ext cx="7924800" cy="762000"/>
          </a:xfrm>
        </p:spPr>
        <p:txBody>
          <a:bodyPr/>
          <a:lstStyle/>
          <a:p>
            <a:pPr algn="r" rtl="1" eaLnBrk="1" hangingPunct="1"/>
            <a:r>
              <a:rPr lang="he" b="1" i="0" u="none" dirty="0">
                <a:latin typeface="Arial" pitchFamily="34" charset="0"/>
                <a:ea typeface="Arial Unicode MS" pitchFamily="34" charset="-128"/>
                <a:cs typeface="Arial" pitchFamily="34" charset="0"/>
              </a:rPr>
              <a:t>מחשבות על טבלאות ונתונים</a:t>
            </a:r>
          </a:p>
        </p:txBody>
      </p:sp>
      <p:sp>
        <p:nvSpPr>
          <p:cNvPr id="14341" name="Rectangle 3"/>
          <p:cNvSpPr>
            <a:spLocks noGrp="1" noChangeArrowheads="1"/>
          </p:cNvSpPr>
          <p:nvPr>
            <p:ph type="body" idx="1"/>
          </p:nvPr>
        </p:nvSpPr>
        <p:spPr>
          <a:xfrm>
            <a:off x="609600" y="2286000"/>
            <a:ext cx="8077200" cy="2742902"/>
          </a:xfrm>
        </p:spPr>
        <p:txBody>
          <a:bodyPr>
            <a:normAutofit/>
          </a:bodyPr>
          <a:lstStyle/>
          <a:p>
            <a:pPr marL="228600" lvl="2" indent="0" algn="r" rtl="1" eaLnBrk="1" hangingPunct="1">
              <a:lnSpc>
                <a:spcPct val="80000"/>
              </a:lnSpc>
              <a:buClr>
                <a:srgbClr val="3333CC"/>
              </a:buClr>
              <a:buFont typeface="Wingdings" pitchFamily="2" charset="2"/>
              <a:buNone/>
              <a:defRPr/>
            </a:pPr>
            <a:r>
              <a:rPr lang="he" sz="2800" b="1" i="0" u="none" dirty="0">
                <a:latin typeface="Arial" pitchFamily="34" charset="0"/>
                <a:ea typeface="Arial Unicode MS" pitchFamily="34" charset="-128"/>
                <a:cs typeface="Arial" pitchFamily="34" charset="0"/>
              </a:rPr>
              <a:t>טבלאות מאורגנות כסדרות</a:t>
            </a:r>
            <a:endParaRPr lang="he" sz="2800" b="1" dirty="0" smtClean="0">
              <a:latin typeface="Arial" pitchFamily="34" charset="0"/>
              <a:ea typeface="Arial Unicode MS" pitchFamily="34" charset="-128"/>
              <a:cs typeface="Arial" pitchFamily="34" charset="0"/>
            </a:endParaRPr>
          </a:p>
          <a:p>
            <a:pPr marL="228600" lvl="2" indent="0" algn="r" rtl="1" eaLnBrk="1" hangingPunct="1">
              <a:lnSpc>
                <a:spcPct val="80000"/>
              </a:lnSpc>
              <a:buClr>
                <a:srgbClr val="3333CC"/>
              </a:buClr>
              <a:buFont typeface="Wingdings" pitchFamily="2" charset="2"/>
              <a:buNone/>
              <a:defRPr/>
            </a:pPr>
            <a:r>
              <a:rPr lang="he" sz="2800" b="1" i="0" u="none">
                <a:latin typeface="Arial" pitchFamily="34" charset="0"/>
                <a:ea typeface="Arial Unicode MS" pitchFamily="34" charset="-128"/>
                <a:cs typeface="Arial" pitchFamily="34" charset="0"/>
              </a:rPr>
              <a:t>של </a:t>
            </a:r>
            <a:r>
              <a:rPr lang="he" sz="2800" b="1" i="0" u="none" smtClean="0">
                <a:latin typeface="Arial" pitchFamily="34" charset="0"/>
                <a:ea typeface="Arial Unicode MS" pitchFamily="34" charset="-128"/>
                <a:cs typeface="Arial" pitchFamily="34" charset="0"/>
              </a:rPr>
              <a:t>שורות</a:t>
            </a:r>
            <a:r>
              <a:rPr lang="he-IL" sz="2800" b="1" i="0" u="none" smtClean="0">
                <a:latin typeface="Arial" pitchFamily="34" charset="0"/>
                <a:ea typeface="Arial Unicode MS" pitchFamily="34" charset="-128"/>
                <a:cs typeface="Arial" pitchFamily="34" charset="0"/>
              </a:rPr>
              <a:t> </a:t>
            </a:r>
            <a:r>
              <a:rPr lang="he" sz="2800" b="1" i="0" u="none" smtClean="0">
                <a:latin typeface="Arial" pitchFamily="34" charset="0"/>
                <a:ea typeface="Arial Unicode MS" pitchFamily="34" charset="-128"/>
                <a:cs typeface="Arial" pitchFamily="34" charset="0"/>
                <a:sym typeface="Wingdings" pitchFamily="2" charset="2"/>
              </a:rPr>
              <a:t></a:t>
            </a:r>
            <a:r>
              <a:rPr lang="he-IL" sz="2800" b="1" i="0" u="none" smtClean="0">
                <a:latin typeface="Arial" pitchFamily="34" charset="0"/>
                <a:ea typeface="Arial Unicode MS" pitchFamily="34" charset="-128"/>
                <a:cs typeface="Arial" pitchFamily="34" charset="0"/>
                <a:sym typeface="Wingdings" pitchFamily="2" charset="2"/>
              </a:rPr>
              <a:t> </a:t>
            </a:r>
            <a:r>
              <a:rPr lang="he" sz="2800" b="1" i="0" u="none" smtClean="0">
                <a:latin typeface="Arial" pitchFamily="34" charset="0"/>
                <a:ea typeface="Arial Unicode MS" pitchFamily="34" charset="-128"/>
                <a:cs typeface="Arial" pitchFamily="34" charset="0"/>
              </a:rPr>
              <a:t>וטורים</a:t>
            </a:r>
            <a:r>
              <a:rPr lang="he-IL" sz="2800" b="1" i="0" u="none" smtClean="0">
                <a:latin typeface="Arial" pitchFamily="34" charset="0"/>
                <a:ea typeface="Arial Unicode MS" pitchFamily="34" charset="-128"/>
                <a:cs typeface="Arial" pitchFamily="34" charset="0"/>
              </a:rPr>
              <a:t> </a:t>
            </a:r>
            <a:r>
              <a:rPr lang="he" sz="2800" b="1" i="0" u="none" smtClean="0">
                <a:latin typeface="Arial" pitchFamily="34" charset="0"/>
                <a:ea typeface="Arial Unicode MS" pitchFamily="34" charset="-128"/>
                <a:cs typeface="Arial" pitchFamily="34" charset="0"/>
                <a:sym typeface="Wingdings" pitchFamily="2" charset="2"/>
              </a:rPr>
              <a:t></a:t>
            </a:r>
            <a:r>
              <a:rPr lang="he" sz="2800" b="1" i="0" u="none" dirty="0">
                <a:latin typeface="Arial" pitchFamily="34" charset="0"/>
                <a:ea typeface="Arial Unicode MS" pitchFamily="34" charset="-128"/>
                <a:cs typeface="Arial" pitchFamily="34" charset="0"/>
                <a:sym typeface="Wingdings" pitchFamily="2" charset="2"/>
              </a:rPr>
              <a:t>.</a:t>
            </a:r>
            <a:endParaRPr lang="he" sz="2800" dirty="0" smtClean="0">
              <a:latin typeface="Arial" pitchFamily="34" charset="0"/>
              <a:ea typeface="Arial Unicode MS" pitchFamily="34" charset="-128"/>
              <a:cs typeface="Arial" pitchFamily="34" charset="0"/>
              <a:sym typeface="Wingdings" pitchFamily="2" charset="2"/>
            </a:endParaRPr>
          </a:p>
          <a:p>
            <a:pPr marL="1028700" lvl="3" indent="-457200" algn="r" rtl="1" eaLnBrk="1" hangingPunct="1">
              <a:lnSpc>
                <a:spcPct val="80000"/>
              </a:lnSpc>
              <a:spcBef>
                <a:spcPct val="55000"/>
              </a:spcBef>
              <a:buClr>
                <a:srgbClr val="3333CC"/>
              </a:buClr>
              <a:buFont typeface="Wingdings" pitchFamily="2" charset="2"/>
              <a:buChar char="ü"/>
              <a:defRPr/>
            </a:pPr>
            <a:r>
              <a:rPr lang="he" sz="2400" b="0" i="0" u="none" dirty="0">
                <a:latin typeface="Arial" pitchFamily="34" charset="0"/>
                <a:ea typeface="Arial Unicode MS" pitchFamily="34" charset="-128"/>
                <a:cs typeface="Arial" pitchFamily="34" charset="0"/>
              </a:rPr>
              <a:t>השלב הראשון בבניית טבלה הוא קביעת מספר השורות ומספר הטורים הדרושים.</a:t>
            </a:r>
            <a:endParaRPr lang="he" sz="2400" dirty="0" smtClean="0">
              <a:latin typeface="Arial" pitchFamily="34" charset="0"/>
              <a:ea typeface="Arial Unicode MS" pitchFamily="34" charset="-128"/>
              <a:cs typeface="Arial" pitchFamily="34" charset="0"/>
            </a:endParaRPr>
          </a:p>
          <a:p>
            <a:pPr marL="1028700" lvl="3" indent="-457200" algn="r" rtl="1" eaLnBrk="1" hangingPunct="1">
              <a:lnSpc>
                <a:spcPct val="80000"/>
              </a:lnSpc>
              <a:buClr>
                <a:srgbClr val="3333CC"/>
              </a:buClr>
              <a:buFont typeface="Wingdings" pitchFamily="2" charset="2"/>
              <a:buNone/>
              <a:defRPr/>
            </a:pPr>
            <a:endParaRPr lang="he" sz="2400" dirty="0" smtClean="0">
              <a:latin typeface="Arial" pitchFamily="34" charset="0"/>
              <a:ea typeface="Arial Unicode MS" pitchFamily="34" charset="-128"/>
              <a:cs typeface="Arial" pitchFamily="34" charset="0"/>
            </a:endParaRPr>
          </a:p>
          <a:p>
            <a:pPr marL="228600" lvl="2" indent="0" algn="r" rtl="1" eaLnBrk="1" hangingPunct="1">
              <a:lnSpc>
                <a:spcPct val="80000"/>
              </a:lnSpc>
              <a:buClr>
                <a:srgbClr val="3333CC"/>
              </a:buClr>
              <a:buFont typeface="Wingdings" pitchFamily="2" charset="2"/>
              <a:buNone/>
              <a:defRPr/>
            </a:pPr>
            <a:r>
              <a:rPr lang="he" sz="2800" b="1" i="0" u="none" dirty="0">
                <a:latin typeface="Arial" pitchFamily="34" charset="0"/>
                <a:ea typeface="Arial Unicode MS" pitchFamily="34" charset="-128"/>
                <a:cs typeface="Arial" pitchFamily="34" charset="0"/>
              </a:rPr>
              <a:t>התיבות הנפרדות או ה"תאים" של הטבלה, מכילות את המידע שברצונך להציג.</a:t>
            </a:r>
            <a:r>
              <a:rPr lang="he" sz="2800" b="0" i="0" u="none" dirty="0">
                <a:latin typeface="Arial" pitchFamily="34" charset="0"/>
                <a:ea typeface="Arial Unicode MS" pitchFamily="34" charset="-128"/>
                <a:cs typeface="Arial" pitchFamily="34" charset="0"/>
              </a:rPr>
              <a:t> </a:t>
            </a:r>
          </a:p>
        </p:txBody>
      </p:sp>
      <p:sp>
        <p:nvSpPr>
          <p:cNvPr id="36869"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pic>
        <p:nvPicPr>
          <p:cNvPr id="36870" name="Picture 14" descr="MCj02307850000[1]"/>
          <p:cNvPicPr>
            <a:picLocks noChangeAspect="1" noChangeArrowheads="1"/>
          </p:cNvPicPr>
          <p:nvPr/>
        </p:nvPicPr>
        <p:blipFill>
          <a:blip r:embed="rId3" cstate="print"/>
          <a:srcRect/>
          <a:stretch>
            <a:fillRect/>
          </a:stretch>
        </p:blipFill>
        <p:spPr bwMode="auto">
          <a:xfrm>
            <a:off x="381000" y="381000"/>
            <a:ext cx="2209800" cy="2515195"/>
          </a:xfrm>
          <a:prstGeom prst="rect">
            <a:avLst/>
          </a:prstGeom>
          <a:noFill/>
          <a:ln w="9525">
            <a:noFill/>
            <a:miter lim="800000"/>
            <a:headEnd/>
            <a:tailEnd/>
          </a:ln>
        </p:spPr>
      </p:pic>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18</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fontScale="90000"/>
          </a:bodyPr>
          <a:lstStyle/>
          <a:p>
            <a:pPr algn="r" rtl="1"/>
            <a:r>
              <a:rPr lang="he" sz="3200" b="1" i="0" u="none" baseline="0" dirty="0">
                <a:latin typeface="Arial" pitchFamily="34" charset="0"/>
                <a:ea typeface="Arial Unicode MS" pitchFamily="34" charset="-128"/>
                <a:cs typeface="Arial" pitchFamily="34" charset="0"/>
              </a:rPr>
              <a:t>צעדים שיש לנקוט בעת ניתוח נתוני סקירת רשומות</a:t>
            </a:r>
          </a:p>
        </p:txBody>
      </p:sp>
      <p:sp>
        <p:nvSpPr>
          <p:cNvPr id="9" name="Slide Number Placeholder 8"/>
          <p:cNvSpPr>
            <a:spLocks noGrp="1"/>
          </p:cNvSpPr>
          <p:nvPr>
            <p:ph type="sldNum" sz="quarter" idx="12"/>
          </p:nvPr>
        </p:nvSpPr>
        <p:spPr>
          <a:xfrm>
            <a:off x="6467475"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a:t>
            </a:fld>
            <a:endParaRPr lang="he">
              <a:latin typeface="Arial" pitchFamily="34" charset="0"/>
              <a:ea typeface="Arial Unicode MS" pitchFamily="34" charset="-128"/>
              <a:cs typeface="Arial" pitchFamily="34" charset="0"/>
            </a:endParaRPr>
          </a:p>
        </p:txBody>
      </p:sp>
      <p:sp>
        <p:nvSpPr>
          <p:cNvPr id="5" name="TextBox 4"/>
          <p:cNvSpPr txBox="1"/>
          <p:nvPr/>
        </p:nvSpPr>
        <p:spPr>
          <a:xfrm>
            <a:off x="990600" y="1219201"/>
            <a:ext cx="7696200" cy="4478149"/>
          </a:xfrm>
          <a:prstGeom prst="rect">
            <a:avLst/>
          </a:prstGeom>
          <a:noFill/>
        </p:spPr>
        <p:txBody>
          <a:bodyPr wrap="square" rtlCol="0">
            <a:spAutoFit/>
          </a:bodyPr>
          <a:lstStyle/>
          <a:p>
            <a:pPr marL="342900" indent="-342900" algn="r" rtl="1">
              <a:buAutoNum type="arabicPeriod"/>
            </a:pPr>
            <a:r>
              <a:rPr lang="he" sz="2000" b="0" i="0" u="none" baseline="0" dirty="0">
                <a:latin typeface="Arial" pitchFamily="34" charset="0"/>
                <a:ea typeface="Arial Unicode MS" pitchFamily="34" charset="-128"/>
                <a:cs typeface="Arial" pitchFamily="34" charset="0"/>
              </a:rPr>
              <a:t>לפני איסוף הנתונים, קבע מה דרוש, מה קיים ומה דרוש לאיסוף המידע (לדוגמה: רשות, אישור של ועדת אתיקה).</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baseline="0" dirty="0">
                <a:latin typeface="Arial" pitchFamily="34" charset="0"/>
                <a:ea typeface="Arial Unicode MS" pitchFamily="34" charset="-128"/>
                <a:cs typeface="Arial" pitchFamily="34" charset="0"/>
              </a:rPr>
              <a:t>כשהדבר אפשרי, קבע יעדים למטרות השוואה.</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baseline="0" dirty="0">
                <a:latin typeface="Arial" pitchFamily="34" charset="0"/>
                <a:ea typeface="Arial Unicode MS" pitchFamily="34" charset="-128"/>
                <a:cs typeface="Arial" pitchFamily="34" charset="0"/>
              </a:rPr>
              <a:t>הכן טבלאות דמה (כלומר, טבלאות עם כותרות ותוויות אבל ללא נתונים) וגרפים ולאחר מכן קבע אילו חישובים נחוצים כדי למלא אותן. השלם תכנית ניתוח.</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baseline="0" dirty="0">
                <a:latin typeface="Arial" pitchFamily="34" charset="0"/>
                <a:ea typeface="Arial Unicode MS" pitchFamily="34" charset="-128"/>
                <a:cs typeface="Arial" pitchFamily="34" charset="0"/>
              </a:rPr>
              <a:t>בצע את החישובים (לדוגמה: סיכומים, ממוצעים, סכומים כוללים וכו' לתת-קבוצות לפי העניין ולקבוצה כולה) ותעד את המידע בטבלה.</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baseline="0" dirty="0">
                <a:latin typeface="Arial" pitchFamily="34" charset="0"/>
                <a:ea typeface="Arial Unicode MS" pitchFamily="34" charset="-128"/>
                <a:cs typeface="Arial" pitchFamily="34" charset="0"/>
              </a:rPr>
              <a:t>כשהדבר בר-ביצוע, ערוך השוואה בין תוצאות לבין יעדים (כולל נתונים משנים קודמות, סטנדרטים שנקבעו מחוץ לארגון או החוש המקצועי הטוב ביותר).</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baseline="0" dirty="0">
                <a:latin typeface="Arial" pitchFamily="34" charset="0"/>
                <a:ea typeface="Arial Unicode MS" pitchFamily="34" charset="-128"/>
                <a:cs typeface="Arial" pitchFamily="34" charset="0"/>
              </a:rPr>
              <a:t>השתמש ברשימות נקודות לתיאור תמציתי של הדברים המוצגים בטבלה או בגרף.</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1457325" y="304800"/>
            <a:ext cx="7239000" cy="833438"/>
          </a:xfrm>
        </p:spPr>
        <p:txBody>
          <a:bodyPr>
            <a:normAutofit/>
          </a:bodyPr>
          <a:lstStyle/>
          <a:p>
            <a:pPr algn="r" rtl="1" eaLnBrk="1" hangingPunct="1"/>
            <a:r>
              <a:rPr lang="he" b="1" i="0" u="none" dirty="0">
                <a:latin typeface="Arial" pitchFamily="34" charset="0"/>
                <a:ea typeface="Arial Unicode MS" pitchFamily="34" charset="-128"/>
                <a:cs typeface="Arial" pitchFamily="34" charset="0"/>
              </a:rPr>
              <a:t>מחשבות על טבלאות ונתונים</a:t>
            </a:r>
          </a:p>
        </p:txBody>
      </p:sp>
      <p:sp>
        <p:nvSpPr>
          <p:cNvPr id="465923" name="Rectangle 3"/>
          <p:cNvSpPr>
            <a:spLocks noGrp="1" noChangeArrowheads="1"/>
          </p:cNvSpPr>
          <p:nvPr>
            <p:ph type="body" idx="1"/>
          </p:nvPr>
        </p:nvSpPr>
        <p:spPr>
          <a:xfrm>
            <a:off x="457200" y="1600200"/>
            <a:ext cx="8229600" cy="4405313"/>
          </a:xfrm>
        </p:spPr>
        <p:txBody>
          <a:bodyPr>
            <a:normAutofit/>
          </a:bodyPr>
          <a:lstStyle/>
          <a:p>
            <a:pPr marL="401638" lvl="2" indent="-290513" algn="r" rtl="1" eaLnBrk="1" hangingPunct="1">
              <a:lnSpc>
                <a:spcPct val="80000"/>
              </a:lnSpc>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לכל טבלה צריכים להיות מספר טבלה וכותרת (היה עקבי). במידת האפשר, השתמש בכותרת לתיאור תוכן הטבלה. </a:t>
            </a:r>
            <a:endParaRPr lang="he" sz="2400" dirty="0" smtClean="0">
              <a:latin typeface="Arial" pitchFamily="34" charset="0"/>
              <a:ea typeface="Arial Unicode MS" pitchFamily="34" charset="-128"/>
              <a:cs typeface="Arial" pitchFamily="34" charset="0"/>
              <a:sym typeface="Wingdings" pitchFamily="2" charset="2"/>
            </a:endParaRPr>
          </a:p>
          <a:p>
            <a:pPr marL="1028700" lvl="3" indent="-457200" algn="r" rtl="1" eaLnBrk="1" hangingPunct="1">
              <a:lnSpc>
                <a:spcPct val="80000"/>
              </a:lnSpc>
              <a:spcBef>
                <a:spcPct val="55000"/>
              </a:spcBef>
              <a:buClr>
                <a:srgbClr val="3333CC"/>
              </a:buClr>
              <a:buFont typeface="Wingdings" pitchFamily="2" charset="2"/>
              <a:buChar char="ü"/>
              <a:defRPr/>
            </a:pPr>
            <a:r>
              <a:rPr lang="he" sz="2400" b="0" i="1" u="none" dirty="0">
                <a:latin typeface="Arial" pitchFamily="34" charset="0"/>
                <a:ea typeface="Arial Unicode MS" pitchFamily="34" charset="-128"/>
                <a:cs typeface="Arial" pitchFamily="34" charset="0"/>
              </a:rPr>
              <a:t>טבלה 1: אחוז המשיבים המסכימים עם כל פריט בסולם שביעות רצון הלקוחות. </a:t>
            </a:r>
            <a:endParaRPr lang="he" sz="2400" i="1" dirty="0" smtClean="0">
              <a:latin typeface="Arial" pitchFamily="34" charset="0"/>
              <a:ea typeface="Arial Unicode MS" pitchFamily="34" charset="-128"/>
              <a:cs typeface="Arial" pitchFamily="34" charset="0"/>
            </a:endParaRPr>
          </a:p>
          <a:p>
            <a:pPr marL="450850" lvl="2" indent="-339725" algn="r" rtl="1" eaLnBrk="1" hangingPunct="1">
              <a:lnSpc>
                <a:spcPct val="80000"/>
              </a:lnSpc>
              <a:spcBef>
                <a:spcPct val="55000"/>
              </a:spcBef>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לכל השורות והטורים חייבות להיות כותרות. </a:t>
            </a:r>
            <a:endParaRPr lang="he" sz="2400" dirty="0" smtClean="0">
              <a:latin typeface="Arial" pitchFamily="34" charset="0"/>
              <a:ea typeface="Arial Unicode MS" pitchFamily="34" charset="-128"/>
              <a:cs typeface="Arial" pitchFamily="34" charset="0"/>
            </a:endParaRPr>
          </a:p>
          <a:p>
            <a:pPr marL="401638" lvl="2" indent="-290513" algn="r" rtl="1" eaLnBrk="1" hangingPunct="1">
              <a:lnSpc>
                <a:spcPct val="80000"/>
              </a:lnSpc>
              <a:spcBef>
                <a:spcPts val="2400"/>
              </a:spcBef>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הן צריכות לתאר באופן ברור את הנתונים המוצגים (n’s, %s) </a:t>
            </a:r>
            <a:endParaRPr lang="he" sz="2400" dirty="0" smtClean="0">
              <a:latin typeface="Arial" pitchFamily="34" charset="0"/>
              <a:ea typeface="Arial Unicode MS" pitchFamily="34" charset="-128"/>
              <a:cs typeface="Arial" pitchFamily="34" charset="0"/>
            </a:endParaRPr>
          </a:p>
          <a:p>
            <a:pPr marL="401638" lvl="2" indent="-290513" algn="r" rtl="1" eaLnBrk="1" hangingPunct="1">
              <a:lnSpc>
                <a:spcPct val="80000"/>
              </a:lnSpc>
              <a:spcBef>
                <a:spcPts val="2400"/>
              </a:spcBef>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אינך צריך להראות כל דבר, אבל הקורא צריך להיות מסוגל לחשב בעצמו את מה שאתה מציג. הבהר בעזרת הערות שוליים, במידת הצורך.</a:t>
            </a:r>
            <a:endParaRPr lang="he" sz="2400" dirty="0" smtClean="0">
              <a:latin typeface="Arial" pitchFamily="34" charset="0"/>
              <a:ea typeface="Arial Unicode MS" pitchFamily="34" charset="-128"/>
              <a:cs typeface="Arial" pitchFamily="34" charset="0"/>
            </a:endParaRPr>
          </a:p>
          <a:p>
            <a:pPr marL="401638" lvl="2" indent="-290513" algn="r" rtl="1" eaLnBrk="1" hangingPunct="1">
              <a:lnSpc>
                <a:spcPct val="80000"/>
              </a:lnSpc>
              <a:spcBef>
                <a:spcPts val="2400"/>
              </a:spcBef>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השתמש בשורות ובהצללות להדגשה נוספת של הנתונים.</a:t>
            </a:r>
          </a:p>
        </p:txBody>
      </p:sp>
      <p:sp>
        <p:nvSpPr>
          <p:cNvPr id="37893"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pic>
        <p:nvPicPr>
          <p:cNvPr id="37894" name="Picture 5" descr="MCj02307850000[1]"/>
          <p:cNvPicPr>
            <a:picLocks noChangeAspect="1" noChangeArrowheads="1"/>
          </p:cNvPicPr>
          <p:nvPr/>
        </p:nvPicPr>
        <p:blipFill>
          <a:blip r:embed="rId3" cstate="print"/>
          <a:srcRect/>
          <a:stretch>
            <a:fillRect/>
          </a:stretch>
        </p:blipFill>
        <p:spPr bwMode="auto">
          <a:xfrm>
            <a:off x="304800" y="-76200"/>
            <a:ext cx="2133600" cy="1675805"/>
          </a:xfrm>
          <a:prstGeom prst="rect">
            <a:avLst/>
          </a:prstGeom>
          <a:noFill/>
          <a:ln w="9525">
            <a:noFill/>
            <a:miter lim="800000"/>
            <a:headEnd/>
            <a:tailEnd/>
          </a:ln>
        </p:spPr>
      </p:pic>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19</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592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592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6592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6592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659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1371600" y="430212"/>
            <a:ext cx="7315200" cy="700088"/>
          </a:xfrm>
        </p:spPr>
        <p:txBody>
          <a:bodyPr>
            <a:normAutofit/>
          </a:bodyPr>
          <a:lstStyle/>
          <a:p>
            <a:pPr algn="r" rtl="1" eaLnBrk="1" hangingPunct="1"/>
            <a:r>
              <a:rPr lang="he" b="1" i="0" u="none" dirty="0">
                <a:latin typeface="Arial" pitchFamily="34" charset="0"/>
                <a:ea typeface="Arial Unicode MS" pitchFamily="34" charset="-128"/>
                <a:cs typeface="Arial" pitchFamily="34" charset="0"/>
              </a:rPr>
              <a:t>מחשבות על טבלאות ונתונים</a:t>
            </a:r>
          </a:p>
        </p:txBody>
      </p:sp>
      <p:sp>
        <p:nvSpPr>
          <p:cNvPr id="466947" name="Rectangle 3"/>
          <p:cNvSpPr>
            <a:spLocks noGrp="1" noChangeArrowheads="1"/>
          </p:cNvSpPr>
          <p:nvPr>
            <p:ph type="body" idx="1"/>
          </p:nvPr>
        </p:nvSpPr>
        <p:spPr>
          <a:xfrm>
            <a:off x="381000" y="1857375"/>
            <a:ext cx="8305800" cy="4496098"/>
          </a:xfrm>
        </p:spPr>
        <p:txBody>
          <a:bodyPr>
            <a:normAutofit/>
          </a:bodyPr>
          <a:lstStyle/>
          <a:p>
            <a:pPr marL="228600" lvl="2" indent="-173038" algn="r" rtl="1" eaLnBrk="1" hangingPunct="1">
              <a:lnSpc>
                <a:spcPct val="80000"/>
              </a:lnSpc>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rPr>
              <a:t>נתונים הכוללים גרפים/תרשימים ותמונות או כל תצוגה חזותית אחרת, חייבים לכלול מספרים וכותרות (היה עקבי). בדומה לטבלאות, השתמש בכותרת לתיאור הנתונים.</a:t>
            </a:r>
            <a:endParaRPr lang="he" sz="2400" dirty="0" smtClean="0">
              <a:latin typeface="Arial" pitchFamily="34" charset="0"/>
              <a:ea typeface="Arial Unicode MS" pitchFamily="34" charset="-128"/>
              <a:cs typeface="Arial" pitchFamily="34" charset="0"/>
              <a:sym typeface="Wingdings" pitchFamily="2" charset="2"/>
            </a:endParaRPr>
          </a:p>
          <a:p>
            <a:pPr marL="1028700" lvl="3" indent="-457200" algn="r" rtl="1" eaLnBrk="1" hangingPunct="1">
              <a:lnSpc>
                <a:spcPct val="80000"/>
              </a:lnSpc>
              <a:spcBef>
                <a:spcPct val="55000"/>
              </a:spcBef>
              <a:buClr>
                <a:srgbClr val="3333CC"/>
              </a:buClr>
              <a:buFont typeface="Wingdings" pitchFamily="2" charset="2"/>
              <a:buChar char="ü"/>
              <a:defRPr/>
            </a:pPr>
            <a:r>
              <a:rPr lang="he" sz="2400" b="0" i="1" u="none" dirty="0">
                <a:latin typeface="Arial" pitchFamily="34" charset="0"/>
                <a:ea typeface="Arial Unicode MS" pitchFamily="34" charset="-128"/>
                <a:cs typeface="Arial" pitchFamily="34" charset="0"/>
              </a:rPr>
              <a:t>תרשים 1.3 סטטוס היציאה של משתתפות תכנית לנפגעות אלימות במשפחה ב-2006.</a:t>
            </a:r>
            <a:endParaRPr lang="he" sz="2400" i="1" dirty="0" smtClean="0">
              <a:latin typeface="Arial" pitchFamily="34" charset="0"/>
              <a:ea typeface="Arial Unicode MS" pitchFamily="34" charset="-128"/>
              <a:cs typeface="Arial" pitchFamily="34" charset="0"/>
            </a:endParaRPr>
          </a:p>
          <a:p>
            <a:pPr marL="228600" lvl="2" indent="-173038" algn="r" rtl="1" eaLnBrk="1" hangingPunct="1">
              <a:lnSpc>
                <a:spcPct val="80000"/>
              </a:lnSpc>
              <a:spcBef>
                <a:spcPct val="55000"/>
              </a:spcBef>
              <a:buClr>
                <a:srgbClr val="3333CC"/>
              </a:buClr>
              <a:buFont typeface="Arial" pitchFamily="34" charset="0"/>
              <a:buChar char="•"/>
              <a:defRPr/>
            </a:pPr>
            <a:r>
              <a:rPr lang="he-IL" sz="2400" b="0" i="0" u="none" smtClean="0">
                <a:latin typeface="Arial" pitchFamily="34" charset="0"/>
                <a:ea typeface="Arial Unicode MS" pitchFamily="34" charset="-128"/>
                <a:cs typeface="Arial" pitchFamily="34" charset="0"/>
              </a:rPr>
              <a:t>בתרשים קווי ובתרשים עמודות יש לסמן בבירור גם את ציר ה-</a:t>
            </a:r>
            <a:r>
              <a:rPr lang="en-US" sz="2400" b="0" i="0" u="none" smtClean="0">
                <a:latin typeface="Arial" pitchFamily="34" charset="0"/>
                <a:ea typeface="Arial Unicode MS" pitchFamily="34" charset="-128"/>
                <a:cs typeface="Arial" pitchFamily="34" charset="0"/>
              </a:rPr>
              <a:t>X</a:t>
            </a:r>
            <a:r>
              <a:rPr lang="he-IL" sz="2400" b="0" i="0" u="none" smtClean="0">
                <a:latin typeface="Arial" pitchFamily="34" charset="0"/>
                <a:ea typeface="Arial Unicode MS" pitchFamily="34" charset="-128"/>
                <a:cs typeface="Arial" pitchFamily="34" charset="0"/>
              </a:rPr>
              <a:t> </a:t>
            </a:r>
            <a:r>
              <a:rPr lang="he-IL" sz="2400" b="0" i="0" u="none" smtClean="0">
                <a:latin typeface="Arial" pitchFamily="34" charset="0"/>
                <a:ea typeface="Arial Unicode MS" pitchFamily="34" charset="-128"/>
                <a:cs typeface="Arial" pitchFamily="34" charset="0"/>
                <a:sym typeface="Wingdings" pitchFamily="2" charset="2"/>
              </a:rPr>
              <a:t> וגם את ציר ה-</a:t>
            </a:r>
            <a:r>
              <a:rPr lang="en-US" sz="2400" b="0" i="0" u="none" smtClean="0">
                <a:latin typeface="Arial" pitchFamily="34" charset="0"/>
                <a:ea typeface="Arial Unicode MS" pitchFamily="34" charset="-128"/>
                <a:cs typeface="Arial" pitchFamily="34" charset="0"/>
                <a:sym typeface="Wingdings" pitchFamily="2" charset="2"/>
              </a:rPr>
              <a:t>Y</a:t>
            </a:r>
            <a:r>
              <a:rPr lang="he-IL" sz="2400" b="0" i="0" u="none" smtClean="0">
                <a:latin typeface="Arial" pitchFamily="34" charset="0"/>
                <a:ea typeface="Arial Unicode MS" pitchFamily="34" charset="-128"/>
                <a:cs typeface="Arial" pitchFamily="34" charset="0"/>
                <a:sym typeface="Wingdings" pitchFamily="2" charset="2"/>
              </a:rPr>
              <a:t> .</a:t>
            </a:r>
            <a:endParaRPr lang="he-IL" sz="2400" smtClean="0">
              <a:latin typeface="Arial" pitchFamily="34" charset="0"/>
              <a:ea typeface="Arial Unicode MS" pitchFamily="34" charset="-128"/>
              <a:cs typeface="Arial" pitchFamily="34" charset="0"/>
              <a:sym typeface="Wingdings" pitchFamily="2" charset="2"/>
            </a:endParaRPr>
          </a:p>
          <a:p>
            <a:pPr marL="228600" lvl="2" indent="-173038" algn="r" rtl="1" eaLnBrk="1" hangingPunct="1">
              <a:lnSpc>
                <a:spcPct val="80000"/>
              </a:lnSpc>
              <a:spcBef>
                <a:spcPct val="55000"/>
              </a:spcBef>
              <a:buClr>
                <a:srgbClr val="3333CC"/>
              </a:buClr>
              <a:buFont typeface="Arial" pitchFamily="34" charset="0"/>
              <a:buChar char="•"/>
              <a:defRPr/>
            </a:pPr>
            <a:r>
              <a:rPr lang="he" sz="2400" b="0" i="0" u="none" smtClean="0">
                <a:latin typeface="Arial" pitchFamily="34" charset="0"/>
                <a:ea typeface="Arial Unicode MS" pitchFamily="34" charset="-128"/>
                <a:cs typeface="Arial" pitchFamily="34" charset="0"/>
                <a:sym typeface="Wingdings" pitchFamily="2" charset="2"/>
              </a:rPr>
              <a:t>המקרא </a:t>
            </a:r>
            <a:r>
              <a:rPr lang="he" sz="2400" b="0" i="0" u="none" dirty="0">
                <a:latin typeface="Arial" pitchFamily="34" charset="0"/>
                <a:ea typeface="Arial Unicode MS" pitchFamily="34" charset="-128"/>
                <a:cs typeface="Arial" pitchFamily="34" charset="0"/>
                <a:sym typeface="Wingdings" pitchFamily="2" charset="2"/>
              </a:rPr>
              <a:t>מבהיר מה מוצג בתרשים. אפשר גם להוסיף תוויות נתונים נפרדות לפי הצורך.</a:t>
            </a:r>
            <a:endParaRPr lang="he" sz="2400" dirty="0" smtClean="0">
              <a:latin typeface="Arial" pitchFamily="34" charset="0"/>
              <a:ea typeface="Arial Unicode MS" pitchFamily="34" charset="-128"/>
              <a:cs typeface="Arial" pitchFamily="34" charset="0"/>
              <a:sym typeface="Wingdings" pitchFamily="2" charset="2"/>
            </a:endParaRPr>
          </a:p>
          <a:p>
            <a:pPr marL="228600" lvl="2" indent="-173038" algn="r" rtl="1" eaLnBrk="1" hangingPunct="1">
              <a:lnSpc>
                <a:spcPct val="80000"/>
              </a:lnSpc>
              <a:spcBef>
                <a:spcPct val="55000"/>
              </a:spcBef>
              <a:buClr>
                <a:srgbClr val="3333CC"/>
              </a:buClr>
              <a:buFont typeface="Arial" pitchFamily="34" charset="0"/>
              <a:buChar char="•"/>
              <a:defRPr/>
            </a:pPr>
            <a:r>
              <a:rPr lang="he" sz="2400" b="0" i="0" u="none" dirty="0">
                <a:latin typeface="Arial" pitchFamily="34" charset="0"/>
                <a:ea typeface="Arial Unicode MS" pitchFamily="34" charset="-128"/>
                <a:cs typeface="Arial" pitchFamily="34" charset="0"/>
                <a:sym typeface="Wingdings" pitchFamily="2" charset="2"/>
              </a:rPr>
              <a:t>הקפד להשתמש </a:t>
            </a:r>
            <a:r>
              <a:rPr lang="he" sz="2400" b="0" i="0" u="none">
                <a:latin typeface="Arial" pitchFamily="34" charset="0"/>
                <a:ea typeface="Arial Unicode MS" pitchFamily="34" charset="-128"/>
                <a:cs typeface="Arial" pitchFamily="34" charset="0"/>
                <a:sym typeface="Wingdings" pitchFamily="2" charset="2"/>
              </a:rPr>
              <a:t>בצבעים </a:t>
            </a:r>
            <a:r>
              <a:rPr lang="he" sz="2400" b="0" i="0" u="none" smtClean="0">
                <a:latin typeface="Arial" pitchFamily="34" charset="0"/>
                <a:ea typeface="Arial Unicode MS" pitchFamily="34" charset="-128"/>
                <a:cs typeface="Arial" pitchFamily="34" charset="0"/>
                <a:sym typeface="Wingdings" pitchFamily="2" charset="2"/>
              </a:rPr>
              <a:t>מנוגדים – הניתנים </a:t>
            </a:r>
            <a:r>
              <a:rPr lang="he" sz="2400" b="0" i="0" u="none" dirty="0">
                <a:latin typeface="Arial" pitchFamily="34" charset="0"/>
                <a:ea typeface="Arial Unicode MS" pitchFamily="34" charset="-128"/>
                <a:cs typeface="Arial" pitchFamily="34" charset="0"/>
                <a:sym typeface="Wingdings" pitchFamily="2" charset="2"/>
              </a:rPr>
              <a:t>להדפסה בשחור-לבן, בכל תרשים עמודות או תרשים קווי עם קבוצות נתונים רבות.</a:t>
            </a:r>
          </a:p>
        </p:txBody>
      </p:sp>
      <p:sp>
        <p:nvSpPr>
          <p:cNvPr id="38917"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pic>
        <p:nvPicPr>
          <p:cNvPr id="38918" name="Picture 6" descr="MCj04315840000[1]"/>
          <p:cNvPicPr>
            <a:picLocks noChangeAspect="1" noChangeArrowheads="1"/>
          </p:cNvPicPr>
          <p:nvPr/>
        </p:nvPicPr>
        <p:blipFill>
          <a:blip r:embed="rId3" cstate="print"/>
          <a:srcRect/>
          <a:stretch>
            <a:fillRect/>
          </a:stretch>
        </p:blipFill>
        <p:spPr bwMode="auto">
          <a:xfrm>
            <a:off x="228600" y="0"/>
            <a:ext cx="1828800" cy="1829098"/>
          </a:xfrm>
          <a:prstGeom prst="rect">
            <a:avLst/>
          </a:prstGeom>
          <a:noFill/>
          <a:ln w="9525">
            <a:noFill/>
            <a:miter lim="800000"/>
            <a:headEnd/>
            <a:tailEnd/>
          </a:ln>
        </p:spPr>
      </p:pic>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20</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694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6694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6694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669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90600" y="533400"/>
            <a:ext cx="7696200" cy="528340"/>
          </a:xfrm>
        </p:spPr>
        <p:txBody>
          <a:bodyPr>
            <a:noAutofit/>
          </a:bodyPr>
          <a:lstStyle/>
          <a:p>
            <a:pPr algn="r" rtl="1" eaLnBrk="1" hangingPunct="1">
              <a:defRPr/>
            </a:pPr>
            <a:r>
              <a:rPr lang="he" b="1" i="0" u="none" dirty="0">
                <a:latin typeface="Arial" pitchFamily="34" charset="0"/>
                <a:ea typeface="Arial Unicode MS" pitchFamily="34" charset="-128"/>
                <a:cs typeface="Arial" pitchFamily="34" charset="0"/>
              </a:rPr>
              <a:t>כללים לתרשימי עוגה</a:t>
            </a:r>
          </a:p>
        </p:txBody>
      </p:sp>
      <p:sp>
        <p:nvSpPr>
          <p:cNvPr id="14339" name="Rectangle 3"/>
          <p:cNvSpPr>
            <a:spLocks noGrp="1" noChangeArrowheads="1"/>
          </p:cNvSpPr>
          <p:nvPr>
            <p:ph type="body" idx="1"/>
          </p:nvPr>
        </p:nvSpPr>
        <p:spPr>
          <a:xfrm>
            <a:off x="1219200" y="1714500"/>
            <a:ext cx="7467600" cy="3924300"/>
          </a:xfrm>
        </p:spPr>
        <p:txBody>
          <a:bodyPr>
            <a:normAutofit/>
          </a:bodyPr>
          <a:lstStyle/>
          <a:p>
            <a:pPr algn="r" rtl="1">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הימנע משימוש בתרשימי עוגה</a:t>
            </a:r>
            <a:endParaRPr lang="he" sz="2800" dirty="0" smtClean="0">
              <a:latin typeface="Arial" pitchFamily="34" charset="0"/>
              <a:ea typeface="Arial Unicode MS" pitchFamily="34" charset="-128"/>
              <a:cs typeface="Arial" pitchFamily="34" charset="0"/>
            </a:endParaRPr>
          </a:p>
          <a:p>
            <a:pPr algn="r" rtl="1">
              <a:spcBef>
                <a:spcPts val="24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השתמש בתרשימי עוגה רק לנתונים שאפשר לסכמם לסכום בעל משמעות כלשהי</a:t>
            </a:r>
            <a:endParaRPr lang="he" sz="2800" dirty="0" smtClean="0">
              <a:latin typeface="Arial" pitchFamily="34" charset="0"/>
              <a:ea typeface="Arial Unicode MS" pitchFamily="34" charset="-128"/>
              <a:cs typeface="Arial" pitchFamily="34" charset="0"/>
            </a:endParaRPr>
          </a:p>
          <a:p>
            <a:pPr algn="r" rtl="1">
              <a:spcBef>
                <a:spcPts val="24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לעולם אל תשתמש בתרשים עוגה תלת-ממדיים</a:t>
            </a:r>
            <a:endParaRPr lang="he" sz="2800" dirty="0" smtClean="0">
              <a:latin typeface="Arial" pitchFamily="34" charset="0"/>
              <a:ea typeface="Arial Unicode MS" pitchFamily="34" charset="-128"/>
              <a:cs typeface="Arial" pitchFamily="34" charset="0"/>
            </a:endParaRPr>
          </a:p>
          <a:p>
            <a:pPr algn="r" rtl="1">
              <a:spcBef>
                <a:spcPts val="24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הימנע מהשוואות מאולצות הכוללות יותר מתרשים עוגה אחד.</a:t>
            </a:r>
            <a:endParaRPr lang="he" sz="2800" dirty="0" smtClean="0">
              <a:latin typeface="Arial" pitchFamily="34" charset="0"/>
              <a:ea typeface="Arial Unicode MS" pitchFamily="34" charset="-128"/>
              <a:cs typeface="Arial" pitchFamily="34" charset="0"/>
            </a:endParaRPr>
          </a:p>
          <a:p>
            <a:pPr algn="r" rtl="1">
              <a:defRPr/>
            </a:pPr>
            <a:endParaRPr lang="he" dirty="0" smtClean="0">
              <a:latin typeface="Arial" pitchFamily="34" charset="0"/>
              <a:ea typeface="Arial Unicode MS" pitchFamily="34" charset="-128"/>
              <a:cs typeface="Arial" pitchFamily="34" charset="0"/>
            </a:endParaRPr>
          </a:p>
        </p:txBody>
      </p:sp>
      <p:sp>
        <p:nvSpPr>
          <p:cNvPr id="10" name="Slide Number Placeholder 9"/>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21</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228600" y="-241895"/>
            <a:ext cx="8458200" cy="1372195"/>
          </a:xfrm>
        </p:spPr>
        <p:txBody>
          <a:bodyPr>
            <a:normAutofit/>
          </a:bodyPr>
          <a:lstStyle/>
          <a:p>
            <a:pPr algn="r" rtl="1" eaLnBrk="1" hangingPunct="1">
              <a:defRPr/>
            </a:pPr>
            <a:r>
              <a:rPr lang="he" sz="3600" b="1" i="0" u="none" dirty="0">
                <a:latin typeface="Arial" pitchFamily="34" charset="0"/>
                <a:ea typeface="Arial Unicode MS" pitchFamily="34" charset="-128"/>
                <a:cs typeface="Arial" pitchFamily="34" charset="0"/>
              </a:rPr>
              <a:t>תרשימי עוגה מראים הרכב של קבוצה שלמה</a:t>
            </a:r>
          </a:p>
        </p:txBody>
      </p:sp>
      <p:sp>
        <p:nvSpPr>
          <p:cNvPr id="1029" name="Rectangle 3"/>
          <p:cNvSpPr>
            <a:spLocks noGrp="1" noChangeArrowheads="1"/>
          </p:cNvSpPr>
          <p:nvPr>
            <p:ph type="body" idx="1"/>
          </p:nvPr>
        </p:nvSpPr>
        <p:spPr>
          <a:xfrm>
            <a:off x="990600" y="1829099"/>
            <a:ext cx="7620000" cy="4496097"/>
          </a:xfrm>
        </p:spPr>
        <p:txBody>
          <a:bodyPr/>
          <a:lstStyle/>
          <a:p>
            <a:pPr marL="228600" lvl="2" indent="0" algn="r" rtl="1" eaLnBrk="1" hangingPunct="1">
              <a:lnSpc>
                <a:spcPct val="80000"/>
              </a:lnSpc>
              <a:buClr>
                <a:srgbClr val="3333CC"/>
              </a:buClr>
              <a:buFont typeface="Wingdings" pitchFamily="2" charset="2"/>
              <a:buNone/>
            </a:pPr>
            <a:endParaRPr lang="he" sz="2000" b="1" smtClean="0">
              <a:latin typeface="Arial" pitchFamily="34" charset="0"/>
              <a:ea typeface="Arial Unicode MS" pitchFamily="34" charset="-128"/>
              <a:cs typeface="Arial" pitchFamily="34" charset="0"/>
              <a:sym typeface="Wingdings" pitchFamily="2" charset="2"/>
            </a:endParaRPr>
          </a:p>
          <a:p>
            <a:pPr marL="228600" lvl="2" indent="0" algn="r" rtl="1" eaLnBrk="1" hangingPunct="1">
              <a:lnSpc>
                <a:spcPct val="80000"/>
              </a:lnSpc>
              <a:buClr>
                <a:srgbClr val="3333CC"/>
              </a:buClr>
              <a:buFont typeface="Wingdings" pitchFamily="2" charset="2"/>
              <a:buNone/>
            </a:pPr>
            <a:endParaRPr lang="he" sz="2000" b="1" smtClean="0">
              <a:latin typeface="Arial" pitchFamily="34" charset="0"/>
              <a:ea typeface="Arial Unicode MS" pitchFamily="34" charset="-128"/>
              <a:cs typeface="Arial" pitchFamily="34" charset="0"/>
              <a:sym typeface="Wingdings" pitchFamily="2" charset="2"/>
            </a:endParaRPr>
          </a:p>
        </p:txBody>
      </p:sp>
      <p:sp>
        <p:nvSpPr>
          <p:cNvPr id="1030" name="Text Box 4"/>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graphicFrame>
        <p:nvGraphicFramePr>
          <p:cNvPr id="1026" name="Chart 7"/>
          <p:cNvGraphicFramePr>
            <a:graphicFrameLocks/>
          </p:cNvGraphicFramePr>
          <p:nvPr/>
        </p:nvGraphicFramePr>
        <p:xfrm>
          <a:off x="838200" y="1857375"/>
          <a:ext cx="7762875" cy="4108450"/>
        </p:xfrm>
        <a:graphic>
          <a:graphicData uri="http://schemas.openxmlformats.org/presentationml/2006/ole">
            <p:oleObj spid="_x0000_s68610" name="Worksheet" r:id="rId4" imgW="7762810" imgH="4381560" progId="Excel.Sheet.8">
              <p:embed/>
            </p:oleObj>
          </a:graphicData>
        </a:graphic>
      </p:graphicFrame>
      <p:sp>
        <p:nvSpPr>
          <p:cNvPr id="12" name="Slide Number Placeholder 11"/>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22</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601960"/>
            <a:ext cx="8229600" cy="528340"/>
          </a:xfrm>
        </p:spPr>
        <p:txBody>
          <a:bodyPr>
            <a:noAutofit/>
          </a:bodyPr>
          <a:lstStyle/>
          <a:p>
            <a:pPr algn="r" rtl="1" eaLnBrk="1" hangingPunct="1">
              <a:defRPr/>
            </a:pPr>
            <a:r>
              <a:rPr lang="he" b="1" i="0" u="none" dirty="0">
                <a:latin typeface="Arial" pitchFamily="34" charset="0"/>
                <a:ea typeface="Arial Unicode MS" pitchFamily="34" charset="-128"/>
                <a:cs typeface="Arial" pitchFamily="34" charset="0"/>
              </a:rPr>
              <a:t>כללים לתרשימי עמודות</a:t>
            </a:r>
            <a:endParaRPr lang="he" b="1" dirty="0" smtClean="0">
              <a:latin typeface="Arial" pitchFamily="34" charset="0"/>
              <a:ea typeface="Arial Unicode MS" pitchFamily="34" charset="-128"/>
              <a:cs typeface="Arial" pitchFamily="34" charset="0"/>
            </a:endParaRPr>
          </a:p>
        </p:txBody>
      </p:sp>
      <p:sp>
        <p:nvSpPr>
          <p:cNvPr id="14339" name="Rectangle 3"/>
          <p:cNvSpPr>
            <a:spLocks noGrp="1" noChangeArrowheads="1"/>
          </p:cNvSpPr>
          <p:nvPr>
            <p:ph type="body" idx="1"/>
          </p:nvPr>
        </p:nvSpPr>
        <p:spPr>
          <a:xfrm>
            <a:off x="304800" y="1500187"/>
            <a:ext cx="8382000" cy="5072063"/>
          </a:xfrm>
        </p:spPr>
        <p:txBody>
          <a:bodyPr>
            <a:normAutofit lnSpcReduction="10000"/>
          </a:bodyPr>
          <a:lstStyle/>
          <a:p>
            <a:pPr algn="r" rtl="1">
              <a:buSzPct val="100000"/>
              <a:buFont typeface="Arial" pitchFamily="34" charset="0"/>
              <a:buChar char="•"/>
              <a:defRPr/>
            </a:pPr>
            <a:r>
              <a:rPr lang="he" sz="2800" b="0" i="0" u="none" dirty="0">
                <a:latin typeface="Arial" pitchFamily="34" charset="0"/>
                <a:ea typeface="Arial Unicode MS" pitchFamily="34" charset="-128"/>
                <a:cs typeface="Arial" pitchFamily="34" charset="0"/>
              </a:rPr>
              <a:t>צמצם את כמות הדיו. אל תשתמש באפקטים תלת-ממדיים.</a:t>
            </a:r>
            <a:endParaRPr lang="he" sz="2800" dirty="0" smtClean="0">
              <a:latin typeface="Arial" pitchFamily="34" charset="0"/>
              <a:ea typeface="Arial Unicode MS" pitchFamily="34" charset="-128"/>
              <a:cs typeface="Arial" pitchFamily="34" charset="0"/>
            </a:endParaRPr>
          </a:p>
          <a:p>
            <a:pPr algn="r" rtl="1">
              <a:spcBef>
                <a:spcPts val="18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מיין את הנתונים על המשתנה המובהק ביותר.</a:t>
            </a:r>
            <a:endParaRPr lang="he" sz="2800" dirty="0" smtClean="0">
              <a:latin typeface="Arial" pitchFamily="34" charset="0"/>
              <a:ea typeface="Arial Unicode MS" pitchFamily="34" charset="-128"/>
              <a:cs typeface="Arial" pitchFamily="34" charset="0"/>
            </a:endParaRPr>
          </a:p>
          <a:p>
            <a:pPr algn="r" rtl="1">
              <a:spcBef>
                <a:spcPts val="18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השתמש בתרשימי עמודות אופקיים אם יש יותר מ-8 עד 10 קטגוריות</a:t>
            </a:r>
          </a:p>
          <a:p>
            <a:pPr algn="r" rtl="1">
              <a:spcBef>
                <a:spcPts val="18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הוסף מקרא בתוך אזור התרשים או מתחתיו</a:t>
            </a:r>
            <a:endParaRPr lang="he" sz="2800" dirty="0" smtClean="0">
              <a:latin typeface="Arial" pitchFamily="34" charset="0"/>
              <a:ea typeface="Arial Unicode MS" pitchFamily="34" charset="-128"/>
              <a:cs typeface="Arial" pitchFamily="34" charset="0"/>
            </a:endParaRPr>
          </a:p>
          <a:p>
            <a:pPr algn="r" rtl="1">
              <a:spcBef>
                <a:spcPts val="18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הקפד שקווי הרשת יהיו בהירים.</a:t>
            </a:r>
            <a:endParaRPr lang="he" sz="2800" dirty="0" smtClean="0">
              <a:latin typeface="Arial" pitchFamily="34" charset="0"/>
              <a:ea typeface="Arial Unicode MS" pitchFamily="34" charset="-128"/>
              <a:cs typeface="Arial" pitchFamily="34" charset="0"/>
            </a:endParaRPr>
          </a:p>
          <a:p>
            <a:pPr algn="r" rtl="1">
              <a:spcBef>
                <a:spcPts val="1800"/>
              </a:spcBef>
              <a:buSzPct val="100000"/>
              <a:buFont typeface="Arial" pitchFamily="34" charset="0"/>
              <a:buChar char="•"/>
              <a:defRPr/>
            </a:pPr>
            <a:r>
              <a:rPr lang="he" sz="2800" b="0" i="0" u="none" dirty="0">
                <a:latin typeface="Arial" pitchFamily="34" charset="0"/>
                <a:ea typeface="Arial Unicode MS" pitchFamily="34" charset="-128"/>
                <a:cs typeface="Arial" pitchFamily="34" charset="0"/>
              </a:rPr>
              <a:t>אם יש יותר מסדרת נתונים אחת, היזהר מפני עיוותי קנה מידה.</a:t>
            </a:r>
            <a:endParaRPr lang="he" sz="2800" dirty="0" smtClean="0">
              <a:latin typeface="Arial" pitchFamily="34" charset="0"/>
              <a:ea typeface="Arial Unicode MS" pitchFamily="34" charset="-128"/>
              <a:cs typeface="Arial" pitchFamily="34" charset="0"/>
            </a:endParaRPr>
          </a:p>
          <a:p>
            <a:pPr algn="r" rtl="1">
              <a:lnSpc>
                <a:spcPts val="2160"/>
              </a:lnSpc>
              <a:spcBef>
                <a:spcPts val="0"/>
              </a:spcBef>
              <a:buSzPct val="100000"/>
              <a:buFont typeface="Arial" pitchFamily="34" charset="0"/>
              <a:buChar char="•"/>
              <a:defRPr/>
            </a:pPr>
            <a:r>
              <a:rPr lang="he" sz="1800" b="0" i="0" u="none" dirty="0">
                <a:solidFill>
                  <a:srgbClr val="FF0000"/>
                </a:solidFill>
                <a:latin typeface="Arial" pitchFamily="34" charset="0"/>
                <a:ea typeface="Arial Unicode MS" pitchFamily="34" charset="-128"/>
                <a:cs typeface="Arial" pitchFamily="34" charset="0"/>
              </a:rPr>
              <a:t>במקרים רבים תרשימי עמודות מכילים מעט מאוד נתונים, הרבה דיו ורק לעתים נדירות הם מגלים רעיונות שלא ניתן להציגם ביתר פשטות בטבלה</a:t>
            </a:r>
            <a:r>
              <a:rPr lang="he" sz="2400" b="0" i="0" u="none" dirty="0">
                <a:solidFill>
                  <a:srgbClr val="FF0000"/>
                </a:solidFill>
                <a:latin typeface="Arial" pitchFamily="34" charset="0"/>
                <a:ea typeface="Arial Unicode MS" pitchFamily="34" charset="-128"/>
                <a:cs typeface="Arial" pitchFamily="34" charset="0"/>
              </a:rPr>
              <a:t>.</a:t>
            </a:r>
          </a:p>
        </p:txBody>
      </p:sp>
      <p:sp>
        <p:nvSpPr>
          <p:cNvPr id="8" name="Slide Number Placeholder 7"/>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23</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3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143000" y="1857375"/>
          <a:ext cx="6781800" cy="450056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914400" y="857250"/>
            <a:ext cx="7543800" cy="646331"/>
          </a:xfrm>
          <a:prstGeom prst="rect">
            <a:avLst/>
          </a:prstGeom>
          <a:noFill/>
        </p:spPr>
        <p:txBody>
          <a:bodyPr wrap="square" rtlCol="0">
            <a:spAutoFit/>
          </a:bodyPr>
          <a:lstStyle/>
          <a:p>
            <a:pPr algn="r" rtl="1"/>
            <a:r>
              <a:rPr lang="he" sz="1800" b="0" i="0" u="none" dirty="0">
                <a:latin typeface="Arial" pitchFamily="34" charset="0"/>
                <a:ea typeface="Arial Unicode MS" pitchFamily="34" charset="-128"/>
                <a:cs typeface="Arial" pitchFamily="34" charset="0"/>
              </a:rPr>
              <a:t>תרשים 1: ממוצע שכר לימוד ותשלומים אחרים, לסמסטר, האוניברסיטאות הציבוריות של אילינוי, 2001</a:t>
            </a:r>
            <a:endParaRPr lang="he" sz="1800" dirty="0">
              <a:latin typeface="Arial" pitchFamily="34" charset="0"/>
              <a:ea typeface="Arial Unicode MS" pitchFamily="34" charset="-128"/>
              <a:cs typeface="Arial" pitchFamily="34" charset="0"/>
            </a:endParaRPr>
          </a:p>
        </p:txBody>
      </p:sp>
      <p:sp>
        <p:nvSpPr>
          <p:cNvPr id="7" name="TextBox 6"/>
          <p:cNvSpPr txBox="1"/>
          <p:nvPr/>
        </p:nvSpPr>
        <p:spPr>
          <a:xfrm>
            <a:off x="4191000" y="6357938"/>
            <a:ext cx="1295400" cy="307777"/>
          </a:xfrm>
          <a:prstGeom prst="rect">
            <a:avLst/>
          </a:prstGeom>
          <a:noFill/>
        </p:spPr>
        <p:txBody>
          <a:bodyPr wrap="square" rtlCol="0">
            <a:spAutoFit/>
          </a:bodyPr>
          <a:lstStyle/>
          <a:p>
            <a:pPr algn="r" rtl="1"/>
            <a:r>
              <a:rPr lang="he" sz="1400" b="1" i="0" u="none">
                <a:latin typeface="Arial" pitchFamily="34" charset="0"/>
                <a:ea typeface="Arial Unicode MS" pitchFamily="34" charset="-128"/>
                <a:cs typeface="Arial" pitchFamily="34" charset="0"/>
              </a:rPr>
              <a:t>אוניברסיטה</a:t>
            </a:r>
            <a:endParaRPr lang="he" sz="1400" b="1" dirty="0">
              <a:latin typeface="Arial" pitchFamily="34" charset="0"/>
              <a:ea typeface="Arial Unicode MS" pitchFamily="34" charset="-128"/>
              <a:cs typeface="Arial" pitchFamily="34" charset="0"/>
            </a:endParaRPr>
          </a:p>
        </p:txBody>
      </p:sp>
      <p:cxnSp>
        <p:nvCxnSpPr>
          <p:cNvPr id="9" name="Straight Arrow Connector 8"/>
          <p:cNvCxnSpPr/>
          <p:nvPr/>
        </p:nvCxnSpPr>
        <p:spPr bwMode="auto">
          <a:xfrm rot="10800000" flipV="1">
            <a:off x="7848600" y="571500"/>
            <a:ext cx="457200" cy="266700"/>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2" name="Straight Arrow Connector 11"/>
          <p:cNvCxnSpPr/>
          <p:nvPr/>
        </p:nvCxnSpPr>
        <p:spPr bwMode="auto">
          <a:xfrm rot="10800000" flipV="1">
            <a:off x="6477000" y="1715989"/>
            <a:ext cx="1524000" cy="355699"/>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16" name="Straight Arrow Connector 15"/>
          <p:cNvCxnSpPr/>
          <p:nvPr/>
        </p:nvCxnSpPr>
        <p:spPr bwMode="auto">
          <a:xfrm rot="10800000" flipV="1">
            <a:off x="7391400" y="2357437"/>
            <a:ext cx="533400" cy="214313"/>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0" name="Straight Arrow Connector 19"/>
          <p:cNvCxnSpPr/>
          <p:nvPr/>
        </p:nvCxnSpPr>
        <p:spPr bwMode="auto">
          <a:xfrm rot="10800000" flipV="1">
            <a:off x="7772400" y="5715000"/>
            <a:ext cx="533400" cy="3571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23" name="Straight Arrow Connector 22"/>
          <p:cNvCxnSpPr/>
          <p:nvPr/>
        </p:nvCxnSpPr>
        <p:spPr bwMode="auto">
          <a:xfrm rot="10800000">
            <a:off x="5562600" y="6477000"/>
            <a:ext cx="914400" cy="1489"/>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cxnSp>
        <p:nvCxnSpPr>
          <p:cNvPr id="30" name="Straight Connector 29"/>
          <p:cNvCxnSpPr/>
          <p:nvPr/>
        </p:nvCxnSpPr>
        <p:spPr bwMode="auto">
          <a:xfrm rot="16200000" flipV="1">
            <a:off x="461963" y="4572000"/>
            <a:ext cx="1285875" cy="11430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cxnSp>
        <p:nvCxnSpPr>
          <p:cNvPr id="32" name="Straight Connector 31"/>
          <p:cNvCxnSpPr/>
          <p:nvPr/>
        </p:nvCxnSpPr>
        <p:spPr bwMode="auto">
          <a:xfrm rot="5400000">
            <a:off x="452438" y="2514600"/>
            <a:ext cx="1000125" cy="685800"/>
          </a:xfrm>
          <a:prstGeom prst="line">
            <a:avLst/>
          </a:prstGeom>
          <a:solidFill>
            <a:schemeClr val="accent1"/>
          </a:solidFill>
          <a:ln w="9525" cap="flat" cmpd="sng" algn="ctr">
            <a:solidFill>
              <a:schemeClr val="tx1"/>
            </a:solidFill>
            <a:prstDash val="solid"/>
            <a:miter lim="800000"/>
            <a:headEnd type="none" w="med" len="med"/>
            <a:tailEnd type="none" w="med" len="med"/>
          </a:ln>
          <a:effectLst/>
        </p:spPr>
      </p:cxnSp>
      <p:sp>
        <p:nvSpPr>
          <p:cNvPr id="33" name="TextBox 32"/>
          <p:cNvSpPr txBox="1"/>
          <p:nvPr/>
        </p:nvSpPr>
        <p:spPr>
          <a:xfrm>
            <a:off x="7848600" y="285750"/>
            <a:ext cx="914400" cy="338554"/>
          </a:xfrm>
          <a:prstGeom prst="rect">
            <a:avLst/>
          </a:prstGeom>
          <a:noFill/>
        </p:spPr>
        <p:txBody>
          <a:bodyPr wrap="square" rtlCol="0">
            <a:spAutoFit/>
          </a:bodyPr>
          <a:lstStyle/>
          <a:p>
            <a:pPr algn="r" rtl="1"/>
            <a:r>
              <a:rPr lang="he" sz="1600" b="1" i="0" u="none">
                <a:solidFill>
                  <a:srgbClr val="FF0000"/>
                </a:solidFill>
                <a:latin typeface="Arial" pitchFamily="34" charset="0"/>
                <a:ea typeface="Arial Unicode MS" pitchFamily="34" charset="-128"/>
                <a:cs typeface="Arial" pitchFamily="34" charset="0"/>
              </a:rPr>
              <a:t>כותרת</a:t>
            </a:r>
            <a:endParaRPr lang="he" sz="1600" b="1" dirty="0">
              <a:solidFill>
                <a:srgbClr val="FF0000"/>
              </a:solidFill>
              <a:latin typeface="Arial" pitchFamily="34" charset="0"/>
              <a:ea typeface="Arial Unicode MS" pitchFamily="34" charset="-128"/>
              <a:cs typeface="Arial" pitchFamily="34" charset="0"/>
            </a:endParaRPr>
          </a:p>
        </p:txBody>
      </p:sp>
      <p:sp>
        <p:nvSpPr>
          <p:cNvPr id="34" name="TextBox 33"/>
          <p:cNvSpPr txBox="1"/>
          <p:nvPr/>
        </p:nvSpPr>
        <p:spPr>
          <a:xfrm>
            <a:off x="7772400" y="1524000"/>
            <a:ext cx="914400" cy="307777"/>
          </a:xfrm>
          <a:prstGeom prst="rect">
            <a:avLst/>
          </a:prstGeom>
          <a:noFill/>
        </p:spPr>
        <p:txBody>
          <a:bodyPr wrap="square" rtlCol="0">
            <a:spAutoFit/>
          </a:bodyPr>
          <a:lstStyle/>
          <a:p>
            <a:pPr algn="r" rtl="1"/>
            <a:r>
              <a:rPr lang="he" sz="1400" b="1" i="0" u="none" dirty="0">
                <a:solidFill>
                  <a:srgbClr val="FF0000"/>
                </a:solidFill>
                <a:latin typeface="Arial" pitchFamily="34" charset="0"/>
                <a:ea typeface="Arial Unicode MS" pitchFamily="34" charset="-128"/>
                <a:cs typeface="Arial" pitchFamily="34" charset="0"/>
              </a:rPr>
              <a:t>מקרא</a:t>
            </a:r>
            <a:endParaRPr lang="he" sz="1400" b="1" dirty="0">
              <a:solidFill>
                <a:srgbClr val="FF0000"/>
              </a:solidFill>
              <a:latin typeface="Arial" pitchFamily="34" charset="0"/>
              <a:ea typeface="Arial Unicode MS" pitchFamily="34" charset="-128"/>
              <a:cs typeface="Arial" pitchFamily="34" charset="0"/>
            </a:endParaRPr>
          </a:p>
        </p:txBody>
      </p:sp>
      <p:sp>
        <p:nvSpPr>
          <p:cNvPr id="37" name="TextBox 36"/>
          <p:cNvSpPr txBox="1"/>
          <p:nvPr/>
        </p:nvSpPr>
        <p:spPr>
          <a:xfrm>
            <a:off x="7848600" y="2214563"/>
            <a:ext cx="914400" cy="307777"/>
          </a:xfrm>
          <a:prstGeom prst="rect">
            <a:avLst/>
          </a:prstGeom>
          <a:noFill/>
        </p:spPr>
        <p:txBody>
          <a:bodyPr wrap="square" rtlCol="0">
            <a:spAutoFit/>
          </a:bodyPr>
          <a:lstStyle/>
          <a:p>
            <a:pPr algn="r" rtl="1"/>
            <a:r>
              <a:rPr lang="he" sz="1400" b="1" dirty="0" smtClean="0">
                <a:solidFill>
                  <a:srgbClr val="FF0000"/>
                </a:solidFill>
                <a:latin typeface="Arial" pitchFamily="34" charset="0"/>
                <a:ea typeface="Arial Unicode MS" pitchFamily="34" charset="-128"/>
                <a:cs typeface="Arial" pitchFamily="34" charset="0"/>
              </a:rPr>
              <a:t>קו</a:t>
            </a:r>
            <a:r>
              <a:rPr lang="he-IL" sz="1400" b="1" dirty="0" smtClean="0">
                <a:solidFill>
                  <a:srgbClr val="FF0000"/>
                </a:solidFill>
                <a:latin typeface="Arial" pitchFamily="34" charset="0"/>
                <a:ea typeface="Arial Unicode MS" pitchFamily="34" charset="-128"/>
                <a:cs typeface="Arial" pitchFamily="34" charset="0"/>
              </a:rPr>
              <a:t> </a:t>
            </a:r>
            <a:r>
              <a:rPr lang="he" sz="1400" b="1" dirty="0" smtClean="0">
                <a:solidFill>
                  <a:srgbClr val="FF0000"/>
                </a:solidFill>
                <a:latin typeface="Arial" pitchFamily="34" charset="0"/>
                <a:ea typeface="Arial Unicode MS" pitchFamily="34" charset="-128"/>
                <a:cs typeface="Arial" pitchFamily="34" charset="0"/>
              </a:rPr>
              <a:t>רשת</a:t>
            </a:r>
            <a:endParaRPr lang="he" sz="1400" b="1" dirty="0">
              <a:solidFill>
                <a:srgbClr val="FF0000"/>
              </a:solidFill>
              <a:latin typeface="Arial" pitchFamily="34" charset="0"/>
              <a:ea typeface="Arial Unicode MS" pitchFamily="34" charset="-128"/>
              <a:cs typeface="Arial" pitchFamily="34" charset="0"/>
            </a:endParaRPr>
          </a:p>
        </p:txBody>
      </p:sp>
      <p:sp>
        <p:nvSpPr>
          <p:cNvPr id="40" name="TextBox 39"/>
          <p:cNvSpPr txBox="1"/>
          <p:nvPr/>
        </p:nvSpPr>
        <p:spPr>
          <a:xfrm>
            <a:off x="7924800" y="5214937"/>
            <a:ext cx="990600" cy="523220"/>
          </a:xfrm>
          <a:prstGeom prst="rect">
            <a:avLst/>
          </a:prstGeom>
          <a:noFill/>
        </p:spPr>
        <p:txBody>
          <a:bodyPr wrap="square" rtlCol="0">
            <a:spAutoFit/>
          </a:bodyPr>
          <a:lstStyle/>
          <a:p>
            <a:pPr algn="r" rtl="1"/>
            <a:r>
              <a:rPr lang="he" sz="1400" b="1" i="0" u="none">
                <a:solidFill>
                  <a:srgbClr val="FF0000"/>
                </a:solidFill>
                <a:latin typeface="Arial" pitchFamily="34" charset="0"/>
                <a:ea typeface="Arial Unicode MS" pitchFamily="34" charset="-128"/>
                <a:cs typeface="Arial" pitchFamily="34" charset="0"/>
              </a:rPr>
              <a:t>תווית ציר ה-X</a:t>
            </a:r>
            <a:endParaRPr lang="he" sz="1400" b="1" dirty="0">
              <a:solidFill>
                <a:srgbClr val="FF0000"/>
              </a:solidFill>
              <a:latin typeface="Arial" pitchFamily="34" charset="0"/>
              <a:ea typeface="Arial Unicode MS" pitchFamily="34" charset="-128"/>
              <a:cs typeface="Arial" pitchFamily="34" charset="0"/>
            </a:endParaRPr>
          </a:p>
        </p:txBody>
      </p:sp>
      <p:sp>
        <p:nvSpPr>
          <p:cNvPr id="41" name="TextBox 40"/>
          <p:cNvSpPr txBox="1"/>
          <p:nvPr/>
        </p:nvSpPr>
        <p:spPr>
          <a:xfrm>
            <a:off x="6248400" y="6357938"/>
            <a:ext cx="1524000" cy="307777"/>
          </a:xfrm>
          <a:prstGeom prst="rect">
            <a:avLst/>
          </a:prstGeom>
          <a:noFill/>
        </p:spPr>
        <p:txBody>
          <a:bodyPr wrap="square" rtlCol="0">
            <a:spAutoFit/>
          </a:bodyPr>
          <a:lstStyle/>
          <a:p>
            <a:pPr algn="r" rtl="1"/>
            <a:r>
              <a:rPr lang="he" sz="1400" b="1" i="0" u="none" dirty="0">
                <a:solidFill>
                  <a:srgbClr val="FF0000"/>
                </a:solidFill>
                <a:latin typeface="Arial" pitchFamily="34" charset="0"/>
                <a:ea typeface="Arial Unicode MS" pitchFamily="34" charset="-128"/>
                <a:cs typeface="Arial" pitchFamily="34" charset="0"/>
              </a:rPr>
              <a:t>כותרת ציר ה-X</a:t>
            </a:r>
            <a:endParaRPr lang="he" sz="1400" b="1" dirty="0">
              <a:solidFill>
                <a:srgbClr val="FF0000"/>
              </a:solidFill>
              <a:latin typeface="Arial" pitchFamily="34" charset="0"/>
              <a:ea typeface="Arial Unicode MS" pitchFamily="34" charset="-128"/>
              <a:cs typeface="Arial" pitchFamily="34" charset="0"/>
            </a:endParaRPr>
          </a:p>
        </p:txBody>
      </p:sp>
      <p:sp>
        <p:nvSpPr>
          <p:cNvPr id="42" name="TextBox 41"/>
          <p:cNvSpPr txBox="1"/>
          <p:nvPr/>
        </p:nvSpPr>
        <p:spPr>
          <a:xfrm rot="16200000">
            <a:off x="-314116" y="3895518"/>
            <a:ext cx="1423989" cy="338554"/>
          </a:xfrm>
          <a:prstGeom prst="rect">
            <a:avLst/>
          </a:prstGeom>
          <a:noFill/>
        </p:spPr>
        <p:txBody>
          <a:bodyPr wrap="square" rtlCol="0">
            <a:spAutoFit/>
          </a:bodyPr>
          <a:lstStyle/>
          <a:p>
            <a:pPr algn="r" rtl="1"/>
            <a:r>
              <a:rPr lang="he" sz="1600" b="1" i="0" u="none" dirty="0">
                <a:solidFill>
                  <a:srgbClr val="FF0000"/>
                </a:solidFill>
                <a:latin typeface="Arial" pitchFamily="34" charset="0"/>
                <a:ea typeface="Arial Unicode MS" pitchFamily="34" charset="-128"/>
                <a:cs typeface="Arial" pitchFamily="34" charset="0"/>
              </a:rPr>
              <a:t>סולם ציר ה-Y</a:t>
            </a:r>
            <a:endParaRPr lang="he" sz="1600" b="1" dirty="0">
              <a:solidFill>
                <a:srgbClr val="FF0000"/>
              </a:solidFill>
              <a:latin typeface="Arial" pitchFamily="34" charset="0"/>
              <a:ea typeface="Arial Unicode MS" pitchFamily="34" charset="-128"/>
              <a:cs typeface="Arial" pitchFamily="34" charset="0"/>
            </a:endParaRPr>
          </a:p>
        </p:txBody>
      </p:sp>
      <p:sp>
        <p:nvSpPr>
          <p:cNvPr id="45" name="TextBox 44"/>
          <p:cNvSpPr txBox="1"/>
          <p:nvPr/>
        </p:nvSpPr>
        <p:spPr>
          <a:xfrm>
            <a:off x="3657600" y="2743200"/>
            <a:ext cx="685800" cy="261610"/>
          </a:xfrm>
          <a:prstGeom prst="rect">
            <a:avLst/>
          </a:prstGeom>
          <a:noFill/>
        </p:spPr>
        <p:txBody>
          <a:bodyPr wrap="square" rtlCol="0">
            <a:spAutoFit/>
          </a:bodyPr>
          <a:lstStyle/>
          <a:p>
            <a:pPr algn="r" rtl="1"/>
            <a:r>
              <a:rPr lang="he" sz="1100" b="1" i="0" u="none">
                <a:solidFill>
                  <a:schemeClr val="accent6"/>
                </a:solidFill>
                <a:latin typeface="Arial" pitchFamily="34" charset="0"/>
                <a:ea typeface="Arial Unicode MS" pitchFamily="34" charset="-128"/>
                <a:cs typeface="Arial" pitchFamily="34" charset="0"/>
              </a:rPr>
              <a:t>  $4340</a:t>
            </a:r>
            <a:endParaRPr lang="he" sz="1100" b="1" dirty="0">
              <a:solidFill>
                <a:schemeClr val="accent6"/>
              </a:solidFill>
              <a:latin typeface="Arial" pitchFamily="34" charset="0"/>
              <a:ea typeface="Arial Unicode MS" pitchFamily="34" charset="-128"/>
              <a:cs typeface="Arial" pitchFamily="34" charset="0"/>
            </a:endParaRPr>
          </a:p>
        </p:txBody>
      </p:sp>
      <p:sp>
        <p:nvSpPr>
          <p:cNvPr id="46" name="TextBox 45"/>
          <p:cNvSpPr txBox="1"/>
          <p:nvPr/>
        </p:nvSpPr>
        <p:spPr>
          <a:xfrm>
            <a:off x="5486400" y="3276600"/>
            <a:ext cx="685800" cy="261610"/>
          </a:xfrm>
          <a:prstGeom prst="rect">
            <a:avLst/>
          </a:prstGeom>
          <a:noFill/>
        </p:spPr>
        <p:txBody>
          <a:bodyPr wrap="square" rtlCol="0">
            <a:spAutoFit/>
          </a:bodyPr>
          <a:lstStyle/>
          <a:p>
            <a:pPr algn="r" rtl="1"/>
            <a:r>
              <a:rPr lang="he" sz="1100" b="1" i="0" u="none">
                <a:solidFill>
                  <a:schemeClr val="accent6"/>
                </a:solidFill>
                <a:latin typeface="Arial" pitchFamily="34" charset="0"/>
                <a:ea typeface="Arial Unicode MS" pitchFamily="34" charset="-128"/>
                <a:cs typeface="Arial" pitchFamily="34" charset="0"/>
              </a:rPr>
              <a:t> $3710</a:t>
            </a:r>
            <a:endParaRPr lang="he" sz="1100" b="1" dirty="0">
              <a:solidFill>
                <a:schemeClr val="accent6"/>
              </a:solidFill>
              <a:latin typeface="Arial" pitchFamily="34" charset="0"/>
              <a:ea typeface="Arial Unicode MS" pitchFamily="34" charset="-128"/>
              <a:cs typeface="Arial" pitchFamily="34" charset="0"/>
            </a:endParaRPr>
          </a:p>
        </p:txBody>
      </p:sp>
      <p:sp>
        <p:nvSpPr>
          <p:cNvPr id="47" name="TextBox 46"/>
          <p:cNvSpPr txBox="1"/>
          <p:nvPr/>
        </p:nvSpPr>
        <p:spPr>
          <a:xfrm>
            <a:off x="6019800" y="3505200"/>
            <a:ext cx="685800" cy="261610"/>
          </a:xfrm>
          <a:prstGeom prst="rect">
            <a:avLst/>
          </a:prstGeom>
          <a:noFill/>
        </p:spPr>
        <p:txBody>
          <a:bodyPr wrap="square" rtlCol="0">
            <a:spAutoFit/>
          </a:bodyPr>
          <a:lstStyle/>
          <a:p>
            <a:pPr algn="r" rtl="1"/>
            <a:r>
              <a:rPr lang="he" sz="1100" b="1" i="0" u="none">
                <a:solidFill>
                  <a:srgbClr val="66C7F2"/>
                </a:solidFill>
                <a:latin typeface="Arial" pitchFamily="34" charset="0"/>
                <a:ea typeface="Arial Unicode MS" pitchFamily="34" charset="-128"/>
                <a:cs typeface="Arial" pitchFamily="34" charset="0"/>
              </a:rPr>
              <a:t>$3387</a:t>
            </a:r>
            <a:endParaRPr lang="he" sz="1100" b="1" dirty="0">
              <a:solidFill>
                <a:srgbClr val="66C7F2"/>
              </a:solidFill>
              <a:latin typeface="Arial" pitchFamily="34" charset="0"/>
              <a:ea typeface="Arial Unicode MS" pitchFamily="34" charset="-128"/>
              <a:cs typeface="Arial" pitchFamily="34" charset="0"/>
            </a:endParaRPr>
          </a:p>
        </p:txBody>
      </p:sp>
      <p:cxnSp>
        <p:nvCxnSpPr>
          <p:cNvPr id="49" name="Straight Arrow Connector 48"/>
          <p:cNvCxnSpPr>
            <a:endCxn id="45" idx="0"/>
          </p:cNvCxnSpPr>
          <p:nvPr/>
        </p:nvCxnSpPr>
        <p:spPr bwMode="auto">
          <a:xfrm>
            <a:off x="2819400" y="1814512"/>
            <a:ext cx="1181100" cy="928688"/>
          </a:xfrm>
          <a:prstGeom prst="straightConnector1">
            <a:avLst/>
          </a:prstGeom>
          <a:solidFill>
            <a:schemeClr val="accent1"/>
          </a:solidFill>
          <a:ln w="9525" cap="flat" cmpd="sng" algn="ctr">
            <a:solidFill>
              <a:schemeClr val="tx1"/>
            </a:solidFill>
            <a:prstDash val="solid"/>
            <a:miter lim="800000"/>
            <a:headEnd type="none" w="med" len="med"/>
            <a:tailEnd type="arrow"/>
          </a:ln>
          <a:effectLst/>
        </p:spPr>
      </p:cxnSp>
      <p:sp>
        <p:nvSpPr>
          <p:cNvPr id="50" name="TextBox 49"/>
          <p:cNvSpPr txBox="1"/>
          <p:nvPr/>
        </p:nvSpPr>
        <p:spPr>
          <a:xfrm>
            <a:off x="1905000" y="1500187"/>
            <a:ext cx="1219200" cy="307777"/>
          </a:xfrm>
          <a:prstGeom prst="rect">
            <a:avLst/>
          </a:prstGeom>
          <a:noFill/>
        </p:spPr>
        <p:txBody>
          <a:bodyPr wrap="square" rtlCol="0">
            <a:spAutoFit/>
          </a:bodyPr>
          <a:lstStyle/>
          <a:p>
            <a:pPr algn="r" rtl="1"/>
            <a:r>
              <a:rPr lang="he" sz="1400" b="1" i="0" u="none" dirty="0">
                <a:solidFill>
                  <a:srgbClr val="FF0000"/>
                </a:solidFill>
                <a:latin typeface="Arial" pitchFamily="34" charset="0"/>
                <a:ea typeface="Arial Unicode MS" pitchFamily="34" charset="-128"/>
                <a:cs typeface="Arial" pitchFamily="34" charset="0"/>
              </a:rPr>
              <a:t>תווית הנתונים</a:t>
            </a:r>
            <a:endParaRPr lang="he" sz="1400" b="1" dirty="0">
              <a:solidFill>
                <a:srgbClr val="FF0000"/>
              </a:solidFill>
              <a:latin typeface="Arial" pitchFamily="34" charset="0"/>
              <a:ea typeface="Arial Unicode MS" pitchFamily="34" charset="-128"/>
              <a:cs typeface="Arial" pitchFamily="34" charset="0"/>
            </a:endParaRPr>
          </a:p>
        </p:txBody>
      </p:sp>
      <p:sp>
        <p:nvSpPr>
          <p:cNvPr id="53" name="Left Brace 52"/>
          <p:cNvSpPr/>
          <p:nvPr/>
        </p:nvSpPr>
        <p:spPr bwMode="auto">
          <a:xfrm rot="5400000">
            <a:off x="6757988" y="2566988"/>
            <a:ext cx="428625" cy="1295400"/>
          </a:xfrm>
          <a:prstGeom prst="leftBrace">
            <a:avLst>
              <a:gd name="adj1" fmla="val 8333"/>
              <a:gd name="adj2" fmla="val 51058"/>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 sz="2400" b="0" i="0" u="none" strike="noStrike" cap="none" normalizeH="0" smtClean="0">
              <a:ln>
                <a:noFill/>
              </a:ln>
              <a:solidFill>
                <a:schemeClr val="tx1"/>
              </a:solidFill>
              <a:effectLst/>
              <a:latin typeface="Arial" pitchFamily="34" charset="0"/>
              <a:ea typeface="Arial Unicode MS" pitchFamily="34" charset="-128"/>
              <a:cs typeface="Arial" pitchFamily="34" charset="0"/>
            </a:endParaRPr>
          </a:p>
        </p:txBody>
      </p:sp>
      <p:sp>
        <p:nvSpPr>
          <p:cNvPr id="54" name="TextBox 53"/>
          <p:cNvSpPr txBox="1"/>
          <p:nvPr/>
        </p:nvSpPr>
        <p:spPr>
          <a:xfrm>
            <a:off x="5943600" y="2714625"/>
            <a:ext cx="2133600" cy="307777"/>
          </a:xfrm>
          <a:prstGeom prst="rect">
            <a:avLst/>
          </a:prstGeom>
          <a:noFill/>
        </p:spPr>
        <p:txBody>
          <a:bodyPr wrap="square" rtlCol="0">
            <a:spAutoFit/>
          </a:bodyPr>
          <a:lstStyle/>
          <a:p>
            <a:pPr algn="r" rtl="1"/>
            <a:r>
              <a:rPr lang="he" sz="1400" b="1" i="0" u="none" dirty="0">
                <a:solidFill>
                  <a:srgbClr val="FF0000"/>
                </a:solidFill>
                <a:latin typeface="Arial" pitchFamily="34" charset="0"/>
                <a:ea typeface="Arial Unicode MS" pitchFamily="34" charset="-128"/>
                <a:cs typeface="Arial" pitchFamily="34" charset="0"/>
              </a:rPr>
              <a:t>פרטים גרפיים</a:t>
            </a:r>
            <a:endParaRPr lang="he" sz="1400" b="1" dirty="0">
              <a:solidFill>
                <a:srgbClr val="FF0000"/>
              </a:solidFill>
              <a:latin typeface="Arial" pitchFamily="34" charset="0"/>
              <a:ea typeface="Arial Unicode MS" pitchFamily="34" charset="-128"/>
              <a:cs typeface="Arial" pitchFamily="34" charset="0"/>
            </a:endParaRPr>
          </a:p>
        </p:txBody>
      </p:sp>
      <p:sp>
        <p:nvSpPr>
          <p:cNvPr id="29" name="Oval 28"/>
          <p:cNvSpPr/>
          <p:nvPr/>
        </p:nvSpPr>
        <p:spPr bwMode="auto">
          <a:xfrm>
            <a:off x="1752600" y="1714500"/>
            <a:ext cx="304800" cy="285750"/>
          </a:xfrm>
          <a:prstGeom prst="ellipse">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 sz="2400" b="0" i="0" u="none" strike="noStrike" cap="none" normalizeH="0" smtClean="0">
              <a:ln>
                <a:noFill/>
              </a:ln>
              <a:solidFill>
                <a:schemeClr val="tx1"/>
              </a:solidFill>
              <a:effectLst/>
              <a:latin typeface="Arial" pitchFamily="34" charset="0"/>
              <a:ea typeface="Arial Unicode MS" pitchFamily="34" charset="-128"/>
              <a:cs typeface="Arial" pitchFamily="34" charset="0"/>
            </a:endParaRPr>
          </a:p>
        </p:txBody>
      </p:sp>
      <p:sp>
        <p:nvSpPr>
          <p:cNvPr id="28" name="Slide Number Placeholder 27"/>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24</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7" grpId="0"/>
      <p:bldP spid="40" grpId="0"/>
      <p:bldP spid="41" grpId="0"/>
      <p:bldP spid="42" grpId="0"/>
      <p:bldP spid="50" grpId="0"/>
      <p:bldP spid="53" grpId="0" animBg="1"/>
      <p:bldP spid="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 Box 4"/>
          <p:cNvSpPr txBox="1">
            <a:spLocks noChangeArrowheads="1"/>
          </p:cNvSpPr>
          <p:nvPr/>
        </p:nvSpPr>
        <p:spPr bwMode="auto">
          <a:xfrm>
            <a:off x="1143000" y="1785938"/>
            <a:ext cx="7772400" cy="977191"/>
          </a:xfrm>
          <a:prstGeom prst="rect">
            <a:avLst/>
          </a:prstGeom>
          <a:noFill/>
          <a:ln w="9525">
            <a:noFill/>
            <a:miter lim="800000"/>
            <a:headEnd/>
            <a:tailEnd/>
          </a:ln>
        </p:spPr>
        <p:txBody>
          <a:bodyPr>
            <a:spAutoFit/>
          </a:bodyPr>
          <a:lstStyle/>
          <a:p>
            <a:pPr algn="r" rtl="1">
              <a:spcBef>
                <a:spcPct val="50000"/>
              </a:spcBef>
              <a:buClr>
                <a:schemeClr val="tx1"/>
              </a:buClr>
              <a:buSzPct val="125000"/>
              <a:buFontTx/>
              <a:buChar char="•"/>
            </a:pPr>
            <a:endParaRPr lang="he" sz="2300">
              <a:latin typeface="Arial" pitchFamily="34" charset="0"/>
              <a:ea typeface="Arial Unicode MS" pitchFamily="34" charset="-128"/>
              <a:cs typeface="Arial" pitchFamily="34" charset="0"/>
            </a:endParaRPr>
          </a:p>
          <a:p>
            <a:pPr algn="r" rtl="1">
              <a:spcBef>
                <a:spcPct val="50000"/>
              </a:spcBef>
              <a:buClr>
                <a:srgbClr val="E86218"/>
              </a:buClr>
              <a:buSzPct val="75000"/>
            </a:pPr>
            <a:endParaRPr lang="he" sz="2300">
              <a:latin typeface="Arial" pitchFamily="34" charset="0"/>
              <a:ea typeface="Arial Unicode MS" pitchFamily="34" charset="-128"/>
              <a:cs typeface="Arial" pitchFamily="34" charset="0"/>
            </a:endParaRPr>
          </a:p>
        </p:txBody>
      </p:sp>
      <p:graphicFrame>
        <p:nvGraphicFramePr>
          <p:cNvPr id="1026" name="Chart 7"/>
          <p:cNvGraphicFramePr>
            <a:graphicFrameLocks/>
          </p:cNvGraphicFramePr>
          <p:nvPr/>
        </p:nvGraphicFramePr>
        <p:xfrm>
          <a:off x="989013" y="2501801"/>
          <a:ext cx="7227887" cy="3427511"/>
        </p:xfrm>
        <a:graphic>
          <a:graphicData uri="http://schemas.openxmlformats.org/presentationml/2006/ole">
            <p:oleObj spid="_x0000_s69634" name="Worksheet" r:id="rId4" imgW="5562573" imgH="2529840" progId="Excel.Sheet.8">
              <p:embed/>
            </p:oleObj>
          </a:graphicData>
        </a:graphic>
      </p:graphicFrame>
      <p:sp>
        <p:nvSpPr>
          <p:cNvPr id="1030" name="TextBox 5"/>
          <p:cNvSpPr txBox="1">
            <a:spLocks noChangeArrowheads="1"/>
          </p:cNvSpPr>
          <p:nvPr/>
        </p:nvSpPr>
        <p:spPr bwMode="auto">
          <a:xfrm>
            <a:off x="914400" y="1524000"/>
            <a:ext cx="7772400" cy="369332"/>
          </a:xfrm>
          <a:prstGeom prst="rect">
            <a:avLst/>
          </a:prstGeom>
          <a:noFill/>
          <a:ln w="9525">
            <a:noFill/>
            <a:miter lim="800000"/>
            <a:headEnd/>
            <a:tailEnd/>
          </a:ln>
        </p:spPr>
        <p:txBody>
          <a:bodyPr wrap="square">
            <a:spAutoFit/>
          </a:bodyPr>
          <a:lstStyle/>
          <a:p>
            <a:pPr algn="ctr" rtl="1"/>
            <a:r>
              <a:rPr lang="he" b="0" i="0" u="none" dirty="0">
                <a:latin typeface="Arial" pitchFamily="34" charset="0"/>
                <a:ea typeface="Arial Unicode MS" pitchFamily="34" charset="-128"/>
                <a:cs typeface="Arial" pitchFamily="34" charset="0"/>
              </a:rPr>
              <a:t>אחוז </a:t>
            </a:r>
            <a:r>
              <a:rPr lang="he" b="0" i="0" u="none">
                <a:latin typeface="Arial" pitchFamily="34" charset="0"/>
                <a:ea typeface="Arial Unicode MS" pitchFamily="34" charset="-128"/>
                <a:cs typeface="Arial" pitchFamily="34" charset="0"/>
              </a:rPr>
              <a:t>המשתתפים </a:t>
            </a:r>
            <a:r>
              <a:rPr lang="en-US" b="0" i="0" u="none" smtClean="0">
                <a:latin typeface="Arial" pitchFamily="34" charset="0"/>
                <a:ea typeface="Arial Unicode MS" pitchFamily="34" charset="-128"/>
                <a:cs typeface="Arial" pitchFamily="34" charset="0"/>
              </a:rPr>
              <a:t>CSI</a:t>
            </a:r>
            <a:r>
              <a:rPr lang="he" b="0" i="0" u="none" smtClean="0">
                <a:latin typeface="Arial" pitchFamily="34" charset="0"/>
                <a:ea typeface="Arial Unicode MS" pitchFamily="34" charset="-128"/>
                <a:cs typeface="Arial" pitchFamily="34" charset="0"/>
              </a:rPr>
              <a:t> </a:t>
            </a:r>
            <a:r>
              <a:rPr lang="he" b="0" i="0" u="none" dirty="0">
                <a:latin typeface="Arial" pitchFamily="34" charset="0"/>
                <a:ea typeface="Arial Unicode MS" pitchFamily="34" charset="-128"/>
                <a:cs typeface="Arial" pitchFamily="34" charset="0"/>
              </a:rPr>
              <a:t>שהיה להם שיעור נוכחות גבוה (100 שעות או יותר), לפי שנים</a:t>
            </a:r>
          </a:p>
        </p:txBody>
      </p:sp>
      <p:sp>
        <p:nvSpPr>
          <p:cNvPr id="1031" name="Up Arrow 6"/>
          <p:cNvSpPr>
            <a:spLocks noChangeArrowheads="1"/>
          </p:cNvSpPr>
          <p:nvPr/>
        </p:nvSpPr>
        <p:spPr bwMode="auto">
          <a:xfrm>
            <a:off x="3886200" y="4500562"/>
            <a:ext cx="152400" cy="357188"/>
          </a:xfrm>
          <a:prstGeom prst="upArrow">
            <a:avLst>
              <a:gd name="adj1" fmla="val 50000"/>
              <a:gd name="adj2" fmla="val 50000"/>
            </a:avLst>
          </a:prstGeom>
          <a:solidFill>
            <a:srgbClr val="FF0000"/>
          </a:solidFill>
          <a:ln w="9525" algn="ctr">
            <a:solidFill>
              <a:srgbClr val="FF0000"/>
            </a:solidFill>
            <a:miter lim="800000"/>
            <a:headEnd/>
            <a:tailEnd/>
          </a:ln>
        </p:spPr>
        <p:txBody>
          <a:bodyPr wrap="none"/>
          <a:lstStyle/>
          <a:p>
            <a:endParaRPr lang="he">
              <a:latin typeface="Arial" pitchFamily="34" charset="0"/>
              <a:ea typeface="Arial Unicode MS" pitchFamily="34" charset="-128"/>
              <a:cs typeface="Arial" pitchFamily="34" charset="0"/>
            </a:endParaRPr>
          </a:p>
        </p:txBody>
      </p:sp>
      <p:sp>
        <p:nvSpPr>
          <p:cNvPr id="1032" name="Up Arrow 9"/>
          <p:cNvSpPr>
            <a:spLocks noChangeArrowheads="1"/>
          </p:cNvSpPr>
          <p:nvPr/>
        </p:nvSpPr>
        <p:spPr bwMode="auto">
          <a:xfrm>
            <a:off x="6019800" y="4286250"/>
            <a:ext cx="152400" cy="571500"/>
          </a:xfrm>
          <a:prstGeom prst="upArrow">
            <a:avLst>
              <a:gd name="adj1" fmla="val 50000"/>
              <a:gd name="adj2" fmla="val 50000"/>
            </a:avLst>
          </a:prstGeom>
          <a:solidFill>
            <a:srgbClr val="FF0000"/>
          </a:solidFill>
          <a:ln w="9525" algn="ctr">
            <a:solidFill>
              <a:schemeClr val="tx1"/>
            </a:solidFill>
            <a:miter lim="800000"/>
            <a:headEnd/>
            <a:tailEnd/>
          </a:ln>
        </p:spPr>
        <p:txBody>
          <a:bodyPr wrap="none"/>
          <a:lstStyle/>
          <a:p>
            <a:endParaRPr lang="he">
              <a:latin typeface="Arial" pitchFamily="34" charset="0"/>
              <a:ea typeface="Arial Unicode MS" pitchFamily="34" charset="-128"/>
              <a:cs typeface="Arial" pitchFamily="34" charset="0"/>
            </a:endParaRPr>
          </a:p>
        </p:txBody>
      </p:sp>
      <p:cxnSp>
        <p:nvCxnSpPr>
          <p:cNvPr id="12" name="Straight Connector 11"/>
          <p:cNvCxnSpPr/>
          <p:nvPr/>
        </p:nvCxnSpPr>
        <p:spPr bwMode="auto">
          <a:xfrm>
            <a:off x="1981200" y="3286125"/>
            <a:ext cx="4953000" cy="0"/>
          </a:xfrm>
          <a:prstGeom prst="line">
            <a:avLst/>
          </a:prstGeom>
          <a:solidFill>
            <a:schemeClr val="accent1"/>
          </a:solidFill>
          <a:ln w="31750" cap="flat" cmpd="sng" algn="ctr">
            <a:solidFill>
              <a:srgbClr val="FF0000"/>
            </a:solidFill>
            <a:prstDash val="solid"/>
            <a:miter lim="800000"/>
            <a:headEnd type="none" w="med" len="med"/>
            <a:tailEnd type="none" w="med" len="med"/>
          </a:ln>
          <a:effectLst/>
        </p:spPr>
      </p:cxnSp>
      <p:sp>
        <p:nvSpPr>
          <p:cNvPr id="15" name="Slide Number Placeholder 14"/>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25</a:t>
            </a:fld>
            <a:endParaRPr lang="he">
              <a:latin typeface="Arial" pitchFamily="34" charset="0"/>
              <a:ea typeface="Arial Unicode MS" pitchFamily="34" charset="-128"/>
              <a:cs typeface="Arial" pitchFamily="34" charset="0"/>
            </a:endParaRPr>
          </a:p>
        </p:txBody>
      </p:sp>
      <p:sp>
        <p:nvSpPr>
          <p:cNvPr id="11" name="Rectangle 2"/>
          <p:cNvSpPr txBox="1">
            <a:spLocks noChangeArrowheads="1"/>
          </p:cNvSpPr>
          <p:nvPr/>
        </p:nvSpPr>
        <p:spPr>
          <a:xfrm>
            <a:off x="457200" y="601960"/>
            <a:ext cx="8229600" cy="528340"/>
          </a:xfrm>
          <a:prstGeom prst="rect">
            <a:avLst/>
          </a:prstGeom>
        </p:spPr>
        <p:txBody>
          <a:bodyPr>
            <a:noAutofit/>
          </a:bodyPr>
          <a:lstStyle/>
          <a:p>
            <a:pPr lvl="0" algn="r" rtl="1">
              <a:spcBef>
                <a:spcPct val="0"/>
              </a:spcBef>
              <a:defRPr/>
            </a:pPr>
            <a:r>
              <a:rPr lang="he-IL" sz="2600" b="1" smtClean="0">
                <a:solidFill>
                  <a:schemeClr val="tx2"/>
                </a:solidFill>
                <a:latin typeface="Arial" pitchFamily="34" charset="0"/>
                <a:ea typeface="Arial Unicode MS" pitchFamily="34" charset="-128"/>
                <a:cs typeface="Arial" pitchFamily="34" charset="0"/>
              </a:rPr>
              <a:t>תרשימי עמודות מציגים שכיחויות בצורה אנכית או אופקית</a:t>
            </a:r>
            <a:endParaRPr kumimoji="0" lang="he" sz="2600" b="1" i="0" u="none" strike="noStrike" kern="1200" cap="none" spc="0" normalizeH="0" baseline="0" noProof="0" dirty="0" smtClean="0">
              <a:ln>
                <a:noFill/>
              </a:ln>
              <a:solidFill>
                <a:schemeClr val="tx2"/>
              </a:solidFill>
              <a:effectLst/>
              <a:uLnTx/>
              <a:uFillTx/>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pic>
        <p:nvPicPr>
          <p:cNvPr id="9" name="Picture 2"/>
          <p:cNvPicPr>
            <a:picLocks noChangeAspect="1" noChangeArrowheads="1"/>
          </p:cNvPicPr>
          <p:nvPr/>
        </p:nvPicPr>
        <p:blipFill>
          <a:blip r:embed="rId3" cstate="print"/>
          <a:srcRect/>
          <a:stretch>
            <a:fillRect/>
          </a:stretch>
        </p:blipFill>
        <p:spPr bwMode="auto">
          <a:xfrm>
            <a:off x="914400" y="1714500"/>
            <a:ext cx="7620000" cy="4429124"/>
          </a:xfrm>
          <a:prstGeom prst="rect">
            <a:avLst/>
          </a:prstGeom>
          <a:noFill/>
          <a:ln w="9525">
            <a:noFill/>
            <a:miter lim="800000"/>
            <a:headEnd/>
            <a:tailEnd/>
          </a:ln>
        </p:spPr>
      </p:pic>
      <p:sp>
        <p:nvSpPr>
          <p:cNvPr id="13" name="Slide Number Placeholder 12"/>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26</a:t>
            </a:fld>
            <a:endParaRPr lang="he">
              <a:latin typeface="Arial" pitchFamily="34" charset="0"/>
              <a:ea typeface="Arial Unicode MS" pitchFamily="34" charset="-128"/>
              <a:cs typeface="Arial" pitchFamily="34" charset="0"/>
            </a:endParaRPr>
          </a:p>
        </p:txBody>
      </p:sp>
      <p:sp>
        <p:nvSpPr>
          <p:cNvPr id="7" name="Rectangle 2"/>
          <p:cNvSpPr txBox="1">
            <a:spLocks noChangeArrowheads="1"/>
          </p:cNvSpPr>
          <p:nvPr/>
        </p:nvSpPr>
        <p:spPr>
          <a:xfrm>
            <a:off x="457200" y="601960"/>
            <a:ext cx="8229600" cy="528340"/>
          </a:xfrm>
          <a:prstGeom prst="rect">
            <a:avLst/>
          </a:prstGeom>
        </p:spPr>
        <p:txBody>
          <a:bodyPr>
            <a:noAutofit/>
          </a:bodyPr>
          <a:lstStyle/>
          <a:p>
            <a:pPr lvl="0" algn="r" rtl="1">
              <a:spcBef>
                <a:spcPct val="0"/>
              </a:spcBef>
              <a:defRPr/>
            </a:pPr>
            <a:r>
              <a:rPr lang="he-IL" sz="2600" b="1" smtClean="0">
                <a:solidFill>
                  <a:schemeClr val="tx2"/>
                </a:solidFill>
                <a:latin typeface="Arial" pitchFamily="34" charset="0"/>
                <a:ea typeface="Arial Unicode MS" pitchFamily="34" charset="-128"/>
                <a:cs typeface="Arial" pitchFamily="34" charset="0"/>
              </a:rPr>
              <a:t>תרשימי עמודות מציגים שכיחויות בצורה אופקי או אנכית</a:t>
            </a:r>
            <a:endParaRPr kumimoji="0" lang="he" sz="2600" b="1" i="0" u="none" strike="noStrike" kern="1200" cap="none" spc="0" normalizeH="0" baseline="0" noProof="0" dirty="0" smtClean="0">
              <a:ln>
                <a:noFill/>
              </a:ln>
              <a:solidFill>
                <a:schemeClr val="tx2"/>
              </a:solidFill>
              <a:effectLst/>
              <a:uLnTx/>
              <a:uFillTx/>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47725" y="292100"/>
            <a:ext cx="7848600" cy="838200"/>
          </a:xfrm>
        </p:spPr>
        <p:txBody>
          <a:bodyPr>
            <a:noAutofit/>
          </a:bodyPr>
          <a:lstStyle/>
          <a:p>
            <a:pPr algn="r" rtl="1" eaLnBrk="1" hangingPunct="1">
              <a:defRPr/>
            </a:pPr>
            <a:r>
              <a:rPr lang="he" b="1" i="0" u="none" dirty="0">
                <a:latin typeface="Arial" pitchFamily="34" charset="0"/>
                <a:ea typeface="Arial Unicode MS" pitchFamily="34" charset="-128"/>
                <a:cs typeface="Arial" pitchFamily="34" charset="0"/>
              </a:rPr>
              <a:t>אפשר "לערום" עמודות כדי להראות התפלגות</a:t>
            </a:r>
            <a:endParaRPr lang="he" sz="3400" b="1" dirty="0" smtClean="0">
              <a:latin typeface="Arial" pitchFamily="34" charset="0"/>
              <a:ea typeface="Arial Unicode MS" pitchFamily="34" charset="-128"/>
              <a:cs typeface="Arial" pitchFamily="34" charset="0"/>
            </a:endParaRPr>
          </a:p>
        </p:txBody>
      </p:sp>
      <p:sp>
        <p:nvSpPr>
          <p:cNvPr id="87043" name="Rectangle 3"/>
          <p:cNvSpPr>
            <a:spLocks noGrp="1" noChangeArrowheads="1"/>
          </p:cNvSpPr>
          <p:nvPr>
            <p:ph type="body" idx="1"/>
          </p:nvPr>
        </p:nvSpPr>
        <p:spPr>
          <a:xfrm>
            <a:off x="1228725" y="2286000"/>
            <a:ext cx="7467600" cy="3119438"/>
          </a:xfrm>
        </p:spPr>
        <p:txBody>
          <a:bodyPr>
            <a:normAutofit/>
          </a:bodyPr>
          <a:lstStyle/>
          <a:p>
            <a:pPr marL="457200" indent="-457200" algn="r" rtl="1">
              <a:buSzPct val="100000"/>
              <a:buFont typeface="Arial" pitchFamily="34" charset="0"/>
              <a:buChar char="•"/>
            </a:pPr>
            <a:r>
              <a:rPr lang="he" sz="2800" b="0" i="0" u="none" dirty="0">
                <a:latin typeface="Arial" pitchFamily="34" charset="0"/>
                <a:ea typeface="Arial Unicode MS" pitchFamily="34" charset="-128"/>
                <a:cs typeface="Arial" pitchFamily="34" charset="0"/>
              </a:rPr>
              <a:t>השתמש </a:t>
            </a:r>
            <a:r>
              <a:rPr lang="he-IL" sz="2800" b="0" i="0" u="none" dirty="0" smtClean="0">
                <a:latin typeface="Arial" pitchFamily="34" charset="0"/>
                <a:ea typeface="Arial Unicode MS" pitchFamily="34" charset="-128"/>
                <a:cs typeface="Arial" pitchFamily="34" charset="0"/>
              </a:rPr>
              <a:t>בעמודות מוערמות </a:t>
            </a:r>
            <a:r>
              <a:rPr lang="he" sz="2800" b="0" i="0" u="none" dirty="0" smtClean="0">
                <a:latin typeface="Arial" pitchFamily="34" charset="0"/>
                <a:ea typeface="Arial Unicode MS" pitchFamily="34" charset="-128"/>
                <a:cs typeface="Arial" pitchFamily="34" charset="0"/>
              </a:rPr>
              <a:t>בזהירות בייחוד </a:t>
            </a:r>
            <a:r>
              <a:rPr lang="he" sz="2800" b="0" i="0" u="none" dirty="0">
                <a:latin typeface="Arial" pitchFamily="34" charset="0"/>
                <a:ea typeface="Arial Unicode MS" pitchFamily="34" charset="-128"/>
                <a:cs typeface="Arial" pitchFamily="34" charset="0"/>
              </a:rPr>
              <a:t>כשלקטגוריות אין סדר ברור.</a:t>
            </a:r>
            <a:endParaRPr lang="he" sz="2800" dirty="0" smtClean="0">
              <a:latin typeface="Arial" pitchFamily="34" charset="0"/>
              <a:ea typeface="Arial Unicode MS" pitchFamily="34" charset="-128"/>
              <a:cs typeface="Arial" pitchFamily="34" charset="0"/>
            </a:endParaRPr>
          </a:p>
          <a:p>
            <a:pPr marL="457200" indent="-457200" algn="r" rtl="1">
              <a:spcBef>
                <a:spcPts val="3600"/>
              </a:spcBef>
              <a:buSzPct val="100000"/>
              <a:buFont typeface="Arial" pitchFamily="34" charset="0"/>
              <a:buChar char="•"/>
            </a:pPr>
            <a:r>
              <a:rPr lang="he" sz="2800" b="0" i="0" u="none" dirty="0">
                <a:latin typeface="Arial" pitchFamily="34" charset="0"/>
                <a:ea typeface="Arial Unicode MS" pitchFamily="34" charset="-128"/>
                <a:cs typeface="Arial" pitchFamily="34" charset="0"/>
              </a:rPr>
              <a:t>תרשימי עמודות </a:t>
            </a:r>
            <a:r>
              <a:rPr lang="he-IL" sz="2800" b="0" i="0" u="none" dirty="0" smtClean="0">
                <a:latin typeface="Arial" pitchFamily="34" charset="0"/>
                <a:ea typeface="Arial Unicode MS" pitchFamily="34" charset="-128"/>
                <a:cs typeface="Arial" pitchFamily="34" charset="0"/>
              </a:rPr>
              <a:t>מוערמות</a:t>
            </a:r>
            <a:r>
              <a:rPr lang="he" sz="2800" b="0" i="0" u="none" dirty="0" smtClean="0">
                <a:latin typeface="Arial" pitchFamily="34" charset="0"/>
                <a:ea typeface="Arial Unicode MS" pitchFamily="34" charset="-128"/>
                <a:cs typeface="Arial" pitchFamily="34" charset="0"/>
              </a:rPr>
              <a:t> </a:t>
            </a:r>
            <a:r>
              <a:rPr lang="he" sz="2800" b="0" i="0" u="none" dirty="0">
                <a:latin typeface="Arial" pitchFamily="34" charset="0"/>
                <a:ea typeface="Arial Unicode MS" pitchFamily="34" charset="-128"/>
                <a:cs typeface="Arial" pitchFamily="34" charset="0"/>
              </a:rPr>
              <a:t>מתאימים במיוחד כשההשוואות העיקריות נעשות בין סדרות של נתונים המוצגות בתחתית העמודה.</a:t>
            </a: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27</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1370012" y="-12700"/>
            <a:ext cx="7316788" cy="1143000"/>
          </a:xfrm>
        </p:spPr>
        <p:txBody>
          <a:bodyPr>
            <a:normAutofit fontScale="90000"/>
          </a:bodyPr>
          <a:lstStyle/>
          <a:p>
            <a:pPr algn="r" rtl="1" eaLnBrk="1" hangingPunct="1">
              <a:defRPr/>
            </a:pPr>
            <a:r>
              <a:rPr lang="he" sz="2000" b="1" i="0" u="none" dirty="0">
                <a:latin typeface="Arial" pitchFamily="34" charset="0"/>
                <a:ea typeface="Arial Unicode MS" pitchFamily="34" charset="-128"/>
                <a:cs typeface="Arial" pitchFamily="34" charset="0"/>
              </a:rPr>
              <a:t>תרשים 3: תוצאות סקר: </a:t>
            </a:r>
            <a:r>
              <a:rPr lang="he" sz="2000" b="1" dirty="0">
                <a:latin typeface="Arial" pitchFamily="34" charset="0"/>
                <a:ea typeface="Arial Unicode MS" pitchFamily="34" charset="-128"/>
                <a:cs typeface="Arial" pitchFamily="34" charset="0"/>
              </a:rPr>
              <a:t/>
            </a:r>
            <a:br>
              <a:rPr lang="he" sz="2000" b="1" dirty="0">
                <a:latin typeface="Arial" pitchFamily="34" charset="0"/>
                <a:ea typeface="Arial Unicode MS" pitchFamily="34" charset="-128"/>
                <a:cs typeface="Arial" pitchFamily="34" charset="0"/>
              </a:rPr>
            </a:br>
            <a:r>
              <a:rPr lang="he" sz="2000" b="1" i="0" u="none" dirty="0">
                <a:latin typeface="Arial" pitchFamily="34" charset="0"/>
                <a:ea typeface="Arial Unicode MS" pitchFamily="34" charset="-128"/>
                <a:cs typeface="Arial" pitchFamily="34" charset="0"/>
              </a:rPr>
              <a:t>אחוז מנהלי בתי הספר המרוצים </a:t>
            </a:r>
            <a:r>
              <a:rPr lang="he" sz="2000" b="1" i="0" u="none" dirty="0" smtClean="0">
                <a:latin typeface="Arial" pitchFamily="34" charset="0"/>
                <a:ea typeface="Arial Unicode MS" pitchFamily="34" charset="-128"/>
                <a:cs typeface="Arial" pitchFamily="34" charset="0"/>
              </a:rPr>
              <a:t>מהישגי </a:t>
            </a:r>
            <a:r>
              <a:rPr lang="he" sz="2000" b="1" i="0" u="none" dirty="0">
                <a:latin typeface="Arial" pitchFamily="34" charset="0"/>
                <a:ea typeface="Arial Unicode MS" pitchFamily="34" charset="-128"/>
                <a:cs typeface="Arial" pitchFamily="34" charset="0"/>
              </a:rPr>
              <a:t>האוריינות של תלמידי כיתות ו' בבתי הספר הקהילתיים ובבתי הספר שביחס אליהם בוצעה ההשוואה</a:t>
            </a:r>
          </a:p>
        </p:txBody>
      </p:sp>
      <p:graphicFrame>
        <p:nvGraphicFramePr>
          <p:cNvPr id="6" name="Chart 5"/>
          <p:cNvGraphicFramePr/>
          <p:nvPr/>
        </p:nvGraphicFramePr>
        <p:xfrm>
          <a:off x="685800" y="1785936"/>
          <a:ext cx="7162800" cy="4386264"/>
        </p:xfrm>
        <a:graphic>
          <a:graphicData uri="http://schemas.openxmlformats.org/drawingml/2006/chart">
            <c:chart xmlns:c="http://schemas.openxmlformats.org/drawingml/2006/chart" xmlns:r="http://schemas.openxmlformats.org/officeDocument/2006/relationships" r:id="rId3"/>
          </a:graphicData>
        </a:graphic>
      </p:graphicFrame>
      <p:sp>
        <p:nvSpPr>
          <p:cNvPr id="7" name="Left Brace 6"/>
          <p:cNvSpPr/>
          <p:nvPr/>
        </p:nvSpPr>
        <p:spPr bwMode="auto">
          <a:xfrm>
            <a:off x="2362200" y="2209800"/>
            <a:ext cx="381000" cy="2819400"/>
          </a:xfrm>
          <a:prstGeom prst="leftBrace">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 sz="2400" b="0" i="0" u="none" strike="noStrike" cap="none" normalizeH="0" smtClean="0">
              <a:ln>
                <a:noFill/>
              </a:ln>
              <a:solidFill>
                <a:schemeClr val="tx1"/>
              </a:solidFill>
              <a:effectLst/>
              <a:latin typeface="Arial" pitchFamily="34" charset="0"/>
              <a:ea typeface="Arial Unicode MS" pitchFamily="34" charset="-128"/>
              <a:cs typeface="Arial" pitchFamily="34" charset="0"/>
            </a:endParaRPr>
          </a:p>
        </p:txBody>
      </p:sp>
      <p:sp>
        <p:nvSpPr>
          <p:cNvPr id="8" name="Left Brace 7"/>
          <p:cNvSpPr/>
          <p:nvPr/>
        </p:nvSpPr>
        <p:spPr bwMode="auto">
          <a:xfrm>
            <a:off x="5181600" y="3048000"/>
            <a:ext cx="457200" cy="1905000"/>
          </a:xfrm>
          <a:prstGeom prst="leftBrace">
            <a:avLst>
              <a:gd name="adj1" fmla="val 40151"/>
              <a:gd name="adj2" fmla="val 50000"/>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r" defTabSz="914400" rtl="1" eaLnBrk="1" fontAlgn="base" latinLnBrk="0" hangingPunct="1">
              <a:lnSpc>
                <a:spcPct val="100000"/>
              </a:lnSpc>
              <a:spcBef>
                <a:spcPct val="0"/>
              </a:spcBef>
              <a:spcAft>
                <a:spcPct val="0"/>
              </a:spcAft>
              <a:buClrTx/>
              <a:buSzTx/>
              <a:buFontTx/>
              <a:buNone/>
              <a:tabLst/>
            </a:pPr>
            <a:endParaRPr kumimoji="0" lang="he" sz="2400" b="0" i="0" u="none" strike="noStrike" cap="none" normalizeH="0" smtClean="0">
              <a:ln>
                <a:noFill/>
              </a:ln>
              <a:solidFill>
                <a:schemeClr val="tx1"/>
              </a:solidFill>
              <a:effectLst/>
              <a:latin typeface="Arial" pitchFamily="34" charset="0"/>
              <a:ea typeface="Arial Unicode MS" pitchFamily="34" charset="-128"/>
              <a:cs typeface="Arial" pitchFamily="34" charset="0"/>
            </a:endParaRPr>
          </a:p>
        </p:txBody>
      </p:sp>
      <p:sp>
        <p:nvSpPr>
          <p:cNvPr id="11" name="TextBox 1"/>
          <p:cNvSpPr txBox="1"/>
          <p:nvPr/>
        </p:nvSpPr>
        <p:spPr>
          <a:xfrm>
            <a:off x="4572000" y="3886200"/>
            <a:ext cx="685780" cy="42862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rtl="1"/>
            <a:r>
              <a:rPr lang="he" sz="1400" b="1" i="0" u="none">
                <a:latin typeface="Arial" pitchFamily="34" charset="0"/>
                <a:ea typeface="Arial Unicode MS" pitchFamily="34" charset="-128"/>
                <a:cs typeface="Arial" pitchFamily="34" charset="0"/>
              </a:rPr>
              <a:t>66%</a:t>
            </a:r>
            <a:endParaRPr lang="he" sz="1400" b="1" dirty="0">
              <a:latin typeface="Arial" pitchFamily="34" charset="0"/>
              <a:ea typeface="Arial Unicode MS" pitchFamily="34" charset="-128"/>
              <a:cs typeface="Arial" pitchFamily="34" charset="0"/>
            </a:endParaRPr>
          </a:p>
        </p:txBody>
      </p:sp>
      <p:sp>
        <p:nvSpPr>
          <p:cNvPr id="14" name="TextBox 13"/>
          <p:cNvSpPr txBox="1"/>
          <p:nvPr/>
        </p:nvSpPr>
        <p:spPr>
          <a:xfrm>
            <a:off x="5181600" y="5181600"/>
            <a:ext cx="2286000" cy="646331"/>
          </a:xfrm>
          <a:prstGeom prst="rect">
            <a:avLst/>
          </a:prstGeom>
          <a:noFill/>
        </p:spPr>
        <p:txBody>
          <a:bodyPr wrap="square" rtlCol="0">
            <a:spAutoFit/>
          </a:bodyPr>
          <a:lstStyle/>
          <a:p>
            <a:pPr algn="ctr" rtl="1"/>
            <a:r>
              <a:rPr lang="he" sz="1200" b="1" i="0" u="none" dirty="0">
                <a:latin typeface="Arial" pitchFamily="34" charset="0"/>
                <a:ea typeface="Arial Unicode MS" pitchFamily="34" charset="-128"/>
                <a:cs typeface="Arial" pitchFamily="34" charset="0"/>
              </a:rPr>
              <a:t>בתי הספר שביחס </a:t>
            </a:r>
            <a:r>
              <a:rPr lang="he" sz="1200" b="1" i="0" u="none">
                <a:latin typeface="Arial" pitchFamily="34" charset="0"/>
                <a:ea typeface="Arial Unicode MS" pitchFamily="34" charset="-128"/>
                <a:cs typeface="Arial" pitchFamily="34" charset="0"/>
              </a:rPr>
              <a:t>אליהם </a:t>
            </a:r>
            <a:r>
              <a:rPr lang="en-US" sz="1200" b="1" i="0" u="none" smtClean="0">
                <a:latin typeface="Arial" pitchFamily="34" charset="0"/>
                <a:ea typeface="Arial Unicode MS" pitchFamily="34" charset="-128"/>
                <a:cs typeface="Arial" pitchFamily="34" charset="0"/>
              </a:rPr>
              <a:t/>
            </a:r>
            <a:br>
              <a:rPr lang="en-US" sz="1200" b="1" i="0" u="none" smtClean="0">
                <a:latin typeface="Arial" pitchFamily="34" charset="0"/>
                <a:ea typeface="Arial Unicode MS" pitchFamily="34" charset="-128"/>
                <a:cs typeface="Arial" pitchFamily="34" charset="0"/>
              </a:rPr>
            </a:br>
            <a:r>
              <a:rPr lang="he" sz="1200" b="1" i="0" u="none" smtClean="0">
                <a:latin typeface="Arial" pitchFamily="34" charset="0"/>
                <a:ea typeface="Arial Unicode MS" pitchFamily="34" charset="-128"/>
                <a:cs typeface="Arial" pitchFamily="34" charset="0"/>
              </a:rPr>
              <a:t>בוצעה </a:t>
            </a:r>
            <a:r>
              <a:rPr lang="he" sz="1200" b="1" i="0" u="none" dirty="0">
                <a:latin typeface="Arial" pitchFamily="34" charset="0"/>
                <a:ea typeface="Arial Unicode MS" pitchFamily="34" charset="-128"/>
                <a:cs typeface="Arial" pitchFamily="34" charset="0"/>
              </a:rPr>
              <a:t>ההשוואה</a:t>
            </a:r>
            <a:endParaRPr lang="he" sz="1200" b="1" dirty="0" smtClean="0">
              <a:latin typeface="Arial" pitchFamily="34" charset="0"/>
              <a:ea typeface="Arial Unicode MS" pitchFamily="34" charset="-128"/>
              <a:cs typeface="Arial" pitchFamily="34" charset="0"/>
            </a:endParaRPr>
          </a:p>
          <a:p>
            <a:pPr algn="ctr"/>
            <a:r>
              <a:rPr lang="en-US" sz="1200" b="1" i="0" u="none" smtClean="0">
                <a:latin typeface="Arial" pitchFamily="34" charset="0"/>
                <a:ea typeface="Arial Unicode MS" pitchFamily="34" charset="-128"/>
                <a:cs typeface="Arial" pitchFamily="34" charset="0"/>
              </a:rPr>
              <a:t>n-=13</a:t>
            </a:r>
            <a:endParaRPr lang="en-US" sz="1200" b="1">
              <a:latin typeface="Arial" pitchFamily="34" charset="0"/>
              <a:ea typeface="Arial Unicode MS" pitchFamily="34" charset="-128"/>
              <a:cs typeface="Arial" pitchFamily="34" charset="0"/>
            </a:endParaRPr>
          </a:p>
        </p:txBody>
      </p:sp>
      <p:sp>
        <p:nvSpPr>
          <p:cNvPr id="17" name="TextBox 16"/>
          <p:cNvSpPr txBox="1"/>
          <p:nvPr/>
        </p:nvSpPr>
        <p:spPr>
          <a:xfrm>
            <a:off x="2286000" y="5334000"/>
            <a:ext cx="2209800" cy="369332"/>
          </a:xfrm>
          <a:prstGeom prst="rect">
            <a:avLst/>
          </a:prstGeom>
          <a:solidFill>
            <a:schemeClr val="bg1"/>
          </a:solidFill>
        </p:spPr>
        <p:txBody>
          <a:bodyPr wrap="square" rtlCol="0">
            <a:spAutoFit/>
          </a:bodyPr>
          <a:lstStyle/>
          <a:p>
            <a:endParaRPr lang="he" dirty="0">
              <a:latin typeface="Arial" pitchFamily="34" charset="0"/>
              <a:ea typeface="Arial Unicode MS" pitchFamily="34" charset="-128"/>
              <a:cs typeface="Arial" pitchFamily="34" charset="0"/>
            </a:endParaRPr>
          </a:p>
        </p:txBody>
      </p:sp>
      <p:sp>
        <p:nvSpPr>
          <p:cNvPr id="13" name="TextBox 12"/>
          <p:cNvSpPr txBox="1"/>
          <p:nvPr/>
        </p:nvSpPr>
        <p:spPr>
          <a:xfrm>
            <a:off x="2209800" y="5181600"/>
            <a:ext cx="2362200" cy="523220"/>
          </a:xfrm>
          <a:prstGeom prst="rect">
            <a:avLst/>
          </a:prstGeom>
          <a:noFill/>
        </p:spPr>
        <p:txBody>
          <a:bodyPr wrap="square" rtlCol="0">
            <a:spAutoFit/>
          </a:bodyPr>
          <a:lstStyle/>
          <a:p>
            <a:pPr algn="ctr" rtl="1"/>
            <a:r>
              <a:rPr lang="he" sz="1400" b="1" i="0" u="none" dirty="0">
                <a:latin typeface="Arial" pitchFamily="34" charset="0"/>
                <a:ea typeface="Arial Unicode MS" pitchFamily="34" charset="-128"/>
                <a:cs typeface="Arial" pitchFamily="34" charset="0"/>
              </a:rPr>
              <a:t>בתי ספר קהילתיים</a:t>
            </a:r>
            <a:endParaRPr lang="he" sz="1400" b="1" dirty="0" smtClean="0">
              <a:latin typeface="Arial" pitchFamily="34" charset="0"/>
              <a:ea typeface="Arial Unicode MS" pitchFamily="34" charset="-128"/>
              <a:cs typeface="Arial" pitchFamily="34" charset="0"/>
            </a:endParaRPr>
          </a:p>
          <a:p>
            <a:pPr algn="ctr"/>
            <a:r>
              <a:rPr lang="en-US" sz="1400" b="1" i="0" u="none" smtClean="0">
                <a:latin typeface="Arial" pitchFamily="34" charset="0"/>
                <a:ea typeface="Arial Unicode MS" pitchFamily="34" charset="-128"/>
                <a:cs typeface="Arial" pitchFamily="34" charset="0"/>
              </a:rPr>
              <a:t>n-=12</a:t>
            </a:r>
            <a:endParaRPr lang="en-US" sz="1400" b="1">
              <a:latin typeface="Arial" pitchFamily="34" charset="0"/>
              <a:ea typeface="Arial Unicode MS" pitchFamily="34" charset="-128"/>
              <a:cs typeface="Arial" pitchFamily="34" charset="0"/>
            </a:endParaRPr>
          </a:p>
        </p:txBody>
      </p:sp>
      <p:sp>
        <p:nvSpPr>
          <p:cNvPr id="15" name="Slide Number Placeholder 14"/>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28</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fontScale="90000"/>
          </a:bodyPr>
          <a:lstStyle/>
          <a:p>
            <a:pPr algn="r" rtl="1"/>
            <a:r>
              <a:rPr lang="he" sz="3200" b="1" i="0" u="none" dirty="0">
                <a:latin typeface="Arial" pitchFamily="34" charset="0"/>
                <a:ea typeface="Arial Unicode MS" pitchFamily="34" charset="-128"/>
                <a:cs typeface="Arial" pitchFamily="34" charset="0"/>
              </a:rPr>
              <a:t>דוגמה לסקירת רשומות: </a:t>
            </a:r>
            <a:r>
              <a:rPr lang="he" sz="3200" b="1" i="0" u="none">
                <a:latin typeface="Arial" pitchFamily="34" charset="0"/>
                <a:ea typeface="Arial Unicode MS" pitchFamily="34" charset="-128"/>
                <a:cs typeface="Arial" pitchFamily="34" charset="0"/>
              </a:rPr>
              <a:t>תיאורית </a:t>
            </a:r>
            <a:r>
              <a:rPr lang="en-US" sz="3200" b="1" i="0" u="none" smtClean="0">
                <a:latin typeface="Arial" pitchFamily="34" charset="0"/>
                <a:ea typeface="Arial Unicode MS" pitchFamily="34" charset="-128"/>
                <a:cs typeface="Arial" pitchFamily="34" charset="0"/>
              </a:rPr>
              <a:t/>
            </a:r>
            <a:br>
              <a:rPr lang="en-US" sz="3200" b="1" i="0" u="none" smtClean="0">
                <a:latin typeface="Arial" pitchFamily="34" charset="0"/>
                <a:ea typeface="Arial Unicode MS" pitchFamily="34" charset="-128"/>
                <a:cs typeface="Arial" pitchFamily="34" charset="0"/>
              </a:rPr>
            </a:br>
            <a:r>
              <a:rPr lang="he" sz="3200" b="1" i="0" u="none" smtClean="0">
                <a:latin typeface="Arial" pitchFamily="34" charset="0"/>
                <a:ea typeface="Arial Unicode MS" pitchFamily="34" charset="-128"/>
                <a:cs typeface="Arial" pitchFamily="34" charset="0"/>
              </a:rPr>
              <a:t>(</a:t>
            </a:r>
            <a:r>
              <a:rPr lang="he" sz="3200" b="1" i="0" u="none" dirty="0">
                <a:latin typeface="Arial" pitchFamily="34" charset="0"/>
                <a:ea typeface="Arial Unicode MS" pitchFamily="34" charset="-128"/>
                <a:cs typeface="Arial" pitchFamily="34" charset="0"/>
              </a:rPr>
              <a:t>דוגמה של טבלת דמה)</a:t>
            </a:r>
          </a:p>
        </p:txBody>
      </p:sp>
      <p:graphicFrame>
        <p:nvGraphicFramePr>
          <p:cNvPr id="6" name="Table 5"/>
          <p:cNvGraphicFramePr>
            <a:graphicFrameLocks noGrp="1"/>
          </p:cNvGraphicFramePr>
          <p:nvPr/>
        </p:nvGraphicFramePr>
        <p:xfrm>
          <a:off x="609600" y="1371602"/>
          <a:ext cx="8153399" cy="4750296"/>
        </p:xfrm>
        <a:graphic>
          <a:graphicData uri="http://schemas.openxmlformats.org/drawingml/2006/table">
            <a:tbl>
              <a:tblPr rtl="1"/>
              <a:tblGrid>
                <a:gridCol w="2831657"/>
                <a:gridCol w="890986"/>
                <a:gridCol w="874873"/>
                <a:gridCol w="900652"/>
                <a:gridCol w="882928"/>
                <a:gridCol w="1010304"/>
                <a:gridCol w="761999"/>
              </a:tblGrid>
              <a:tr h="376976">
                <a:tc>
                  <a:txBody>
                    <a:bodyPr/>
                    <a:lstStyle/>
                    <a:p>
                      <a:pPr marL="0" marR="0" algn="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CDR</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EF</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MHA</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MS</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CENTRAL</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smtClean="0">
                          <a:latin typeface="Arial" pitchFamily="34" charset="0"/>
                          <a:ea typeface="Calibri"/>
                          <a:cs typeface="Arial" pitchFamily="34" charset="0"/>
                        </a:rPr>
                        <a:t>סה"כ</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dirty="0">
                          <a:latin typeface="Arial" pitchFamily="34" charset="0"/>
                          <a:ea typeface="Calibri"/>
                          <a:cs typeface="Arial" pitchFamily="34" charset="0"/>
                        </a:rPr>
                        <a:t>מספר המשתתפים</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r" rtl="1">
                        <a:lnSpc>
                          <a:spcPct val="115000"/>
                        </a:lnSpc>
                        <a:spcBef>
                          <a:spcPts val="0"/>
                        </a:spcBef>
                        <a:spcAft>
                          <a:spcPts val="0"/>
                        </a:spcAft>
                      </a:pPr>
                      <a:r>
                        <a:rPr lang="he" sz="1400" b="1" i="0" u="none" baseline="0">
                          <a:latin typeface="Arial" pitchFamily="34" charset="0"/>
                          <a:ea typeface="Calibri"/>
                          <a:cs typeface="Arial" pitchFamily="34" charset="0"/>
                        </a:rPr>
                        <a:t>גיל בעת הקבלה</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17 ופחות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dirty="0">
                          <a:latin typeface="Arial" pitchFamily="34" charset="0"/>
                          <a:ea typeface="Calibri"/>
                          <a:cs typeface="Arial" pitchFamily="34" charset="0"/>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65 ויותר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r" rtl="1">
                        <a:lnSpc>
                          <a:spcPct val="115000"/>
                        </a:lnSpc>
                        <a:spcBef>
                          <a:spcPts val="0"/>
                        </a:spcBef>
                        <a:spcAft>
                          <a:spcPts val="0"/>
                        </a:spcAft>
                      </a:pPr>
                      <a:r>
                        <a:rPr lang="he" sz="1400" b="1" i="0" u="none" baseline="0">
                          <a:latin typeface="Arial" pitchFamily="34" charset="0"/>
                          <a:ea typeface="Calibri"/>
                          <a:cs typeface="Arial" pitchFamily="34" charset="0"/>
                        </a:rPr>
                        <a:t>מוגבלות עיקרית</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נוירולוגית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התפתחותית/קוגניטיבית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גופנית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מחלה כרונית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נפשית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תחושתית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אחר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2"/>
          </p:nvPr>
        </p:nvSpPr>
        <p:spPr>
          <a:xfrm>
            <a:off x="6467475"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838200" y="368300"/>
            <a:ext cx="7848600" cy="762000"/>
          </a:xfrm>
        </p:spPr>
        <p:txBody>
          <a:bodyPr>
            <a:normAutofit/>
          </a:bodyPr>
          <a:lstStyle/>
          <a:p>
            <a:pPr algn="r" rtl="1" eaLnBrk="1" hangingPunct="1"/>
            <a:r>
              <a:rPr lang="he" sz="3400" b="1" i="0" u="none" dirty="0">
                <a:latin typeface="Arial" pitchFamily="34" charset="0"/>
                <a:ea typeface="Arial Unicode MS" pitchFamily="34" charset="-128"/>
                <a:cs typeface="Arial" pitchFamily="34" charset="0"/>
              </a:rPr>
              <a:t>תרשימים קוויים מראים שינוי לאורך זמן </a:t>
            </a:r>
          </a:p>
        </p:txBody>
      </p:sp>
      <p:sp>
        <p:nvSpPr>
          <p:cNvPr id="3078" name="Rectangle 3"/>
          <p:cNvSpPr>
            <a:spLocks noGrp="1" noChangeArrowheads="1"/>
          </p:cNvSpPr>
          <p:nvPr>
            <p:ph type="body" idx="1"/>
          </p:nvPr>
        </p:nvSpPr>
        <p:spPr>
          <a:xfrm>
            <a:off x="381000" y="2362200"/>
            <a:ext cx="8305800" cy="3495675"/>
          </a:xfrm>
        </p:spPr>
        <p:txBody>
          <a:bodyPr/>
          <a:lstStyle/>
          <a:p>
            <a:pPr marL="228600" lvl="2" indent="0" algn="r" rtl="1" eaLnBrk="1" hangingPunct="1">
              <a:lnSpc>
                <a:spcPct val="80000"/>
              </a:lnSpc>
              <a:buClr>
                <a:srgbClr val="3333CC"/>
              </a:buClr>
              <a:buFont typeface="Wingdings" pitchFamily="2" charset="2"/>
              <a:buNone/>
            </a:pPr>
            <a:endParaRPr lang="he" sz="2000" b="1" dirty="0" smtClean="0">
              <a:latin typeface="Arial" pitchFamily="34" charset="0"/>
              <a:ea typeface="Arial Unicode MS" pitchFamily="34" charset="-128"/>
              <a:cs typeface="Arial" pitchFamily="34" charset="0"/>
              <a:sym typeface="Wingdings" pitchFamily="2" charset="2"/>
            </a:endParaRPr>
          </a:p>
          <a:p>
            <a:pPr marL="228600" lvl="2" indent="0" algn="r" rtl="1" eaLnBrk="1" hangingPunct="1">
              <a:lnSpc>
                <a:spcPct val="80000"/>
              </a:lnSpc>
              <a:buClr>
                <a:srgbClr val="3333CC"/>
              </a:buClr>
              <a:buFont typeface="Wingdings" pitchFamily="2" charset="2"/>
              <a:buNone/>
            </a:pPr>
            <a:endParaRPr lang="he" sz="2000" b="1" dirty="0" smtClean="0">
              <a:latin typeface="Arial" pitchFamily="34" charset="0"/>
              <a:ea typeface="Arial Unicode MS" pitchFamily="34" charset="-128"/>
              <a:cs typeface="Arial" pitchFamily="34" charset="0"/>
              <a:sym typeface="Wingdings" pitchFamily="2" charset="2"/>
            </a:endParaRPr>
          </a:p>
        </p:txBody>
      </p:sp>
      <p:sp>
        <p:nvSpPr>
          <p:cNvPr id="3079" name="Text Box 4"/>
          <p:cNvSpPr txBox="1">
            <a:spLocks noChangeArrowheads="1"/>
          </p:cNvSpPr>
          <p:nvPr/>
        </p:nvSpPr>
        <p:spPr bwMode="auto">
          <a:xfrm>
            <a:off x="1143000" y="4953000"/>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graphicFrame>
        <p:nvGraphicFramePr>
          <p:cNvPr id="3074" name="Object 9"/>
          <p:cNvGraphicFramePr>
            <a:graphicFrameLocks noChangeAspect="1"/>
          </p:cNvGraphicFramePr>
          <p:nvPr/>
        </p:nvGraphicFramePr>
        <p:xfrm>
          <a:off x="914400" y="1643063"/>
          <a:ext cx="7889875" cy="4567237"/>
        </p:xfrm>
        <a:graphic>
          <a:graphicData uri="http://schemas.openxmlformats.org/presentationml/2006/ole">
            <p:oleObj spid="_x0000_s70658" name="Worksheet" r:id="rId4" imgW="4067122" imgH="2038230" progId="Excel.Sheet.8">
              <p:embed/>
            </p:oleObj>
          </a:graphicData>
        </a:graphic>
      </p:graphicFrame>
      <p:sp>
        <p:nvSpPr>
          <p:cNvPr id="3080" name="Text Box 10"/>
          <p:cNvSpPr txBox="1">
            <a:spLocks noChangeArrowheads="1"/>
          </p:cNvSpPr>
          <p:nvPr/>
        </p:nvSpPr>
        <p:spPr bwMode="auto">
          <a:xfrm>
            <a:off x="1752600" y="1785938"/>
            <a:ext cx="5867400" cy="400110"/>
          </a:xfrm>
          <a:prstGeom prst="rect">
            <a:avLst/>
          </a:prstGeom>
          <a:noFill/>
          <a:ln w="9525">
            <a:noFill/>
            <a:miter lim="800000"/>
            <a:headEnd/>
            <a:tailEnd/>
          </a:ln>
        </p:spPr>
        <p:txBody>
          <a:bodyPr wrap="square">
            <a:spAutoFit/>
          </a:bodyPr>
          <a:lstStyle/>
          <a:p>
            <a:pPr algn="ctr" rtl="1"/>
            <a:r>
              <a:rPr lang="he" sz="2000" b="0" i="0" u="none">
                <a:latin typeface="Arial" pitchFamily="34" charset="0"/>
                <a:ea typeface="Arial Unicode MS" pitchFamily="34" charset="-128"/>
                <a:cs typeface="Arial" pitchFamily="34" charset="0"/>
              </a:rPr>
              <a:t>תרשים 6.7 חלקם של התלמידים שעברו מבחני בקיאות</a:t>
            </a:r>
          </a:p>
        </p:txBody>
      </p:sp>
      <p:sp>
        <p:nvSpPr>
          <p:cNvPr id="13" name="Slide Number Placeholder 12"/>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29</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6" name="Picture 1" descr="http://graphjam.files.wordpress.com/2010/12/916c33ef-c72b-40a1-9943-4c2746aaad99.png"/>
          <p:cNvPicPr>
            <a:picLocks noChangeAspect="1" noChangeArrowheads="1"/>
          </p:cNvPicPr>
          <p:nvPr/>
        </p:nvPicPr>
        <p:blipFill>
          <a:blip r:embed="rId3" cstate="print"/>
          <a:srcRect/>
          <a:stretch>
            <a:fillRect/>
          </a:stretch>
        </p:blipFill>
        <p:spPr bwMode="auto">
          <a:xfrm>
            <a:off x="762000" y="1285875"/>
            <a:ext cx="7391400" cy="4866680"/>
          </a:xfrm>
          <a:prstGeom prst="rect">
            <a:avLst/>
          </a:prstGeom>
          <a:noFill/>
          <a:ln w="9525">
            <a:noFill/>
            <a:miter lim="800000"/>
            <a:headEnd/>
            <a:tailEnd/>
          </a:ln>
        </p:spPr>
      </p:pic>
      <p:sp>
        <p:nvSpPr>
          <p:cNvPr id="5" name="TextBox 4"/>
          <p:cNvSpPr txBox="1"/>
          <p:nvPr/>
        </p:nvSpPr>
        <p:spPr>
          <a:xfrm>
            <a:off x="152400" y="647700"/>
            <a:ext cx="8534400" cy="492443"/>
          </a:xfrm>
          <a:prstGeom prst="rect">
            <a:avLst/>
          </a:prstGeom>
          <a:noFill/>
        </p:spPr>
        <p:txBody>
          <a:bodyPr wrap="square" rtlCol="0">
            <a:spAutoFit/>
          </a:bodyPr>
          <a:lstStyle/>
          <a:p>
            <a:pPr algn="r" rtl="1">
              <a:spcBef>
                <a:spcPct val="0"/>
              </a:spcBef>
            </a:pPr>
            <a:r>
              <a:rPr lang="he-IL" sz="2600" b="1" dirty="0" smtClean="0">
                <a:solidFill>
                  <a:schemeClr val="tx2"/>
                </a:solidFill>
                <a:latin typeface="Arial" pitchFamily="34" charset="0"/>
                <a:ea typeface="Arial Unicode MS" pitchFamily="34" charset="-128"/>
                <a:cs typeface="Arial" pitchFamily="34" charset="0"/>
              </a:rPr>
              <a:t>פרק הזמן צריך להיות משמעותי, בדרך כלל מוצג על ציר ה-</a:t>
            </a:r>
            <a:r>
              <a:rPr lang="en-US" sz="2600" b="1" dirty="0" smtClean="0">
                <a:solidFill>
                  <a:schemeClr val="tx2"/>
                </a:solidFill>
                <a:latin typeface="Arial" pitchFamily="34" charset="0"/>
                <a:ea typeface="Arial Unicode MS" pitchFamily="34" charset="-128"/>
                <a:cs typeface="Arial" pitchFamily="34" charset="0"/>
              </a:rPr>
              <a:t>X</a:t>
            </a:r>
            <a:endParaRPr lang="he" sz="2600" b="1" dirty="0">
              <a:solidFill>
                <a:schemeClr val="tx2"/>
              </a:solidFill>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30</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12700"/>
            <a:ext cx="8001000" cy="1143000"/>
          </a:xfrm>
        </p:spPr>
        <p:txBody>
          <a:bodyPr>
            <a:normAutofit/>
          </a:bodyPr>
          <a:lstStyle/>
          <a:p>
            <a:pPr algn="r" rtl="1" eaLnBrk="1" hangingPunct="1">
              <a:defRPr/>
            </a:pPr>
            <a:r>
              <a:rPr lang="he" b="1" i="0" u="none" dirty="0">
                <a:latin typeface="Arial" pitchFamily="34" charset="0"/>
                <a:ea typeface="Arial Unicode MS" pitchFamily="34" charset="-128"/>
                <a:cs typeface="Arial" pitchFamily="34" charset="0"/>
              </a:rPr>
              <a:t>מאפיינים כלליים של טבלאות וגרפים אפקטיביים</a:t>
            </a:r>
          </a:p>
        </p:txBody>
      </p:sp>
      <p:sp>
        <p:nvSpPr>
          <p:cNvPr id="457731" name="Rectangle 3"/>
          <p:cNvSpPr>
            <a:spLocks noGrp="1" noChangeArrowheads="1"/>
          </p:cNvSpPr>
          <p:nvPr>
            <p:ph type="body" idx="1"/>
          </p:nvPr>
        </p:nvSpPr>
        <p:spPr>
          <a:xfrm>
            <a:off x="609600" y="2071688"/>
            <a:ext cx="8077200" cy="2970609"/>
          </a:xfrm>
        </p:spPr>
        <p:txBody>
          <a:bodyPr>
            <a:normAutofit/>
          </a:bodyPr>
          <a:lstStyle/>
          <a:p>
            <a:pPr marL="685800" lvl="2" indent="-457200" algn="r" rtl="1" eaLnBrk="1" hangingPunct="1">
              <a:lnSpc>
                <a:spcPct val="80000"/>
              </a:lnSpc>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הטבלה או הגרף צריכים להציג נתונים </a:t>
            </a:r>
            <a:r>
              <a:rPr lang="he" sz="3200" b="1" i="0" u="none" dirty="0">
                <a:latin typeface="Arial" pitchFamily="34" charset="0"/>
                <a:ea typeface="Arial Unicode MS" pitchFamily="34" charset="-128"/>
                <a:cs typeface="Arial" pitchFamily="34" charset="0"/>
              </a:rPr>
              <a:t>משמעותיים</a:t>
            </a:r>
            <a:r>
              <a:rPr lang="he" sz="3200" b="0" i="0" u="none" dirty="0">
                <a:latin typeface="Arial" pitchFamily="34" charset="0"/>
                <a:ea typeface="Arial Unicode MS" pitchFamily="34" charset="-128"/>
                <a:cs typeface="Arial" pitchFamily="34" charset="0"/>
              </a:rPr>
              <a:t>.</a:t>
            </a:r>
            <a:endParaRPr lang="he" sz="3200" dirty="0" smtClean="0">
              <a:latin typeface="Arial" pitchFamily="34" charset="0"/>
              <a:ea typeface="Arial Unicode MS" pitchFamily="34" charset="-128"/>
              <a:cs typeface="Arial" pitchFamily="34" charset="0"/>
            </a:endParaRPr>
          </a:p>
          <a:p>
            <a:pPr marL="685800" lvl="2" indent="-457200" algn="r" rtl="1" eaLnBrk="1" hangingPunct="1">
              <a:lnSpc>
                <a:spcPct val="80000"/>
              </a:lnSpc>
              <a:spcBef>
                <a:spcPts val="3000"/>
              </a:spcBef>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הנתונים צריכים להיות </a:t>
            </a:r>
            <a:r>
              <a:rPr lang="he" sz="3200" b="1" i="0" u="none" dirty="0">
                <a:latin typeface="Arial" pitchFamily="34" charset="0"/>
                <a:ea typeface="Arial Unicode MS" pitchFamily="34" charset="-128"/>
                <a:cs typeface="Arial" pitchFamily="34" charset="0"/>
              </a:rPr>
              <a:t>חד-משמעיים</a:t>
            </a:r>
            <a:r>
              <a:rPr lang="he" sz="3200" b="0" i="0" u="none" dirty="0">
                <a:latin typeface="Arial" pitchFamily="34" charset="0"/>
                <a:ea typeface="Arial Unicode MS" pitchFamily="34" charset="-128"/>
                <a:cs typeface="Arial" pitchFamily="34" charset="0"/>
              </a:rPr>
              <a:t>.</a:t>
            </a:r>
            <a:endParaRPr lang="he" sz="3200" dirty="0" smtClean="0">
              <a:latin typeface="Arial" pitchFamily="34" charset="0"/>
              <a:ea typeface="Arial Unicode MS" pitchFamily="34" charset="-128"/>
              <a:cs typeface="Arial" pitchFamily="34" charset="0"/>
            </a:endParaRPr>
          </a:p>
          <a:p>
            <a:pPr marL="685800" lvl="2" indent="-457200" algn="r" rtl="1" eaLnBrk="1" hangingPunct="1">
              <a:lnSpc>
                <a:spcPct val="80000"/>
              </a:lnSpc>
              <a:spcBef>
                <a:spcPts val="3000"/>
              </a:spcBef>
              <a:buClrTx/>
              <a:buSzPct val="100000"/>
              <a:buFont typeface="Arial" pitchFamily="34" charset="0"/>
              <a:buChar char="•"/>
            </a:pPr>
            <a:r>
              <a:rPr lang="he" sz="3200" b="0" i="0" u="none" dirty="0">
                <a:latin typeface="Arial" pitchFamily="34" charset="0"/>
                <a:ea typeface="Arial Unicode MS" pitchFamily="34" charset="-128"/>
                <a:cs typeface="Arial" pitchFamily="34" charset="0"/>
              </a:rPr>
              <a:t>הטבלה או הגרף צריכים למסור רעיונות על </a:t>
            </a:r>
            <a:r>
              <a:rPr lang="he" sz="3200" b="1" i="0" u="none" dirty="0">
                <a:latin typeface="Arial" pitchFamily="34" charset="0"/>
                <a:ea typeface="Arial Unicode MS" pitchFamily="34" charset="-128"/>
                <a:cs typeface="Arial" pitchFamily="34" charset="0"/>
              </a:rPr>
              <a:t>יעילות</a:t>
            </a:r>
            <a:r>
              <a:rPr lang="he" sz="3200" b="0" i="0" u="none" dirty="0">
                <a:latin typeface="Arial" pitchFamily="34" charset="0"/>
                <a:ea typeface="Arial Unicode MS" pitchFamily="34" charset="-128"/>
                <a:cs typeface="Arial" pitchFamily="34" charset="0"/>
              </a:rPr>
              <a:t> הנתונים.</a:t>
            </a:r>
          </a:p>
        </p:txBody>
      </p:sp>
      <p:sp>
        <p:nvSpPr>
          <p:cNvPr id="30725" name="Text Box 5"/>
          <p:cNvSpPr txBox="1">
            <a:spLocks noChangeArrowheads="1"/>
          </p:cNvSpPr>
          <p:nvPr/>
        </p:nvSpPr>
        <p:spPr bwMode="auto">
          <a:xfrm>
            <a:off x="1143000" y="4953001"/>
            <a:ext cx="7391400" cy="369332"/>
          </a:xfrm>
          <a:prstGeom prst="rect">
            <a:avLst/>
          </a:prstGeom>
          <a:noFill/>
          <a:ln w="9525">
            <a:noFill/>
            <a:miter lim="800000"/>
            <a:headEnd/>
            <a:tailEnd/>
          </a:ln>
        </p:spPr>
        <p:txBody>
          <a:bodyPr>
            <a:spAutoFit/>
          </a:bodyPr>
          <a:lstStyle/>
          <a:p>
            <a:pPr algn="r" rtl="1">
              <a:spcBef>
                <a:spcPct val="50000"/>
              </a:spcBef>
            </a:pPr>
            <a:endParaRPr lang="he">
              <a:latin typeface="Arial" pitchFamily="34" charset="0"/>
              <a:ea typeface="Arial Unicode MS" pitchFamily="34" charset="-128"/>
              <a:cs typeface="Arial" pitchFamily="34" charset="0"/>
            </a:endParaRP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31</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 (x86)\Microsoft Office\MEDIA\CAGCAT10\j0293844.wmf"/>
          <p:cNvPicPr>
            <a:picLocks noChangeAspect="1" noChangeArrowheads="1"/>
          </p:cNvPicPr>
          <p:nvPr/>
        </p:nvPicPr>
        <p:blipFill>
          <a:blip r:embed="rId3" cstate="print"/>
          <a:srcRect/>
          <a:stretch>
            <a:fillRect/>
          </a:stretch>
        </p:blipFill>
        <p:spPr bwMode="auto">
          <a:xfrm>
            <a:off x="685800" y="228600"/>
            <a:ext cx="6781800" cy="6477000"/>
          </a:xfrm>
          <a:prstGeom prst="rect">
            <a:avLst/>
          </a:prstGeom>
          <a:noFill/>
        </p:spPr>
      </p:pic>
      <p:sp>
        <p:nvSpPr>
          <p:cNvPr id="5" name="Slide Number Placeholder 4"/>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32</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lstStyle/>
          <a:p>
            <a:pPr algn="r" rtl="1"/>
            <a:r>
              <a:rPr lang="he" sz="3200" b="1" i="0" u="none" dirty="0">
                <a:latin typeface="Arial" pitchFamily="34" charset="0"/>
                <a:ea typeface="Arial Unicode MS" pitchFamily="34" charset="-128"/>
                <a:cs typeface="Arial" pitchFamily="34" charset="0"/>
              </a:rPr>
              <a:t>דוגמה לסקירת רשומות: תיאורית</a:t>
            </a:r>
            <a:endParaRPr lang="he" sz="3200" b="1" dirty="0" smtClean="0">
              <a:latin typeface="Arial" pitchFamily="34" charset="0"/>
              <a:ea typeface="Arial Unicode MS" pitchFamily="34" charset="-128"/>
              <a:cs typeface="Arial" pitchFamily="34" charset="0"/>
            </a:endParaRPr>
          </a:p>
        </p:txBody>
      </p:sp>
      <p:graphicFrame>
        <p:nvGraphicFramePr>
          <p:cNvPr id="6" name="Table 5"/>
          <p:cNvGraphicFramePr>
            <a:graphicFrameLocks noGrp="1"/>
          </p:cNvGraphicFramePr>
          <p:nvPr/>
        </p:nvGraphicFramePr>
        <p:xfrm>
          <a:off x="609600" y="1371602"/>
          <a:ext cx="8153399" cy="4750296"/>
        </p:xfrm>
        <a:graphic>
          <a:graphicData uri="http://schemas.openxmlformats.org/drawingml/2006/table">
            <a:tbl>
              <a:tblPr rtl="1"/>
              <a:tblGrid>
                <a:gridCol w="2831657"/>
                <a:gridCol w="890986"/>
                <a:gridCol w="874873"/>
                <a:gridCol w="900652"/>
                <a:gridCol w="882928"/>
                <a:gridCol w="1010304"/>
                <a:gridCol w="761999"/>
              </a:tblGrid>
              <a:tr h="376976">
                <a:tc>
                  <a:txBody>
                    <a:bodyPr/>
                    <a:lstStyle/>
                    <a:p>
                      <a:pPr marL="0" marR="0" algn="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CDR</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EF</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MHA</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MS</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en-US" sz="1400" b="1" i="0" u="none" baseline="0" noProof="0" smtClean="0">
                          <a:latin typeface="Arial" pitchFamily="34" charset="0"/>
                          <a:ea typeface="Calibri"/>
                          <a:cs typeface="Arial" pitchFamily="34" charset="0"/>
                        </a:rPr>
                        <a:t>CENTRAL</a:t>
                      </a:r>
                      <a:endParaRPr lang="en-US" sz="1400" noProof="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סה"כ</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מספר המשתתפים</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45</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157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310</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r" rtl="1">
                        <a:lnSpc>
                          <a:spcPct val="115000"/>
                        </a:lnSpc>
                        <a:spcBef>
                          <a:spcPts val="0"/>
                        </a:spcBef>
                        <a:spcAft>
                          <a:spcPts val="0"/>
                        </a:spcAft>
                      </a:pPr>
                      <a:r>
                        <a:rPr lang="he" sz="1400" b="1" i="0" u="none" baseline="0">
                          <a:latin typeface="Arial" pitchFamily="34" charset="0"/>
                          <a:ea typeface="Calibri"/>
                          <a:cs typeface="Arial" pitchFamily="34" charset="0"/>
                        </a:rPr>
                        <a:t>גיל בעת הקבלה</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17 ופחות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7%</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18 – 21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20%</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22 – 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17%</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35 – 49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30%</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dirty="0">
                          <a:latin typeface="Arial" pitchFamily="34" charset="0"/>
                          <a:ea typeface="Calibri"/>
                          <a:cs typeface="Arial" pitchFamily="34" charset="0"/>
                        </a:rPr>
                        <a:t>50 – 64 </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23%</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65 ויותר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 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 4%</a:t>
                      </a: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207">
                <a:tc>
                  <a:txBody>
                    <a:bodyPr/>
                    <a:lstStyle/>
                    <a:p>
                      <a:pPr marL="0" marR="0" algn="r" rtl="1">
                        <a:lnSpc>
                          <a:spcPct val="115000"/>
                        </a:lnSpc>
                        <a:spcBef>
                          <a:spcPts val="0"/>
                        </a:spcBef>
                        <a:spcAft>
                          <a:spcPts val="0"/>
                        </a:spcAft>
                      </a:pPr>
                      <a:r>
                        <a:rPr lang="he" sz="1400" b="1" i="0" u="none" baseline="0">
                          <a:latin typeface="Arial" pitchFamily="34" charset="0"/>
                          <a:ea typeface="Calibri"/>
                          <a:cs typeface="Arial" pitchFamily="34" charset="0"/>
                        </a:rPr>
                        <a:t>מוגבלות עיקרית</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נוירולוגית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60%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98%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27%</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התפתחותית/קוגניטיבית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78%</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43%</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גופנית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6%</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2%</a:t>
                      </a:r>
                      <a:endParaRPr lang="he" sz="140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מחלה כרונית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3%</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1%</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נפשית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4%</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97%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19%</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תחושתית</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9%</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1%</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a:latin typeface="Arial" pitchFamily="34" charset="0"/>
                          <a:ea typeface="Calibri"/>
                          <a:cs typeface="Arial" pitchFamily="34" charset="0"/>
                        </a:rPr>
                        <a:t>1%</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779">
                <a:tc>
                  <a:txBody>
                    <a:bodyPr/>
                    <a:lstStyle/>
                    <a:p>
                      <a:pPr marL="0" marR="0" algn="l" rtl="1">
                        <a:lnSpc>
                          <a:spcPct val="115000"/>
                        </a:lnSpc>
                        <a:spcBef>
                          <a:spcPts val="0"/>
                        </a:spcBef>
                        <a:spcAft>
                          <a:spcPts val="0"/>
                        </a:spcAft>
                      </a:pPr>
                      <a:r>
                        <a:rPr lang="he" sz="1400" b="0" i="0" u="none" baseline="0">
                          <a:latin typeface="Arial" pitchFamily="34" charset="0"/>
                          <a:ea typeface="Calibri"/>
                          <a:cs typeface="Arial" pitchFamily="34" charset="0"/>
                        </a:rPr>
                        <a:t>אחר</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0</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2%</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0" i="0" u="none" baseline="0">
                          <a:latin typeface="Arial" pitchFamily="34" charset="0"/>
                          <a:ea typeface="Calibri"/>
                          <a:cs typeface="Arial" pitchFamily="34" charset="0"/>
                        </a:rPr>
                        <a:t>7%</a:t>
                      </a: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he" sz="1400" b="1" i="0" u="none" baseline="0" dirty="0">
                          <a:latin typeface="Arial" pitchFamily="34" charset="0"/>
                          <a:ea typeface="Calibri"/>
                          <a:cs typeface="Arial" pitchFamily="34" charset="0"/>
                        </a:rPr>
                        <a:t>6%</a:t>
                      </a:r>
                      <a:endParaRPr lang="he" sz="1400" dirty="0">
                        <a:latin typeface="Arial" pitchFamily="34" charset="0"/>
                        <a:ea typeface="Calibri"/>
                        <a:cs typeface="Arial" pitchFamily="34" charset="0"/>
                      </a:endParaRPr>
                    </a:p>
                  </a:txBody>
                  <a:tcPr marL="59765" marR="597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Slide Number Placeholder 8"/>
          <p:cNvSpPr>
            <a:spLocks noGrp="1"/>
          </p:cNvSpPr>
          <p:nvPr>
            <p:ph type="sldNum" sz="quarter" idx="12"/>
          </p:nvPr>
        </p:nvSpPr>
        <p:spPr>
          <a:xfrm>
            <a:off x="6467475"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3</a:t>
            </a:fld>
            <a:endParaRPr lang="he">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2819400" y="6356350"/>
            <a:ext cx="3505200" cy="365760"/>
          </a:xfrm>
        </p:spPr>
        <p:txBody>
          <a:bodyPr/>
          <a:lstStyle/>
          <a:p>
            <a:pPr algn="ctr" rtl="1"/>
            <a:r>
              <a:rPr lang="he" b="0" i="0" u="none">
                <a:latin typeface="Arial" pitchFamily="34" charset="0"/>
                <a:ea typeface="Arial Unicode MS" pitchFamily="34" charset="-128"/>
                <a:cs typeface="Arial" pitchFamily="34" charset="0"/>
              </a:rPr>
              <a:t>אניטה בייקר ייעוץ: שירותי הערכה</a:t>
            </a:r>
          </a:p>
        </p:txBody>
      </p:sp>
      <p:graphicFrame>
        <p:nvGraphicFramePr>
          <p:cNvPr id="399365" name="Object 5">
            <a:hlinkClick r:id="" action="ppaction://ole?verb=0"/>
          </p:cNvPr>
          <p:cNvGraphicFramePr>
            <a:graphicFrameLocks/>
          </p:cNvGraphicFramePr>
          <p:nvPr>
            <p:ph idx="1"/>
          </p:nvPr>
        </p:nvGraphicFramePr>
        <p:xfrm>
          <a:off x="838200" y="1295400"/>
          <a:ext cx="6781800" cy="3638550"/>
        </p:xfrm>
        <a:graphic>
          <a:graphicData uri="http://schemas.openxmlformats.org/presentationml/2006/ole">
            <p:oleObj spid="_x0000_s109570" name="Document" r:id="rId4" imgW="9548024" imgH="5122806" progId="Word.Document.8">
              <p:embed/>
            </p:oleObj>
          </a:graphicData>
        </a:graphic>
      </p:graphicFrame>
      <p:sp>
        <p:nvSpPr>
          <p:cNvPr id="7" name="Title 6"/>
          <p:cNvSpPr>
            <a:spLocks noGrp="1"/>
          </p:cNvSpPr>
          <p:nvPr>
            <p:ph type="title"/>
          </p:nvPr>
        </p:nvSpPr>
        <p:spPr>
          <a:xfrm>
            <a:off x="457200" y="152400"/>
            <a:ext cx="8229600" cy="990600"/>
          </a:xfrm>
        </p:spPr>
        <p:txBody>
          <a:bodyPr/>
          <a:lstStyle/>
          <a:p>
            <a:pPr algn="r" rtl="1"/>
            <a:r>
              <a:rPr lang="he" b="1" i="0" u="none" dirty="0">
                <a:latin typeface="Arial" pitchFamily="34" charset="0"/>
                <a:ea typeface="Arial Unicode MS" pitchFamily="34" charset="-128"/>
                <a:cs typeface="Arial" pitchFamily="34" charset="0"/>
              </a:rPr>
              <a:t>תוצאות 1: מטרות לעומת תוצאות בפועל</a:t>
            </a:r>
            <a:endParaRPr lang="he" b="1" dirty="0">
              <a:latin typeface="Arial" pitchFamily="34" charset="0"/>
              <a:ea typeface="Arial Unicode MS" pitchFamily="34" charset="-128"/>
              <a:cs typeface="Arial" pitchFamily="34" charset="0"/>
            </a:endParaRPr>
          </a:p>
        </p:txBody>
      </p:sp>
      <p:sp>
        <p:nvSpPr>
          <p:cNvPr id="8" name="TextBox 7"/>
          <p:cNvSpPr txBox="1"/>
          <p:nvPr/>
        </p:nvSpPr>
        <p:spPr>
          <a:xfrm>
            <a:off x="1676400" y="4876800"/>
            <a:ext cx="7010400" cy="646331"/>
          </a:xfrm>
          <a:prstGeom prst="rect">
            <a:avLst/>
          </a:prstGeom>
          <a:noFill/>
        </p:spPr>
        <p:txBody>
          <a:bodyPr wrap="square" rtlCol="0">
            <a:spAutoFit/>
          </a:bodyPr>
          <a:lstStyle/>
          <a:p>
            <a:pPr algn="r" rtl="1"/>
            <a:r>
              <a:rPr lang="he" b="0" i="0" u="none" dirty="0">
                <a:latin typeface="Arial" pitchFamily="34" charset="0"/>
                <a:ea typeface="Arial Unicode MS" pitchFamily="34" charset="-128"/>
                <a:cs typeface="Arial" pitchFamily="34" charset="0"/>
              </a:rPr>
              <a:t>פרויקט "תכנית פעילויות לאחר שעות הלימודים</a:t>
            </a:r>
            <a:r>
              <a:rPr lang="he" b="0" i="0" u="none">
                <a:latin typeface="Arial" pitchFamily="34" charset="0"/>
                <a:ea typeface="Arial Unicode MS" pitchFamily="34" charset="-128"/>
                <a:cs typeface="Arial" pitchFamily="34" charset="0"/>
              </a:rPr>
              <a:t>" </a:t>
            </a:r>
            <a:r>
              <a:rPr lang="he" b="0" i="0" u="none" smtClean="0">
                <a:latin typeface="Arial" pitchFamily="34" charset="0"/>
                <a:ea typeface="Arial Unicode MS" pitchFamily="34" charset="-128"/>
                <a:cs typeface="Arial" pitchFamily="34" charset="0"/>
              </a:rPr>
              <a:t>(</a:t>
            </a:r>
            <a:r>
              <a:rPr lang="en-US" b="0" i="0" u="none" smtClean="0">
                <a:latin typeface="Arial" pitchFamily="34" charset="0"/>
                <a:ea typeface="Arial Unicode MS" pitchFamily="34" charset="-128"/>
                <a:cs typeface="Arial" pitchFamily="34" charset="0"/>
              </a:rPr>
              <a:t>ASAP</a:t>
            </a:r>
            <a:r>
              <a:rPr lang="he" b="0" i="0" u="none" smtClean="0">
                <a:latin typeface="Arial" pitchFamily="34" charset="0"/>
                <a:ea typeface="Arial Unicode MS" pitchFamily="34" charset="-128"/>
                <a:cs typeface="Arial" pitchFamily="34" charset="0"/>
              </a:rPr>
              <a:t>) </a:t>
            </a:r>
            <a:r>
              <a:rPr lang="he" b="0" i="0" u="none" dirty="0">
                <a:latin typeface="Arial" pitchFamily="34" charset="0"/>
                <a:ea typeface="Arial Unicode MS" pitchFamily="34" charset="-128"/>
                <a:cs typeface="Arial" pitchFamily="34" charset="0"/>
              </a:rPr>
              <a:t>נועד לסייע לבוגרי בתי ספר על-יסודיים לשפר את סיכויי הקבלה שלהם לתכניות על-תיכוניות. </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787400" y="304800"/>
            <a:ext cx="7543800" cy="914400"/>
          </a:xfrm>
        </p:spPr>
        <p:txBody>
          <a:bodyPr>
            <a:normAutofit fontScale="90000"/>
          </a:bodyPr>
          <a:lstStyle/>
          <a:p>
            <a:pPr algn="ctr" rtl="1"/>
            <a:r>
              <a:rPr lang="he" sz="3200" b="1" i="0" u="none" dirty="0">
                <a:latin typeface="Arial" pitchFamily="34" charset="0"/>
                <a:ea typeface="Arial Unicode MS" pitchFamily="34" charset="-128"/>
                <a:cs typeface="Arial" pitchFamily="34" charset="0"/>
              </a:rPr>
              <a:t>אינטנסיביות הנוכחות: </a:t>
            </a:r>
            <a:r>
              <a:rPr lang="he" b="1" dirty="0" smtClean="0">
                <a:latin typeface="Arial" pitchFamily="34" charset="0"/>
                <a:ea typeface="Arial Unicode MS" pitchFamily="34" charset="-128"/>
                <a:cs typeface="Arial" pitchFamily="34" charset="0"/>
              </a:rPr>
              <a:t>יוזמת</a:t>
            </a:r>
            <a:r>
              <a:rPr lang="he-IL" b="1" dirty="0" smtClean="0">
                <a:latin typeface="Arial" pitchFamily="34" charset="0"/>
                <a:ea typeface="Arial Unicode MS" pitchFamily="34" charset="-128"/>
                <a:cs typeface="Arial" pitchFamily="34" charset="0"/>
              </a:rPr>
              <a:t> </a:t>
            </a:r>
            <a:r>
              <a:rPr lang="he" b="1" dirty="0" smtClean="0">
                <a:latin typeface="Arial" pitchFamily="34" charset="0"/>
                <a:ea typeface="Arial Unicode MS" pitchFamily="34" charset="-128"/>
                <a:cs typeface="Arial" pitchFamily="34" charset="0"/>
              </a:rPr>
              <a:t>SOAR </a:t>
            </a:r>
            <a:r>
              <a:rPr lang="he" sz="3200" b="1" dirty="0">
                <a:latin typeface="Arial" pitchFamily="34" charset="0"/>
                <a:ea typeface="Arial Unicode MS" pitchFamily="34" charset="-128"/>
                <a:cs typeface="Arial" pitchFamily="34" charset="0"/>
              </a:rPr>
              <a:t/>
            </a:r>
            <a:br>
              <a:rPr lang="he" sz="3200" b="1" dirty="0">
                <a:latin typeface="Arial" pitchFamily="34" charset="0"/>
                <a:ea typeface="Arial Unicode MS" pitchFamily="34" charset="-128"/>
                <a:cs typeface="Arial" pitchFamily="34" charset="0"/>
              </a:rPr>
            </a:br>
            <a:r>
              <a:rPr lang="he" sz="2800" b="1" i="0" u="none" dirty="0" smtClean="0">
                <a:latin typeface="Arial" pitchFamily="34" charset="0"/>
                <a:ea typeface="Arial Unicode MS" pitchFamily="34" charset="-128"/>
                <a:cs typeface="Arial" pitchFamily="34" charset="0"/>
              </a:rPr>
              <a:t>2008-2009</a:t>
            </a:r>
            <a:r>
              <a:rPr lang="he-IL" sz="2800" b="1" i="0" u="none" dirty="0" smtClean="0">
                <a:latin typeface="Arial" pitchFamily="34" charset="0"/>
                <a:ea typeface="Arial Unicode MS" pitchFamily="34" charset="-128"/>
                <a:cs typeface="Arial" pitchFamily="34" charset="0"/>
              </a:rPr>
              <a:t>  </a:t>
            </a:r>
            <a:endParaRPr lang="he" sz="2800" b="1" i="0" u="none" dirty="0">
              <a:latin typeface="Arial" pitchFamily="34" charset="0"/>
              <a:ea typeface="Arial Unicode MS" pitchFamily="34" charset="-128"/>
              <a:cs typeface="Arial" pitchFamily="34" charset="0"/>
            </a:endParaRPr>
          </a:p>
        </p:txBody>
      </p:sp>
      <p:sp>
        <p:nvSpPr>
          <p:cNvPr id="32772" name="Rectangle 3"/>
          <p:cNvSpPr>
            <a:spLocks noGrp="1" noChangeArrowheads="1"/>
          </p:cNvSpPr>
          <p:nvPr>
            <p:ph type="body" sz="half" idx="1"/>
          </p:nvPr>
        </p:nvSpPr>
        <p:spPr>
          <a:xfrm>
            <a:off x="1447801" y="1514475"/>
            <a:ext cx="3579813" cy="4115098"/>
          </a:xfrm>
        </p:spPr>
        <p:txBody>
          <a:bodyPr/>
          <a:lstStyle/>
          <a:p>
            <a:pPr algn="r" rtl="1" eaLnBrk="1" hangingPunct="1">
              <a:buFont typeface="Wingdings" pitchFamily="2" charset="2"/>
              <a:buNone/>
            </a:pPr>
            <a:endParaRPr lang="he" sz="2500" smtClean="0">
              <a:latin typeface="Arial" pitchFamily="34" charset="0"/>
              <a:ea typeface="Arial Unicode MS" pitchFamily="34" charset="-128"/>
              <a:cs typeface="Arial" pitchFamily="34" charset="0"/>
            </a:endParaRPr>
          </a:p>
          <a:p>
            <a:pPr algn="r" rtl="1" eaLnBrk="1" hangingPunct="1"/>
            <a:endParaRPr lang="he" sz="2500" smtClean="0">
              <a:latin typeface="Arial" pitchFamily="34" charset="0"/>
              <a:ea typeface="Arial Unicode MS" pitchFamily="34" charset="-128"/>
              <a:cs typeface="Arial" pitchFamily="34" charset="0"/>
            </a:endParaRPr>
          </a:p>
        </p:txBody>
      </p:sp>
      <p:graphicFrame>
        <p:nvGraphicFramePr>
          <p:cNvPr id="523384" name="Group 120"/>
          <p:cNvGraphicFramePr>
            <a:graphicFrameLocks noGrp="1"/>
          </p:cNvGraphicFramePr>
          <p:nvPr>
            <p:ph sz="half" idx="2"/>
          </p:nvPr>
        </p:nvGraphicFramePr>
        <p:xfrm>
          <a:off x="685800" y="1371600"/>
          <a:ext cx="7924799" cy="3834774"/>
        </p:xfrm>
        <a:graphic>
          <a:graphicData uri="http://schemas.openxmlformats.org/drawingml/2006/table">
            <a:tbl>
              <a:tblPr rtl="1"/>
              <a:tblGrid>
                <a:gridCol w="4040094"/>
                <a:gridCol w="1786965"/>
                <a:gridCol w="2097740"/>
              </a:tblGrid>
              <a:tr h="542925">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סמסטר האביב</a:t>
                      </a: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he" sz="15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 sz="1500" b="1" i="0" u="none" strike="noStrike" cap="none" normalizeH="0" baseline="0">
                          <a:ln>
                            <a:noFill/>
                          </a:ln>
                          <a:solidFill>
                            <a:schemeClr val="tx1"/>
                          </a:solidFill>
                          <a:effectLst/>
                          <a:latin typeface="Arial" pitchFamily="34" charset="0"/>
                          <a:ea typeface="Arial Unicode MS" pitchFamily="34" charset="-128"/>
                          <a:cs typeface="Arial" pitchFamily="34" charset="0"/>
                        </a:rPr>
                        <a:t> בתי ספר חדשים</a:t>
                      </a:r>
                      <a:endParaRPr kumimoji="0" lang="he" sz="15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he" sz="15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he" sz="1500" b="1" i="0" u="none" strike="noStrike" cap="none" normalizeH="0" baseline="0">
                          <a:ln>
                            <a:noFill/>
                          </a:ln>
                          <a:solidFill>
                            <a:schemeClr val="tx1"/>
                          </a:solidFill>
                          <a:effectLst/>
                          <a:latin typeface="Arial" pitchFamily="34" charset="0"/>
                          <a:ea typeface="Arial Unicode MS" pitchFamily="34" charset="-128"/>
                          <a:cs typeface="Arial" pitchFamily="34" charset="0"/>
                        </a:rPr>
                        <a:t>בתי ספר קיימים</a:t>
                      </a:r>
                      <a:endParaRPr kumimoji="0" lang="he" sz="15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endParaRPr kumimoji="0" lang="he" sz="1900" b="1" i="0" u="none" strike="noStrike" cap="none" normalizeH="0" baseline="0" dirty="0" smtClean="0">
                        <a:ln>
                          <a:noFill/>
                        </a:ln>
                        <a:solidFill>
                          <a:schemeClr val="tx1"/>
                        </a:solidFill>
                        <a:effectLst/>
                        <a:latin typeface="Arial" pitchFamily="34" charset="0"/>
                        <a:ea typeface="Arial Unicode MS" pitchFamily="34" charset="-128"/>
                        <a:cs typeface="Arial" pitchFamily="34" charset="0"/>
                        <a:sym typeface="Wingdings" pitchFamily="2" charset="2"/>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rPr>
                        <a:t>n=1140</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en-US" sz="1900" b="0" i="0" u="none" strike="noStrike" kern="1200" cap="none" normalizeH="0" baseline="0" noProof="0" smtClean="0">
                          <a:ln>
                            <a:noFill/>
                          </a:ln>
                          <a:solidFill>
                            <a:schemeClr val="tx1"/>
                          </a:solidFill>
                          <a:effectLst/>
                          <a:latin typeface="Arial" pitchFamily="34" charset="0"/>
                          <a:ea typeface="Arial Unicode MS" pitchFamily="34" charset="-128"/>
                          <a:cs typeface="Arial" pitchFamily="34" charset="0"/>
                        </a:rPr>
                        <a:t>n=915</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sym typeface="Wingdings" pitchFamily="2" charset="2"/>
                        </a:rPr>
                        <a:t>נוכחות ממוצעת בתכנית לאחר שעות </a:t>
                      </a: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sym typeface="Wingdings" pitchFamily="2" charset="2"/>
                        </a:rPr>
                        <a:t>הלימודים </a:t>
                      </a:r>
                      <a:r>
                        <a:rPr kumimoji="0" lang="he" sz="1900" b="1" i="0" u="none" strike="noStrike" cap="none" normalizeH="0" baseline="0" smtClean="0">
                          <a:ln>
                            <a:noFill/>
                          </a:ln>
                          <a:solidFill>
                            <a:schemeClr val="tx1"/>
                          </a:solidFill>
                          <a:effectLst/>
                          <a:latin typeface="Arial" pitchFamily="34" charset="0"/>
                          <a:ea typeface="Arial Unicode MS" pitchFamily="34" charset="-128"/>
                          <a:cs typeface="Arial" pitchFamily="34" charset="0"/>
                          <a:sym typeface="Wingdings" pitchFamily="2" charset="2"/>
                        </a:rPr>
                        <a:t>(</a:t>
                      </a:r>
                      <a:r>
                        <a:rPr kumimoji="0" lang="en-US" sz="1900" b="1"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sym typeface="Wingdings" pitchFamily="2" charset="2"/>
                        </a:rPr>
                        <a:t>ASP</a:t>
                      </a:r>
                      <a:r>
                        <a:rPr kumimoji="0" lang="he" sz="1900" b="1" i="0" u="none" strike="noStrike" cap="none" normalizeH="0" baseline="0" smtClean="0">
                          <a:ln>
                            <a:noFill/>
                          </a:ln>
                          <a:solidFill>
                            <a:schemeClr val="tx1"/>
                          </a:solidFill>
                          <a:effectLst/>
                          <a:latin typeface="Arial" pitchFamily="34" charset="0"/>
                          <a:ea typeface="Arial Unicode MS" pitchFamily="34" charset="-128"/>
                          <a:cs typeface="Arial" pitchFamily="34" charset="0"/>
                          <a:sym typeface="Wingdings" pitchFamily="2" charset="2"/>
                        </a:rPr>
                        <a:t>)</a:t>
                      </a:r>
                      <a:endPar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sym typeface="Wingdings" pitchFamily="2" charset="2"/>
                      </a:endParaRPr>
                    </a:p>
                  </a:txBody>
                  <a:tcPr marT="42863" marB="42863"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he" sz="19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146.5 שעות</a:t>
                      </a:r>
                    </a:p>
                  </a:txBody>
                  <a:tcPr marT="42863" marB="42863"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he" sz="1900" b="0" i="0" u="none" strike="noStrike" cap="none" normalizeH="0" baseline="0" smtClean="0">
                          <a:ln>
                            <a:noFill/>
                          </a:ln>
                          <a:solidFill>
                            <a:schemeClr val="tx1"/>
                          </a:solidFill>
                          <a:effectLst/>
                          <a:latin typeface="Arial" pitchFamily="34" charset="0"/>
                          <a:ea typeface="Arial Unicode MS" pitchFamily="34" charset="-128"/>
                          <a:cs typeface="Arial" pitchFamily="34" charset="0"/>
                        </a:rPr>
                        <a:t>166.9 </a:t>
                      </a: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שעות</a:t>
                      </a:r>
                    </a:p>
                  </a:txBody>
                  <a:tcPr marT="42863" marB="42863" anchor="ct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מספר השעות הכולל </a:t>
                      </a:r>
                      <a:r>
                        <a:rPr kumimoji="0" lang="he" sz="1900" b="0" i="0" u="none" strike="noStrike" cap="none" normalizeH="0" baseline="0" dirty="0">
                          <a:ln>
                            <a:noFill/>
                          </a:ln>
                          <a:solidFill>
                            <a:schemeClr val="tx1"/>
                          </a:solidFill>
                          <a:effectLst/>
                          <a:latin typeface="Arial" pitchFamily="34" charset="0"/>
                          <a:ea typeface="Arial Unicode MS" pitchFamily="34" charset="-128"/>
                          <a:cs typeface="Arial" pitchFamily="34" charset="0"/>
                          <a:sym typeface="Wingdings" pitchFamily="2" charset="2"/>
                        </a:rPr>
                        <a:t></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he" sz="1900" b="0" i="0" u="none" strike="noStrike" cap="none" normalizeH="0" baseline="0" smtClean="0">
                        <a:ln>
                          <a:noFill/>
                        </a:ln>
                        <a:solidFill>
                          <a:schemeClr val="tx1"/>
                        </a:solidFill>
                        <a:effectLst/>
                        <a:latin typeface="Arial" pitchFamily="34" charset="0"/>
                        <a:ea typeface="Arial Unicode MS" pitchFamily="34" charset="-128"/>
                        <a:cs typeface="Arial" pitchFamily="34"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נמוכה (</a:t>
                      </a:r>
                      <a:r>
                        <a:rPr kumimoji="0" lang="he" sz="1900" b="1" i="0" u="none" strike="noStrike" cap="none" normalizeH="0" baseline="0" smtClean="0">
                          <a:ln>
                            <a:noFill/>
                          </a:ln>
                          <a:solidFill>
                            <a:schemeClr val="tx1"/>
                          </a:solidFill>
                          <a:effectLst/>
                          <a:latin typeface="Arial" pitchFamily="34" charset="0"/>
                          <a:ea typeface="Arial Unicode MS" pitchFamily="34" charset="-128"/>
                          <a:cs typeface="Arial" pitchFamily="34" charset="0"/>
                        </a:rPr>
                        <a:t>1 – 45</a:t>
                      </a: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a:t>
                      </a: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45%</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30%</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בינונית (</a:t>
                      </a:r>
                      <a:r>
                        <a:rPr kumimoji="0" lang="he" sz="1900" b="1" i="0" u="none" strike="noStrike" cap="none" normalizeH="0" baseline="0" smtClean="0">
                          <a:ln>
                            <a:noFill/>
                          </a:ln>
                          <a:solidFill>
                            <a:schemeClr val="tx1"/>
                          </a:solidFill>
                          <a:effectLst/>
                          <a:latin typeface="Arial" pitchFamily="34" charset="0"/>
                          <a:ea typeface="Arial Unicode MS" pitchFamily="34" charset="-128"/>
                          <a:cs typeface="Arial" pitchFamily="34" charset="0"/>
                        </a:rPr>
                        <a:t>46 – 99</a:t>
                      </a: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a:t>
                      </a: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17%</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17%</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גבוהה </a:t>
                      </a: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a:t>
                      </a:r>
                      <a:r>
                        <a:rPr kumimoji="0" lang="he" sz="1900" b="1" i="0" u="none" strike="noStrike" cap="none" normalizeH="0" baseline="0" smtClean="0">
                          <a:ln>
                            <a:noFill/>
                          </a:ln>
                          <a:solidFill>
                            <a:schemeClr val="tx1"/>
                          </a:solidFill>
                          <a:effectLst/>
                          <a:latin typeface="Arial" pitchFamily="34" charset="0"/>
                          <a:ea typeface="Arial Unicode MS" pitchFamily="34" charset="-128"/>
                          <a:cs typeface="Arial" pitchFamily="34" charset="0"/>
                        </a:rPr>
                        <a:t>100 – 144</a:t>
                      </a:r>
                      <a:r>
                        <a:rPr kumimoji="0" lang="he" sz="19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a:t>
                      </a: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11%</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19%</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1" i="0" u="none" strike="noStrike" cap="none" normalizeH="0" baseline="0">
                          <a:ln>
                            <a:noFill/>
                          </a:ln>
                          <a:solidFill>
                            <a:schemeClr val="tx1"/>
                          </a:solidFill>
                          <a:effectLst/>
                          <a:latin typeface="Arial" pitchFamily="34" charset="0"/>
                          <a:ea typeface="Arial Unicode MS" pitchFamily="34" charset="-128"/>
                          <a:cs typeface="Arial" pitchFamily="34" charset="0"/>
                        </a:rPr>
                        <a:t>מוגברת (145+)</a:t>
                      </a: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28%</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he" sz="1900" b="0" i="0" u="none" strike="noStrike" cap="none" normalizeH="0" baseline="0">
                          <a:ln>
                            <a:noFill/>
                          </a:ln>
                          <a:solidFill>
                            <a:schemeClr val="tx1"/>
                          </a:solidFill>
                          <a:effectLst/>
                          <a:latin typeface="Arial" pitchFamily="34" charset="0"/>
                          <a:ea typeface="Arial Unicode MS" pitchFamily="34" charset="-128"/>
                          <a:cs typeface="Arial" pitchFamily="34" charset="0"/>
                        </a:rPr>
                        <a:t>35%</a:t>
                      </a: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r>
              <a:tr h="371475">
                <a:tc>
                  <a:txBody>
                    <a:bodyPr/>
                    <a:lstStyle/>
                    <a:p>
                      <a:pPr marL="0" marR="0" lvl="0" indent="0" algn="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r>
                        <a:rPr kumimoji="0" lang="he" sz="1700" b="1" i="0" u="none" strike="noStrike" cap="small" normalizeH="0" baseline="0" dirty="0">
                          <a:ln>
                            <a:noFill/>
                          </a:ln>
                          <a:solidFill>
                            <a:srgbClr val="3333FF"/>
                          </a:solidFill>
                          <a:effectLst/>
                          <a:latin typeface="Arial" pitchFamily="34" charset="0"/>
                          <a:ea typeface="Arial Unicode MS" pitchFamily="34" charset="-128"/>
                          <a:cs typeface="Arial" pitchFamily="34" charset="0"/>
                        </a:rPr>
                        <a:t>יעד: 50% נוכחות גבוהה</a:t>
                      </a: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00"/>
                    </a:solidFill>
                  </a:tcPr>
                </a:tc>
                <a:tc>
                  <a:txBody>
                    <a:bodyPr/>
                    <a:lstStyle/>
                    <a:p>
                      <a:pPr marL="0" marR="0" lvl="0" indent="0" algn="r" defTabSz="914400" rtl="1" eaLnBrk="1" fontAlgn="base" latinLnBrk="0" hangingPunct="1">
                        <a:lnSpc>
                          <a:spcPct val="100000"/>
                        </a:lnSpc>
                        <a:spcBef>
                          <a:spcPct val="20000"/>
                        </a:spcBef>
                        <a:spcAft>
                          <a:spcPct val="0"/>
                        </a:spcAft>
                        <a:buClr>
                          <a:srgbClr val="E86218"/>
                        </a:buClr>
                        <a:buSzPct val="70000"/>
                        <a:buFont typeface="Wingdings" pitchFamily="2" charset="2"/>
                        <a:buNone/>
                        <a:tabLst/>
                      </a:pPr>
                      <a:endParaRPr kumimoji="0" lang="he" sz="19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txBody>
                  <a:tcPr marT="42863" marB="42863"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FFFF00"/>
                    </a:solidFill>
                  </a:tcPr>
                </a:tc>
              </a:tr>
            </a:tbl>
          </a:graphicData>
        </a:graphic>
      </p:graphicFrame>
      <p:sp>
        <p:nvSpPr>
          <p:cNvPr id="7" name="TextBox 6"/>
          <p:cNvSpPr txBox="1"/>
          <p:nvPr/>
        </p:nvSpPr>
        <p:spPr>
          <a:xfrm>
            <a:off x="1143000" y="5062537"/>
            <a:ext cx="7467600" cy="1354217"/>
          </a:xfrm>
          <a:prstGeom prst="rect">
            <a:avLst/>
          </a:prstGeom>
          <a:noFill/>
        </p:spPr>
        <p:txBody>
          <a:bodyPr wrap="square">
            <a:spAutoFit/>
          </a:bodyPr>
          <a:lstStyle/>
          <a:p>
            <a:pPr algn="r" rtl="1">
              <a:defRPr/>
            </a:pPr>
            <a:endParaRPr lang="en-US" b="1" i="0" u="none" dirty="0" smtClean="0">
              <a:solidFill>
                <a:srgbClr val="FF0000"/>
              </a:solidFill>
              <a:latin typeface="Arial" pitchFamily="34" charset="0"/>
              <a:ea typeface="Arial Unicode MS" pitchFamily="34" charset="-128"/>
              <a:cs typeface="Arial" pitchFamily="34" charset="0"/>
            </a:endParaRPr>
          </a:p>
          <a:p>
            <a:pPr algn="r" rtl="1">
              <a:defRPr/>
            </a:pPr>
            <a:r>
              <a:rPr lang="he" b="1" i="0" u="none" dirty="0" smtClean="0">
                <a:solidFill>
                  <a:srgbClr val="FF0000"/>
                </a:solidFill>
                <a:latin typeface="Arial" pitchFamily="34" charset="0"/>
                <a:ea typeface="Arial Unicode MS" pitchFamily="34" charset="-128"/>
                <a:cs typeface="Arial" pitchFamily="34" charset="0"/>
              </a:rPr>
              <a:t>איזו </a:t>
            </a:r>
            <a:r>
              <a:rPr lang="he" b="1" i="0" u="none" dirty="0">
                <a:solidFill>
                  <a:srgbClr val="FF0000"/>
                </a:solidFill>
                <a:latin typeface="Arial" pitchFamily="34" charset="0"/>
                <a:ea typeface="Arial Unicode MS" pitchFamily="34" charset="-128"/>
                <a:cs typeface="Arial" pitchFamily="34" charset="0"/>
              </a:rPr>
              <a:t>קבוצה השיגה תוצאה טובה יותר, החדשה או הקיימת?</a:t>
            </a:r>
            <a:endParaRPr lang="he" b="1" dirty="0">
              <a:solidFill>
                <a:srgbClr val="FF0000"/>
              </a:solidFill>
              <a:latin typeface="Arial" pitchFamily="34" charset="0"/>
              <a:ea typeface="Arial Unicode MS" pitchFamily="34" charset="-128"/>
              <a:cs typeface="Arial" pitchFamily="34" charset="0"/>
            </a:endParaRPr>
          </a:p>
          <a:p>
            <a:pPr algn="r" rtl="1">
              <a:spcBef>
                <a:spcPts val="1200"/>
              </a:spcBef>
              <a:defRPr/>
            </a:pPr>
            <a:r>
              <a:rPr lang="he" b="1" i="0" u="none" dirty="0">
                <a:solidFill>
                  <a:srgbClr val="FF0000"/>
                </a:solidFill>
                <a:latin typeface="Arial" pitchFamily="34" charset="0"/>
                <a:ea typeface="Arial Unicode MS" pitchFamily="34" charset="-128"/>
                <a:cs typeface="Arial" pitchFamily="34" charset="0"/>
              </a:rPr>
              <a:t>לאיזה חלק של המשתתפים החדשים בסך הכול היו 100 שעות נוכחות או יותר? האם השיגו את יעדם?</a:t>
            </a:r>
            <a:endParaRPr lang="he" b="1" dirty="0">
              <a:solidFill>
                <a:srgbClr val="FF0000"/>
              </a:solidFill>
              <a:latin typeface="Arial" pitchFamily="34" charset="0"/>
              <a:ea typeface="Arial Unicode MS" pitchFamily="34" charset="-128"/>
              <a:cs typeface="Arial" pitchFamily="34" charset="0"/>
            </a:endParaRPr>
          </a:p>
        </p:txBody>
      </p:sp>
      <p:sp>
        <p:nvSpPr>
          <p:cNvPr id="9" name="TextBox 8"/>
          <p:cNvSpPr txBox="1"/>
          <p:nvPr/>
        </p:nvSpPr>
        <p:spPr>
          <a:xfrm>
            <a:off x="3352800" y="4833937"/>
            <a:ext cx="990600" cy="369332"/>
          </a:xfrm>
          <a:prstGeom prst="rect">
            <a:avLst/>
          </a:prstGeom>
          <a:noFill/>
        </p:spPr>
        <p:txBody>
          <a:bodyPr wrap="square" rtlCol="0">
            <a:spAutoFit/>
          </a:bodyPr>
          <a:lstStyle/>
          <a:p>
            <a:pPr algn="ctr" rtl="1"/>
            <a:r>
              <a:rPr lang="he" b="1" i="0" u="none" dirty="0">
                <a:solidFill>
                  <a:srgbClr val="0000FF"/>
                </a:solidFill>
                <a:latin typeface="Arial" pitchFamily="34" charset="0"/>
                <a:ea typeface="Arial Unicode MS" pitchFamily="34" charset="-128"/>
                <a:cs typeface="Arial" pitchFamily="34" charset="0"/>
              </a:rPr>
              <a:t>39%</a:t>
            </a:r>
            <a:endParaRPr lang="he" b="1" dirty="0">
              <a:solidFill>
                <a:srgbClr val="0000FF"/>
              </a:solidFill>
              <a:latin typeface="Arial" pitchFamily="34" charset="0"/>
              <a:ea typeface="Arial Unicode MS" pitchFamily="34" charset="-128"/>
              <a:cs typeface="Arial" pitchFamily="34" charset="0"/>
            </a:endParaRPr>
          </a:p>
        </p:txBody>
      </p:sp>
      <p:sp>
        <p:nvSpPr>
          <p:cNvPr id="10" name="TextBox 9"/>
          <p:cNvSpPr txBox="1"/>
          <p:nvPr/>
        </p:nvSpPr>
        <p:spPr>
          <a:xfrm>
            <a:off x="1447800" y="4833937"/>
            <a:ext cx="914400" cy="369332"/>
          </a:xfrm>
          <a:prstGeom prst="rect">
            <a:avLst/>
          </a:prstGeom>
          <a:noFill/>
        </p:spPr>
        <p:txBody>
          <a:bodyPr wrap="square" rtlCol="0">
            <a:spAutoFit/>
          </a:bodyPr>
          <a:lstStyle/>
          <a:p>
            <a:pPr algn="ctr" rtl="1"/>
            <a:r>
              <a:rPr lang="he" b="1" i="0" u="none" dirty="0">
                <a:solidFill>
                  <a:srgbClr val="0033CC"/>
                </a:solidFill>
                <a:latin typeface="Arial" pitchFamily="34" charset="0"/>
                <a:ea typeface="Arial Unicode MS" pitchFamily="34" charset="-128"/>
                <a:cs typeface="Arial" pitchFamily="34" charset="0"/>
              </a:rPr>
              <a:t>54%</a:t>
            </a:r>
            <a:endParaRPr lang="he" b="1" dirty="0">
              <a:solidFill>
                <a:srgbClr val="0033CC"/>
              </a:solidFill>
              <a:latin typeface="Arial" pitchFamily="34" charset="0"/>
              <a:ea typeface="Arial Unicode MS" pitchFamily="34" charset="-128"/>
              <a:cs typeface="Arial" pitchFamily="34" charset="0"/>
            </a:endParaRPr>
          </a:p>
        </p:txBody>
      </p:sp>
      <p:sp>
        <p:nvSpPr>
          <p:cNvPr id="11" name="Slide Number Placeholder 10"/>
          <p:cNvSpPr>
            <a:spLocks noGrp="1"/>
          </p:cNvSpPr>
          <p:nvPr>
            <p:ph type="sldNum" sz="quarter" idx="12"/>
          </p:nvPr>
        </p:nvSpPr>
        <p:spPr>
          <a:xfrm>
            <a:off x="6451600" y="6356350"/>
            <a:ext cx="1981200" cy="365760"/>
          </a:xfrm>
        </p:spPr>
        <p:txBody>
          <a:bodyPr/>
          <a:lstStyle/>
          <a:p>
            <a:pPr algn="r" rtl="1">
              <a:defRPr/>
            </a:pPr>
            <a:r>
              <a:rPr lang="he" b="0" i="0" u="none">
                <a:latin typeface="Arial" pitchFamily="34" charset="0"/>
                <a:ea typeface="Arial Unicode MS" pitchFamily="34" charset="-128"/>
                <a:cs typeface="Arial" pitchFamily="34" charset="0"/>
              </a:rPr>
              <a:t>9</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5332"/>
            <a:ext cx="8229600" cy="796230"/>
          </a:xfrm>
        </p:spPr>
        <p:txBody>
          <a:bodyPr>
            <a:normAutofit/>
          </a:bodyPr>
          <a:lstStyle/>
          <a:p>
            <a:pPr algn="r" rtl="1"/>
            <a:r>
              <a:rPr lang="he" sz="3200" b="1" i="0" u="none" dirty="0">
                <a:latin typeface="Arial" pitchFamily="34" charset="0"/>
                <a:ea typeface="Arial Unicode MS" pitchFamily="34" charset="-128"/>
                <a:cs typeface="Arial" pitchFamily="34" charset="0"/>
              </a:rPr>
              <a:t>צעדים שיש לנקוט בעת ניתוח נתוני סקר</a:t>
            </a:r>
          </a:p>
        </p:txBody>
      </p:sp>
      <p:sp>
        <p:nvSpPr>
          <p:cNvPr id="9" name="Slide Number Placeholder 8"/>
          <p:cNvSpPr>
            <a:spLocks noGrp="1"/>
          </p:cNvSpPr>
          <p:nvPr>
            <p:ph type="sldNum" sz="quarter" idx="12"/>
          </p:nvPr>
        </p:nvSpPr>
        <p:spPr>
          <a:xfrm>
            <a:off x="6451600" y="6356350"/>
            <a:ext cx="1981200" cy="365760"/>
          </a:xfrm>
        </p:spPr>
        <p:txBody>
          <a:bodyPr/>
          <a:lstStyle/>
          <a:p>
            <a:pPr algn="r" rtl="1"/>
            <a:fld id="{6BC2C511-CD6B-4FE7-AD0B-95468A77C8CF}" type="slidenum">
              <a:rPr>
                <a:latin typeface="Arial" pitchFamily="34" charset="0"/>
                <a:ea typeface="Arial Unicode MS" pitchFamily="34" charset="-128"/>
                <a:cs typeface="Arial" pitchFamily="34" charset="0"/>
              </a:rPr>
              <a:pPr algn="r" rtl="1"/>
              <a:t>6</a:t>
            </a:fld>
            <a:endParaRPr lang="he">
              <a:latin typeface="Arial" pitchFamily="34" charset="0"/>
              <a:ea typeface="Arial Unicode MS" pitchFamily="34" charset="-128"/>
              <a:cs typeface="Arial" pitchFamily="34" charset="0"/>
            </a:endParaRPr>
          </a:p>
        </p:txBody>
      </p:sp>
      <p:sp>
        <p:nvSpPr>
          <p:cNvPr id="5" name="TextBox 4"/>
          <p:cNvSpPr txBox="1"/>
          <p:nvPr/>
        </p:nvSpPr>
        <p:spPr>
          <a:xfrm>
            <a:off x="990600" y="1219201"/>
            <a:ext cx="7696200" cy="4401205"/>
          </a:xfrm>
          <a:prstGeom prst="rect">
            <a:avLst/>
          </a:prstGeom>
          <a:noFill/>
        </p:spPr>
        <p:txBody>
          <a:bodyPr wrap="square" rtlCol="0">
            <a:spAutoFit/>
          </a:bodyPr>
          <a:lstStyle/>
          <a:p>
            <a:pPr marL="342900" indent="-342900" algn="r" rtl="1">
              <a:buAutoNum type="arabicPeriod"/>
            </a:pPr>
            <a:r>
              <a:rPr lang="he" sz="2000" b="0" i="0" u="none">
                <a:latin typeface="Arial" pitchFamily="34" charset="0"/>
                <a:ea typeface="Arial Unicode MS" pitchFamily="34" charset="-128"/>
                <a:cs typeface="Arial" pitchFamily="34" charset="0"/>
              </a:rPr>
              <a:t>לפני עריכת הסקר, קבע כמה נתונים ייאספו (באמצעים אלקטרוניים, בכתב על נייר, בטלפון, באמצעות רשימת תיוג או תשובות של קבוצה). </a:t>
            </a:r>
            <a:endParaRPr lang="he" sz="2000" dirty="0" smtClean="0">
              <a:latin typeface="Arial" pitchFamily="34" charset="0"/>
              <a:ea typeface="Arial Unicode MS" pitchFamily="34" charset="-128"/>
              <a:cs typeface="Arial" pitchFamily="34" charset="0"/>
            </a:endParaRPr>
          </a:p>
          <a:p>
            <a:pPr marL="342900" indent="-342900" algn="r" rtl="1">
              <a:buAutoNum type="arabicPeriod"/>
            </a:pPr>
            <a:r>
              <a:rPr lang="he" sz="2000" b="0" i="0" u="none">
                <a:latin typeface="Arial" pitchFamily="34" charset="0"/>
                <a:ea typeface="Arial Unicode MS" pitchFamily="34" charset="-128"/>
                <a:cs typeface="Arial" pitchFamily="34" charset="0"/>
              </a:rPr>
              <a:t>כשהדבר אפשרי, קבע יעדים למטרות השוואה.</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a:latin typeface="Arial" pitchFamily="34" charset="0"/>
                <a:ea typeface="Arial Unicode MS" pitchFamily="34" charset="-128"/>
                <a:cs typeface="Arial" pitchFamily="34" charset="0"/>
              </a:rPr>
              <a:t>הכן טבלאות דמה (כלומר, טבלאות עם כותרות ותוויות אבל ללא נתונים) או גרפים ולאחר מכן קבע אילו חישובים נחוצים כדי למלא אותן. השלם תכנית ניתוח.</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a:latin typeface="Arial" pitchFamily="34" charset="0"/>
                <a:ea typeface="Arial Unicode MS" pitchFamily="34" charset="-128"/>
                <a:cs typeface="Arial" pitchFamily="34" charset="0"/>
              </a:rPr>
              <a:t>בצע את החישובים (לדוגמה: סיכומים, ממוצעים, סכומים כוללים וכו' לתת-קבוצות לפי העניין ולקבוצה כולה) ותעד את המידע בטבלה או בגרף.</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a:latin typeface="Arial" pitchFamily="34" charset="0"/>
                <a:ea typeface="Arial Unicode MS" pitchFamily="34" charset="-128"/>
                <a:cs typeface="Arial" pitchFamily="34" charset="0"/>
              </a:rPr>
              <a:t>כשהדבר בר-ביצוע, ערוך השוואה בין תוצאות לבין יעדים (כולל נתונים משנים קודמות, סטנדרטים שנקבעו מחוץ לארגון או החוש המקצועי הטוב ביותר).</a:t>
            </a:r>
            <a:endParaRPr lang="he" sz="2000" dirty="0" smtClean="0">
              <a:latin typeface="Arial" pitchFamily="34" charset="0"/>
              <a:ea typeface="Arial Unicode MS" pitchFamily="34" charset="-128"/>
              <a:cs typeface="Arial" pitchFamily="34" charset="0"/>
            </a:endParaRPr>
          </a:p>
          <a:p>
            <a:pPr marL="342900" indent="-342900" algn="r" rtl="1">
              <a:spcBef>
                <a:spcPts val="600"/>
              </a:spcBef>
              <a:buAutoNum type="arabicPeriod"/>
            </a:pPr>
            <a:r>
              <a:rPr lang="he" sz="2000" b="0" i="0" u="none">
                <a:latin typeface="Arial" pitchFamily="34" charset="0"/>
                <a:ea typeface="Arial Unicode MS" pitchFamily="34" charset="-128"/>
                <a:cs typeface="Arial" pitchFamily="34" charset="0"/>
              </a:rPr>
              <a:t>השתמש ברשימות נקודות לתיאור תמציתי של הדברים המוצגים בטבלה או בגרף.</a:t>
            </a:r>
            <a:endParaRPr lang="he" dirty="0">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a:xfrm>
            <a:off x="1219200" y="304800"/>
            <a:ext cx="7467600" cy="762000"/>
          </a:xfrm>
        </p:spPr>
        <p:txBody>
          <a:bodyPr anchor="b">
            <a:normAutofit/>
          </a:bodyPr>
          <a:lstStyle/>
          <a:p>
            <a:pPr algn="r" rtl="1" eaLnBrk="1" hangingPunct="1">
              <a:defRPr/>
            </a:pPr>
            <a:r>
              <a:rPr lang="he" b="1" i="0" u="none" dirty="0">
                <a:solidFill>
                  <a:schemeClr val="accent6">
                    <a:lumMod val="75000"/>
                  </a:schemeClr>
                </a:solidFill>
                <a:latin typeface="Arial" pitchFamily="34" charset="0"/>
                <a:ea typeface="Arial Unicode MS" pitchFamily="34" charset="-128"/>
                <a:cs typeface="Arial" pitchFamily="34" charset="0"/>
              </a:rPr>
              <a:t>דוגמה לממצאי סקר</a:t>
            </a:r>
            <a:endParaRPr lang="he" b="1" dirty="0" smtClean="0">
              <a:solidFill>
                <a:srgbClr val="FF0000"/>
              </a:solidFill>
              <a:latin typeface="Arial" pitchFamily="34" charset="0"/>
              <a:ea typeface="Arial Unicode MS" pitchFamily="34" charset="-128"/>
              <a:cs typeface="Arial" pitchFamily="34" charset="0"/>
            </a:endParaRPr>
          </a:p>
        </p:txBody>
      </p:sp>
      <p:graphicFrame>
        <p:nvGraphicFramePr>
          <p:cNvPr id="11" name="Table 10"/>
          <p:cNvGraphicFramePr>
            <a:graphicFrameLocks noGrp="1"/>
          </p:cNvGraphicFramePr>
          <p:nvPr/>
        </p:nvGraphicFramePr>
        <p:xfrm>
          <a:off x="762000" y="1357312"/>
          <a:ext cx="7772400" cy="4515564"/>
        </p:xfrm>
        <a:graphic>
          <a:graphicData uri="http://schemas.openxmlformats.org/drawingml/2006/table">
            <a:tbl>
              <a:tblPr rtl="1"/>
              <a:tblGrid>
                <a:gridCol w="5334000"/>
                <a:gridCol w="816455"/>
                <a:gridCol w="728826"/>
                <a:gridCol w="893119"/>
              </a:tblGrid>
              <a:tr h="857250">
                <a:tc>
                  <a:txBody>
                    <a:bodyPr/>
                    <a:lstStyle/>
                    <a:p>
                      <a:pPr marL="0" marR="0" algn="r" rtl="1">
                        <a:spcBef>
                          <a:spcPts val="0"/>
                        </a:spcBef>
                        <a:spcAft>
                          <a:spcPts val="0"/>
                        </a:spcAft>
                      </a:pPr>
                      <a:r>
                        <a:rPr lang="he" sz="1600" b="1" i="0" u="none" baseline="0" dirty="0">
                          <a:latin typeface="Arial" pitchFamily="34" charset="0"/>
                          <a:ea typeface="Times New Roman"/>
                          <a:cs typeface="Arial" pitchFamily="34" charset="0"/>
                        </a:rPr>
                        <a:t>אחוז משתתפי ההכשרה (</a:t>
                      </a:r>
                      <a:r>
                        <a:rPr lang="he" sz="1600" b="1" i="0" u="none" baseline="0" dirty="0" smtClean="0">
                          <a:latin typeface="Arial" pitchFamily="34" charset="0"/>
                          <a:ea typeface="Times New Roman"/>
                          <a:cs typeface="Arial" pitchFamily="34" charset="0"/>
                        </a:rPr>
                        <a:t>N</a:t>
                      </a:r>
                      <a:r>
                        <a:rPr lang="en-US" sz="1600" b="1" i="0" u="none" baseline="0" dirty="0" smtClean="0">
                          <a:latin typeface="Arial" pitchFamily="34" charset="0"/>
                          <a:ea typeface="Times New Roman"/>
                          <a:cs typeface="Arial" pitchFamily="34" charset="0"/>
                        </a:rPr>
                        <a:t>=93</a:t>
                      </a:r>
                      <a:r>
                        <a:rPr lang="he" sz="1600" b="1" i="0" u="none" baseline="0" dirty="0" smtClean="0">
                          <a:latin typeface="Arial" pitchFamily="34" charset="0"/>
                          <a:ea typeface="Times New Roman"/>
                          <a:cs typeface="Arial" pitchFamily="34" charset="0"/>
                        </a:rPr>
                        <a:t>) </a:t>
                      </a:r>
                      <a:r>
                        <a:rPr lang="he" sz="1600" b="1" i="0" u="none" baseline="0" dirty="0">
                          <a:latin typeface="Arial" pitchFamily="34" charset="0"/>
                          <a:ea typeface="Times New Roman"/>
                          <a:cs typeface="Arial" pitchFamily="34" charset="0"/>
                        </a:rPr>
                        <a:t>הסבורים </a:t>
                      </a:r>
                      <a:r>
                        <a:rPr lang="he" sz="1600" b="1" i="0" u="none" baseline="0">
                          <a:latin typeface="Arial" pitchFamily="34" charset="0"/>
                          <a:ea typeface="Times New Roman"/>
                          <a:cs typeface="Arial" pitchFamily="34" charset="0"/>
                        </a:rPr>
                        <a:t>שתכנית </a:t>
                      </a:r>
                      <a:r>
                        <a:rPr lang="en-US" sz="1600" b="1" i="0" u="none" baseline="0" noProof="0" smtClean="0">
                          <a:latin typeface="Arial" pitchFamily="34" charset="0"/>
                          <a:ea typeface="Times New Roman"/>
                          <a:cs typeface="Arial" pitchFamily="34" charset="0"/>
                        </a:rPr>
                        <a:t>AAV</a:t>
                      </a:r>
                      <a:r>
                        <a:rPr lang="he" sz="1600" b="1" i="0" u="none" baseline="0" smtClean="0">
                          <a:latin typeface="Arial" pitchFamily="34" charset="0"/>
                          <a:ea typeface="Times New Roman"/>
                          <a:cs typeface="Arial" pitchFamily="34" charset="0"/>
                        </a:rPr>
                        <a:t> </a:t>
                      </a:r>
                      <a:r>
                        <a:rPr lang="he" sz="1600" b="1" i="0" u="none" baseline="0" dirty="0">
                          <a:latin typeface="Arial" pitchFamily="34" charset="0"/>
                          <a:ea typeface="Times New Roman"/>
                          <a:cs typeface="Arial" pitchFamily="34" charset="0"/>
                        </a:rPr>
                        <a:t>עזרה או תעזור להם:</a:t>
                      </a:r>
                      <a:r>
                        <a:rPr lang="he" sz="1600" b="1" i="0" u="none" baseline="0" dirty="0">
                          <a:latin typeface="Arial" pitchFamily="34" charset="0"/>
                          <a:ea typeface="Times New Roman"/>
                          <a:cs typeface="Arial" pitchFamily="34" charset="0"/>
                          <a:sym typeface="Wingdings"/>
                        </a:rPr>
                        <a:t></a:t>
                      </a:r>
                      <a:r>
                        <a:rPr lang="he" sz="1600" b="1" i="0" u="none" baseline="0" dirty="0">
                          <a:latin typeface="Arial" pitchFamily="34" charset="0"/>
                          <a:ea typeface="Times New Roman"/>
                          <a:cs typeface="Arial" pitchFamily="34" charset="0"/>
                        </a:rPr>
                        <a:t> </a:t>
                      </a:r>
                      <a:endParaRPr lang="he" sz="1600" b="1" dirty="0" smtClean="0">
                        <a:latin typeface="Arial" pitchFamily="34" charset="0"/>
                        <a:ea typeface="Times New Roman"/>
                        <a:cs typeface="Arial" pitchFamily="34" charset="0"/>
                      </a:endParaRPr>
                    </a:p>
                    <a:p>
                      <a:pPr marL="0" marR="0" algn="r" rtl="1">
                        <a:spcBef>
                          <a:spcPts val="0"/>
                        </a:spcBef>
                        <a:spcAft>
                          <a:spcPts val="0"/>
                        </a:spcAft>
                      </a:pPr>
                      <a:endParaRPr lang="he" sz="16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dirty="0">
                          <a:latin typeface="Arial" pitchFamily="34" charset="0"/>
                          <a:ea typeface="Times New Roman"/>
                          <a:cs typeface="Arial" pitchFamily="34" charset="0"/>
                        </a:rPr>
                        <a:t>במידה מסוימת</a:t>
                      </a:r>
                      <a:endParaRPr lang="he" sz="17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במידה רבה</a:t>
                      </a:r>
                      <a:endParaRPr lang="he" sz="17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dirty="0">
                          <a:latin typeface="Arial" pitchFamily="34" charset="0"/>
                          <a:ea typeface="Times New Roman"/>
                          <a:cs typeface="Arial" pitchFamily="34" charset="0"/>
                        </a:rPr>
                        <a:t>סה"כ</a:t>
                      </a:r>
                      <a:endParaRPr lang="he" sz="17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rtl="1">
                        <a:spcBef>
                          <a:spcPts val="0"/>
                        </a:spcBef>
                        <a:spcAft>
                          <a:spcPts val="0"/>
                        </a:spcAft>
                      </a:pPr>
                      <a:r>
                        <a:rPr lang="he" sz="1600" b="0" i="0" u="none" baseline="0" dirty="0">
                          <a:latin typeface="Arial" pitchFamily="34" charset="0"/>
                          <a:ea typeface="Times New Roman"/>
                          <a:cs typeface="Arial" pitchFamily="34" charset="0"/>
                        </a:rPr>
                        <a:t> לשוחח עם המשתתפים בתכנית על סוגיות של אלימות</a:t>
                      </a:r>
                      <a:endParaRPr lang="he" sz="16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45%</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55%</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100%</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7434">
                <a:tc>
                  <a:txBody>
                    <a:bodyPr/>
                    <a:lstStyle/>
                    <a:p>
                      <a:pPr marL="0" marR="0" algn="r" rtl="1">
                        <a:spcBef>
                          <a:spcPts val="0"/>
                        </a:spcBef>
                        <a:spcAft>
                          <a:spcPts val="0"/>
                        </a:spcAft>
                      </a:pPr>
                      <a:r>
                        <a:rPr lang="he" sz="1700" b="0" i="0" u="none" baseline="0">
                          <a:latin typeface="Arial" pitchFamily="34" charset="0"/>
                          <a:ea typeface="Times New Roman"/>
                          <a:cs typeface="Arial" pitchFamily="34" charset="0"/>
                        </a:rPr>
                        <a:t> להפעיל התערבויות חיוביות אצל משתתפי התכנית</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32%</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65%</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97%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109">
                <a:tc>
                  <a:txBody>
                    <a:bodyPr/>
                    <a:lstStyle/>
                    <a:p>
                      <a:pPr marL="0" marR="0" algn="r" rtl="1">
                        <a:spcBef>
                          <a:spcPts val="0"/>
                        </a:spcBef>
                        <a:spcAft>
                          <a:spcPts val="0"/>
                        </a:spcAft>
                      </a:pPr>
                      <a:r>
                        <a:rPr lang="he" sz="1700" b="0" i="0" u="none" baseline="0">
                          <a:latin typeface="Arial" pitchFamily="34" charset="0"/>
                          <a:ea typeface="Times New Roman"/>
                          <a:cs typeface="Arial" pitchFamily="34" charset="0"/>
                        </a:rPr>
                        <a:t> להבין את החשיבות של טיפול עצמי/הפחתת לחץ</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38%</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58%</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96%</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109">
                <a:tc>
                  <a:txBody>
                    <a:bodyPr/>
                    <a:lstStyle/>
                    <a:p>
                      <a:pPr marL="0" marR="0" algn="r" rtl="1">
                        <a:spcBef>
                          <a:spcPts val="0"/>
                        </a:spcBef>
                        <a:spcAft>
                          <a:spcPts val="0"/>
                        </a:spcAft>
                      </a:pPr>
                      <a:r>
                        <a:rPr lang="he" sz="1700" b="0" i="0" u="none" baseline="0">
                          <a:latin typeface="Arial" pitchFamily="34" charset="0"/>
                          <a:ea typeface="Times New Roman"/>
                          <a:cs typeface="Arial" pitchFamily="34" charset="0"/>
                        </a:rPr>
                        <a:t> להשתמש באסטרטגיות נוספות לטיפול עצמי/הפחתת לחץ</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47%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51%</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98%</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rtl="1">
                        <a:spcBef>
                          <a:spcPts val="0"/>
                        </a:spcBef>
                        <a:spcAft>
                          <a:spcPts val="0"/>
                        </a:spcAft>
                      </a:pP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r" rtl="1">
                        <a:spcBef>
                          <a:spcPts val="0"/>
                        </a:spcBef>
                        <a:spcAft>
                          <a:spcPts val="0"/>
                        </a:spcAft>
                      </a:pPr>
                      <a:r>
                        <a:rPr lang="he" sz="1700" b="0" i="0" u="none" baseline="0" dirty="0">
                          <a:latin typeface="Arial" pitchFamily="34" charset="0"/>
                          <a:ea typeface="Times New Roman"/>
                          <a:cs typeface="Arial" pitchFamily="34" charset="0"/>
                        </a:rPr>
                        <a:t> </a:t>
                      </a:r>
                      <a:r>
                        <a:rPr lang="he" sz="1700" b="0" i="1" u="none" baseline="0" dirty="0">
                          <a:latin typeface="Arial" pitchFamily="34" charset="0"/>
                          <a:ea typeface="Times New Roman"/>
                          <a:cs typeface="Arial" pitchFamily="34" charset="0"/>
                        </a:rPr>
                        <a:t>להציע למשתתפים דרכים חדשות:</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l" rtl="1">
                        <a:spcBef>
                          <a:spcPts val="0"/>
                        </a:spcBef>
                        <a:spcAft>
                          <a:spcPts val="0"/>
                        </a:spcAft>
                      </a:pPr>
                      <a:r>
                        <a:rPr lang="he" sz="1700" b="0" i="0" u="none" baseline="0" dirty="0">
                          <a:latin typeface="Arial" pitchFamily="34" charset="0"/>
                          <a:ea typeface="Times New Roman"/>
                          <a:cs typeface="Arial" pitchFamily="34" charset="0"/>
                        </a:rPr>
                        <a:t>למנוע הסלמה של מצבים</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31%</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67%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a:latin typeface="Arial" pitchFamily="34" charset="0"/>
                          <a:ea typeface="Times New Roman"/>
                          <a:cs typeface="Arial" pitchFamily="34" charset="0"/>
                        </a:rPr>
                        <a:t>98%</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l" rtl="1">
                        <a:spcBef>
                          <a:spcPts val="0"/>
                        </a:spcBef>
                        <a:spcAft>
                          <a:spcPts val="0"/>
                        </a:spcAft>
                      </a:pPr>
                      <a:r>
                        <a:rPr lang="he" sz="1700" b="0" i="0" u="none" baseline="0" dirty="0">
                          <a:latin typeface="Arial" pitchFamily="34" charset="0"/>
                          <a:ea typeface="Times New Roman"/>
                          <a:cs typeface="Arial" pitchFamily="34" charset="0"/>
                        </a:rPr>
                        <a:t>לנהל כעס</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54%</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43%</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dirty="0">
                          <a:latin typeface="Arial" pitchFamily="34" charset="0"/>
                          <a:ea typeface="Times New Roman"/>
                          <a:cs typeface="Arial" pitchFamily="34" charset="0"/>
                        </a:rPr>
                        <a:t>97%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l" rtl="1">
                        <a:spcBef>
                          <a:spcPts val="0"/>
                        </a:spcBef>
                        <a:spcAft>
                          <a:spcPts val="0"/>
                        </a:spcAft>
                      </a:pPr>
                      <a:r>
                        <a:rPr lang="he" sz="1700" b="0" i="0" u="none" baseline="0" dirty="0">
                          <a:latin typeface="Arial" pitchFamily="34" charset="0"/>
                          <a:ea typeface="Times New Roman"/>
                          <a:cs typeface="Arial" pitchFamily="34" charset="0"/>
                        </a:rPr>
                        <a:t>לבצע תכנון בטיחות</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45%</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52%</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dirty="0">
                          <a:latin typeface="Arial" pitchFamily="34" charset="0"/>
                          <a:ea typeface="Times New Roman"/>
                          <a:cs typeface="Arial" pitchFamily="34" charset="0"/>
                        </a:rPr>
                        <a:t>97%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666">
                <a:tc>
                  <a:txBody>
                    <a:bodyPr/>
                    <a:lstStyle/>
                    <a:p>
                      <a:pPr marL="0" marR="0" algn="l" rtl="1">
                        <a:spcBef>
                          <a:spcPts val="0"/>
                        </a:spcBef>
                        <a:spcAft>
                          <a:spcPts val="0"/>
                        </a:spcAft>
                      </a:pPr>
                      <a:r>
                        <a:rPr lang="he" sz="1700" b="0" i="0" u="none" baseline="0" dirty="0">
                          <a:latin typeface="Arial" pitchFamily="34" charset="0"/>
                          <a:ea typeface="Times New Roman"/>
                          <a:cs typeface="Arial" pitchFamily="34" charset="0"/>
                        </a:rPr>
                        <a:t>להתערב בנעשה בקרב עומדים מהצד</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dirty="0">
                          <a:latin typeface="Arial" pitchFamily="34" charset="0"/>
                          <a:ea typeface="Times New Roman"/>
                          <a:cs typeface="Arial" pitchFamily="34" charset="0"/>
                        </a:rPr>
                        <a:t>39%</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0" i="0" u="none" baseline="0">
                          <a:latin typeface="Arial" pitchFamily="34" charset="0"/>
                          <a:ea typeface="Times New Roman"/>
                          <a:cs typeface="Arial" pitchFamily="34" charset="0"/>
                        </a:rPr>
                        <a:t>58%</a:t>
                      </a:r>
                      <a:endParaRPr lang="he" sz="17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he" sz="1700" b="1" i="0" u="none" baseline="0" dirty="0">
                          <a:latin typeface="Arial" pitchFamily="34" charset="0"/>
                          <a:ea typeface="Times New Roman"/>
                          <a:cs typeface="Arial" pitchFamily="34" charset="0"/>
                        </a:rPr>
                        <a:t>97%</a:t>
                      </a:r>
                      <a:endParaRPr lang="he" sz="17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Slide Number Placeholder 12"/>
          <p:cNvSpPr>
            <a:spLocks noGrp="1"/>
          </p:cNvSpPr>
          <p:nvPr>
            <p:ph type="sldNum" sz="quarter" idx="12"/>
          </p:nvPr>
        </p:nvSpPr>
        <p:spPr>
          <a:xfrm>
            <a:off x="6451600" y="6356350"/>
            <a:ext cx="1981200" cy="365760"/>
          </a:xfrm>
        </p:spPr>
        <p:txBody>
          <a:bodyPr/>
          <a:lstStyle/>
          <a:p>
            <a:pPr algn="r" rtl="1"/>
            <a:r>
              <a:rPr lang="he" b="0" i="0" u="none">
                <a:latin typeface="Arial" pitchFamily="34" charset="0"/>
                <a:ea typeface="Arial Unicode MS" pitchFamily="34" charset="-128"/>
                <a:cs typeface="Arial" pitchFamily="34" charset="0"/>
              </a:rPr>
              <a:t>8</a:t>
            </a:r>
            <a:endParaRPr lang="he" dirty="0">
              <a:latin typeface="Arial" pitchFamily="34" charset="0"/>
              <a:ea typeface="Arial Unicode MS" pitchFamily="34" charset="-128"/>
              <a:cs typeface="Arial" pitchFamily="34" charset="0"/>
            </a:endParaRPr>
          </a:p>
        </p:txBody>
      </p:sp>
      <p:sp>
        <p:nvSpPr>
          <p:cNvPr id="7" name="TextBox 6"/>
          <p:cNvSpPr txBox="1"/>
          <p:nvPr/>
        </p:nvSpPr>
        <p:spPr>
          <a:xfrm>
            <a:off x="3276600" y="1857375"/>
            <a:ext cx="5181600" cy="369332"/>
          </a:xfrm>
          <a:prstGeom prst="rect">
            <a:avLst/>
          </a:prstGeom>
          <a:noFill/>
        </p:spPr>
        <p:txBody>
          <a:bodyPr wrap="square" rtlCol="0">
            <a:spAutoFit/>
          </a:bodyPr>
          <a:lstStyle/>
          <a:p>
            <a:pPr algn="r" rtl="1"/>
            <a:r>
              <a:rPr lang="he" sz="1800" b="0" i="0" u="none" dirty="0">
                <a:solidFill>
                  <a:srgbClr val="FF0000"/>
                </a:solidFill>
                <a:latin typeface="Arial" pitchFamily="34" charset="0"/>
                <a:ea typeface="Arial Unicode MS" pitchFamily="34" charset="-128"/>
                <a:cs typeface="Arial" pitchFamily="34" charset="0"/>
              </a:rPr>
              <a:t>יעד = 50% או יותר עונים "במידה רבה" על כל שאלה</a:t>
            </a:r>
            <a:endParaRPr lang="he" sz="1800" dirty="0">
              <a:solidFill>
                <a:srgbClr val="FF0000"/>
              </a:solidFill>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1785" name="Group 137"/>
          <p:cNvGraphicFramePr>
            <a:graphicFrameLocks noGrp="1"/>
          </p:cNvGraphicFramePr>
          <p:nvPr>
            <p:ph idx="1"/>
          </p:nvPr>
        </p:nvGraphicFramePr>
        <p:xfrm>
          <a:off x="381000" y="1676400"/>
          <a:ext cx="8229600" cy="3324881"/>
        </p:xfrm>
        <a:graphic>
          <a:graphicData uri="http://schemas.openxmlformats.org/drawingml/2006/table">
            <a:tbl>
              <a:tblPr rtl="1"/>
              <a:tblGrid>
                <a:gridCol w="4826000"/>
                <a:gridCol w="1117600"/>
                <a:gridCol w="1143000"/>
                <a:gridCol w="1143000"/>
              </a:tblGrid>
              <a:tr h="500063">
                <a:tc rowSpan="2">
                  <a:txBody>
                    <a:bodyPr/>
                    <a:lstStyle/>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1" i="0" u="none" strike="noStrike" cap="none" normalizeH="0" baseline="0" dirty="0">
                          <a:ln>
                            <a:noFill/>
                          </a:ln>
                          <a:solidFill>
                            <a:schemeClr val="tx1"/>
                          </a:solidFill>
                          <a:effectLst/>
                          <a:latin typeface="Arial" pitchFamily="34" charset="0"/>
                          <a:ea typeface="Arial Unicode MS" pitchFamily="34" charset="-128"/>
                          <a:cs typeface="Arial" pitchFamily="34" charset="0"/>
                        </a:rPr>
                        <a:t>% תלמידי כיתה ט' בשנה"ל 2005-2006 ש...</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קבוצת משתתפים בשיעורי עזר</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he"/>
                    </a:p>
                  </a:txBody>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a:ln>
                            <a:noFill/>
                          </a:ln>
                          <a:solidFill>
                            <a:schemeClr val="tx1"/>
                          </a:solidFill>
                          <a:effectLst/>
                          <a:latin typeface="Arial" pitchFamily="34" charset="0"/>
                          <a:ea typeface="Arial Unicode MS" pitchFamily="34" charset="-128"/>
                          <a:cs typeface="Arial" pitchFamily="34" charset="0"/>
                        </a:rPr>
                        <a:t>סה"כ</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658">
                <a:tc vMerge="1">
                  <a:txBody>
                    <a:bodyPr/>
                    <a:lstStyle/>
                    <a:p>
                      <a:endParaRPr lang="he"/>
                    </a:p>
                  </a:txBody>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כן</a:t>
                      </a: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rPr>
                        <a:t>n=232</a:t>
                      </a:r>
                      <a:endParaRPr kumimoji="0" lang="en-US" sz="1800" b="0" i="0" u="none" strike="noStrike" cap="none" normalizeH="0" baseline="0" noProof="0">
                        <a:ln>
                          <a:noFill/>
                        </a:ln>
                        <a:solidFill>
                          <a:schemeClr val="tx1"/>
                        </a:solidFill>
                        <a:effectLst/>
                        <a:latin typeface="Arial" pitchFamily="34" charset="0"/>
                        <a:ea typeface="Arial Unicode MS" pitchFamily="34" charset="-128"/>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18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 לא</a:t>
                      </a: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rPr>
                        <a:t>n=</a:t>
                      </a:r>
                      <a:r>
                        <a:rPr kumimoji="0" lang="en-US" sz="1800" b="0" i="0" u="none" strike="noStrike" kern="1200" cap="none" normalizeH="0" baseline="0" noProof="0" smtClean="0">
                          <a:ln>
                            <a:noFill/>
                          </a:ln>
                          <a:solidFill>
                            <a:schemeClr val="tx1"/>
                          </a:solidFill>
                          <a:effectLst/>
                          <a:latin typeface="Arial" pitchFamily="34" charset="0"/>
                          <a:ea typeface="Arial Unicode MS" pitchFamily="34" charset="-128"/>
                          <a:cs typeface="Arial" pitchFamily="34" charset="0"/>
                        </a:rPr>
                        <a:t>24</a:t>
                      </a:r>
                      <a:r>
                        <a:rPr kumimoji="0" lang="en-US" sz="1800" b="0"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rPr>
                        <a:t>7</a:t>
                      </a:r>
                      <a:endParaRPr kumimoji="0" lang="en-US" sz="1800" b="0" i="0" u="none" strike="noStrike" cap="none" normalizeH="0" baseline="0" noProof="0">
                        <a:ln>
                          <a:noFill/>
                        </a:ln>
                        <a:solidFill>
                          <a:schemeClr val="tx1"/>
                        </a:solidFill>
                        <a:effectLst/>
                        <a:latin typeface="Arial" pitchFamily="34" charset="0"/>
                        <a:ea typeface="Arial Unicode MS" pitchFamily="34" charset="-128"/>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18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ctr" defTabSz="914400" rtl="0" eaLnBrk="1" fontAlgn="base" latinLnBrk="0" hangingPunct="1">
                        <a:lnSpc>
                          <a:spcPct val="100000"/>
                        </a:lnSpc>
                        <a:spcBef>
                          <a:spcPct val="20000"/>
                        </a:spcBef>
                        <a:spcAft>
                          <a:spcPct val="0"/>
                        </a:spcAft>
                        <a:buClrTx/>
                        <a:buSzPct val="80000"/>
                        <a:buFont typeface="Wingdings 3" pitchFamily="18" charset="2"/>
                        <a:buNone/>
                        <a:tabLst/>
                      </a:pPr>
                      <a:r>
                        <a:rPr kumimoji="0" lang="en-US" sz="1800" b="0" i="0" u="none" strike="noStrike" cap="none" normalizeH="0" baseline="0" noProof="0" smtClean="0">
                          <a:ln>
                            <a:noFill/>
                          </a:ln>
                          <a:solidFill>
                            <a:schemeClr val="tx1"/>
                          </a:solidFill>
                          <a:effectLst/>
                          <a:latin typeface="Arial" pitchFamily="34" charset="0"/>
                          <a:ea typeface="Arial Unicode MS" pitchFamily="34" charset="-128"/>
                          <a:cs typeface="Arial" pitchFamily="34" charset="0"/>
                        </a:rPr>
                        <a:t>N=479</a:t>
                      </a:r>
                      <a:endParaRPr kumimoji="0" lang="en-US" sz="1800" b="0" i="0" u="none" strike="noStrike" cap="none" normalizeH="0" baseline="0" noProof="0">
                        <a:ln>
                          <a:noFill/>
                        </a:ln>
                        <a:solidFill>
                          <a:schemeClr val="tx1"/>
                        </a:solidFill>
                        <a:effectLst/>
                        <a:latin typeface="Arial" pitchFamily="34" charset="0"/>
                        <a:ea typeface="Arial Unicode MS" pitchFamily="34" charset="-128"/>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7374">
                <a:tc>
                  <a:txBody>
                    <a:bodyPr/>
                    <a:lstStyle/>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a:ln>
                            <a:noFill/>
                          </a:ln>
                          <a:solidFill>
                            <a:schemeClr val="tx1"/>
                          </a:solidFill>
                          <a:effectLst/>
                          <a:latin typeface="Arial" pitchFamily="34" charset="0"/>
                          <a:ea typeface="Arial Unicode MS" pitchFamily="34" charset="-128"/>
                          <a:cs typeface="Arial" pitchFamily="34" charset="0"/>
                        </a:rPr>
                        <a:t>דיווחו שהם מתקשים לשמור על ציוניהם</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a:ln>
                            <a:noFill/>
                          </a:ln>
                          <a:solidFill>
                            <a:schemeClr val="tx1"/>
                          </a:solidFill>
                          <a:effectLst/>
                          <a:latin typeface="Arial" pitchFamily="34" charset="0"/>
                          <a:ea typeface="Arial Unicode MS" pitchFamily="34" charset="-128"/>
                          <a:cs typeface="Arial" pitchFamily="34" charset="0"/>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a:ln>
                            <a:noFill/>
                          </a:ln>
                          <a:solidFill>
                            <a:schemeClr val="tx1"/>
                          </a:solidFill>
                          <a:effectLst/>
                          <a:latin typeface="Arial" pitchFamily="34" charset="0"/>
                          <a:ea typeface="Arial Unicode MS" pitchFamily="34" charset="-128"/>
                          <a:cs typeface="Arial" pitchFamily="34" charset="0"/>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endPar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endParaRPr>
                    </a:p>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a:ln>
                            <a:noFill/>
                          </a:ln>
                          <a:solidFill>
                            <a:schemeClr val="tx1"/>
                          </a:solidFill>
                          <a:effectLst/>
                          <a:latin typeface="Arial" pitchFamily="34" charset="0"/>
                          <a:ea typeface="Arial Unicode MS" pitchFamily="34" charset="-128"/>
                          <a:cs typeface="Arial" pitchFamily="34" charset="0"/>
                        </a:rPr>
                        <a:t>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1523">
                <a:tc>
                  <a:txBody>
                    <a:bodyPr/>
                    <a:lstStyle/>
                    <a:p>
                      <a:pPr marL="0" marR="0" lvl="0" indent="0" algn="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מתכננים להירשם לכיתה י' באותו בית ספר</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89</a:t>
                      </a:r>
                      <a:r>
                        <a:rPr kumimoji="0" lang="he" sz="2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72</a:t>
                      </a:r>
                      <a:r>
                        <a:rPr kumimoji="0" lang="he" sz="2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Pct val="80000"/>
                        <a:buFont typeface="Wingdings 3" pitchFamily="18" charset="2"/>
                        <a:buNone/>
                        <a:tabLst/>
                      </a:pPr>
                      <a:r>
                        <a:rPr kumimoji="0" lang="he" sz="2000" b="0" i="0" u="none" strike="noStrike" cap="none" normalizeH="0" baseline="0" dirty="0" smtClean="0">
                          <a:ln>
                            <a:noFill/>
                          </a:ln>
                          <a:solidFill>
                            <a:schemeClr val="tx1"/>
                          </a:solidFill>
                          <a:effectLst/>
                          <a:latin typeface="Arial" pitchFamily="34" charset="0"/>
                          <a:ea typeface="Arial Unicode MS" pitchFamily="34" charset="-128"/>
                          <a:cs typeface="Arial" pitchFamily="34" charset="0"/>
                        </a:rPr>
                        <a:t>80</a:t>
                      </a:r>
                      <a:r>
                        <a:rPr kumimoji="0" lang="he" sz="2000" b="0" i="0" u="none" strike="noStrike" cap="none" normalizeH="0" baseline="0" dirty="0">
                          <a:ln>
                            <a:noFill/>
                          </a:ln>
                          <a:solidFill>
                            <a:schemeClr val="tx1"/>
                          </a:solidFill>
                          <a:effectLst/>
                          <a:latin typeface="Arial" pitchFamily="34" charset="0"/>
                          <a:ea typeface="Arial Unicode MS" pitchFamily="34" charset="-128"/>
                          <a:cs typeface="Arial"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TextBox 9"/>
          <p:cNvSpPr txBox="1"/>
          <p:nvPr/>
        </p:nvSpPr>
        <p:spPr>
          <a:xfrm>
            <a:off x="685800" y="5429250"/>
            <a:ext cx="8001000" cy="338554"/>
          </a:xfrm>
          <a:prstGeom prst="rect">
            <a:avLst/>
          </a:prstGeom>
          <a:noFill/>
        </p:spPr>
        <p:txBody>
          <a:bodyPr wrap="square" rtlCol="0">
            <a:spAutoFit/>
          </a:bodyPr>
          <a:lstStyle/>
          <a:p>
            <a:pPr algn="r" rtl="1"/>
            <a:r>
              <a:rPr lang="he" sz="1600" b="0" i="0" u="none" dirty="0">
                <a:latin typeface="Arial" pitchFamily="34" charset="0"/>
                <a:ea typeface="Arial Unicode MS" pitchFamily="34" charset="-128"/>
                <a:cs typeface="Arial" pitchFamily="34" charset="0"/>
              </a:rPr>
              <a:t>הערה: בשנה"ל 2005-2006 נרשמו 1,000 תלמידים בסך הכול, כמחציתם למדו בקבוצות לימודי עזר.</a:t>
            </a:r>
            <a:endParaRPr lang="he" sz="1600" dirty="0">
              <a:latin typeface="Arial" pitchFamily="34" charset="0"/>
              <a:ea typeface="Arial Unicode MS" pitchFamily="34" charset="-128"/>
              <a:cs typeface="Arial" pitchFamily="34" charset="0"/>
            </a:endParaRPr>
          </a:p>
        </p:txBody>
      </p:sp>
      <p:sp>
        <p:nvSpPr>
          <p:cNvPr id="6" name="Rectangle 4"/>
          <p:cNvSpPr>
            <a:spLocks noGrp="1" noChangeArrowheads="1"/>
          </p:cNvSpPr>
          <p:nvPr>
            <p:ph type="title"/>
          </p:nvPr>
        </p:nvSpPr>
        <p:spPr>
          <a:xfrm>
            <a:off x="1219200" y="304800"/>
            <a:ext cx="7467600" cy="762000"/>
          </a:xfrm>
        </p:spPr>
        <p:txBody>
          <a:bodyPr anchor="b">
            <a:normAutofit/>
          </a:bodyPr>
          <a:lstStyle/>
          <a:p>
            <a:pPr algn="r" rtl="1" eaLnBrk="1" hangingPunct="1">
              <a:defRPr/>
            </a:pPr>
            <a:r>
              <a:rPr lang="he" b="1" i="0" u="none" dirty="0">
                <a:solidFill>
                  <a:schemeClr val="accent6">
                    <a:lumMod val="75000"/>
                  </a:schemeClr>
                </a:solidFill>
                <a:latin typeface="Arial" pitchFamily="34" charset="0"/>
                <a:ea typeface="Arial Unicode MS" pitchFamily="34" charset="-128"/>
                <a:cs typeface="Arial" pitchFamily="34" charset="0"/>
              </a:rPr>
              <a:t>דוגמה לממצאי סקר</a:t>
            </a:r>
            <a:endParaRPr lang="he" b="1" dirty="0" smtClean="0">
              <a:solidFill>
                <a:srgbClr val="FF0000"/>
              </a:solidFill>
              <a:latin typeface="Arial" pitchFamily="34" charset="0"/>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
      <a:dk1>
        <a:sysClr val="windowText" lastClr="000000"/>
      </a:dk1>
      <a:lt1>
        <a:srgbClr val="FFFFFF"/>
      </a:lt1>
      <a:dk2>
        <a:srgbClr val="464653"/>
      </a:dk2>
      <a:lt2>
        <a:srgbClr val="DDE9EC"/>
      </a:lt2>
      <a:accent1>
        <a:srgbClr val="727CA3"/>
      </a:accent1>
      <a:accent2>
        <a:srgbClr val="9FB8CD"/>
      </a:accent2>
      <a:accent3>
        <a:srgbClr val="FF0000"/>
      </a:accent3>
      <a:accent4>
        <a:srgbClr val="BFBFBF"/>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9874</TotalTime>
  <Words>1967</Words>
  <Application>Microsoft Office PowerPoint</Application>
  <PresentationFormat>‫הצגה על המסך (4:3)</PresentationFormat>
  <Paragraphs>462</Paragraphs>
  <Slides>33</Slides>
  <Notes>33</Notes>
  <HiddenSlides>0</HiddenSlides>
  <MMClips>0</MMClips>
  <ScaleCrop>false</ScaleCrop>
  <HeadingPairs>
    <vt:vector size="6" baseType="variant">
      <vt:variant>
        <vt:lpstr>ערכת נושא</vt:lpstr>
      </vt:variant>
      <vt:variant>
        <vt:i4>1</vt:i4>
      </vt:variant>
      <vt:variant>
        <vt:lpstr>שרתי OLE מוטבעים</vt:lpstr>
      </vt:variant>
      <vt:variant>
        <vt:i4>3</vt:i4>
      </vt:variant>
      <vt:variant>
        <vt:lpstr>כותרות שקופיות</vt:lpstr>
      </vt:variant>
      <vt:variant>
        <vt:i4>33</vt:i4>
      </vt:variant>
    </vt:vector>
  </HeadingPairs>
  <TitlesOfParts>
    <vt:vector size="37" baseType="lpstr">
      <vt:lpstr>Origin</vt:lpstr>
      <vt:lpstr>Document</vt:lpstr>
      <vt:lpstr>Microsoft Office Excel 97-2003 Worksheet</vt:lpstr>
      <vt:lpstr>Worksheet</vt:lpstr>
      <vt:lpstr>שקופית 0</vt:lpstr>
      <vt:lpstr>צעדים שיש לנקוט בעת ניתוח נתוני סקירת רשומות</vt:lpstr>
      <vt:lpstr>דוגמה לסקירת רשומות: תיאורית  (דוגמה של טבלת דמה)</vt:lpstr>
      <vt:lpstr>דוגמה לסקירת רשומות: תיאורית</vt:lpstr>
      <vt:lpstr>תוצאות 1: מטרות לעומת תוצאות בפועל</vt:lpstr>
      <vt:lpstr>אינטנסיביות הנוכחות: יוזמת SOAR  2008-2009  </vt:lpstr>
      <vt:lpstr>צעדים שיש לנקוט בעת ניתוח נתוני סקר</vt:lpstr>
      <vt:lpstr>דוגמה לממצאי סקר</vt:lpstr>
      <vt:lpstr>דוגמה לממצאי סקר</vt:lpstr>
      <vt:lpstr>משוב על תכנית לאחר שעות הלימודים</vt:lpstr>
      <vt:lpstr>סקרים אלקטרוניים – שימושים עיקריים</vt:lpstr>
      <vt:lpstr>סקרים אלקטרוניים – החלטות עיקריות</vt:lpstr>
      <vt:lpstr>ניתוח נתוני תצפיות </vt:lpstr>
      <vt:lpstr>נתוני תצפיות שנותחו </vt:lpstr>
      <vt:lpstr>ניתוח נתוני ריאיון</vt:lpstr>
      <vt:lpstr>שקופית 15</vt:lpstr>
      <vt:lpstr>שיפור מראה המצגת</vt:lpstr>
      <vt:lpstr>מאפיינים כלליים של טבלאות וגרפים אפקטיביים</vt:lpstr>
      <vt:lpstr>מחשבות על טבלאות ונתונים</vt:lpstr>
      <vt:lpstr>מחשבות על טבלאות ונתונים</vt:lpstr>
      <vt:lpstr>מחשבות על טבלאות ונתונים</vt:lpstr>
      <vt:lpstr>כללים לתרשימי עוגה</vt:lpstr>
      <vt:lpstr>תרשימי עוגה מראים הרכב של קבוצה שלמה</vt:lpstr>
      <vt:lpstr>כללים לתרשימי עמודות</vt:lpstr>
      <vt:lpstr>שקופית 24</vt:lpstr>
      <vt:lpstr>שקופית 25</vt:lpstr>
      <vt:lpstr>שקופית 26</vt:lpstr>
      <vt:lpstr>אפשר "לערום" עמודות כדי להראות התפלגות</vt:lpstr>
      <vt:lpstr>תרשים 3: תוצאות סקר:  אחוז מנהלי בתי הספר המרוצים מהישגי האוריינות של תלמידי כיתות ו' בבתי הספר הקהילתיים ובבתי הספר שביחס אליהם בוצעה ההשוואה</vt:lpstr>
      <vt:lpstr>תרשימים קוויים מראים שינוי לאורך זמן </vt:lpstr>
      <vt:lpstr>שקופית 30</vt:lpstr>
      <vt:lpstr>מאפיינים כלליים של טבלאות וגרפים אפקטיביים</vt:lpstr>
      <vt:lpstr>שקופית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ESSENTIALS</dc:title>
  <dc:creator>anita</dc:creator>
  <cp:lastModifiedBy>Ayelet Finkelstein</cp:lastModifiedBy>
  <cp:revision>383</cp:revision>
  <dcterms:created xsi:type="dcterms:W3CDTF">2011-03-07T16:46:23Z</dcterms:created>
  <dcterms:modified xsi:type="dcterms:W3CDTF">2014-11-27T11:01:48Z</dcterms:modified>
</cp:coreProperties>
</file>