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37"/>
  </p:notesMasterIdLst>
  <p:handoutMasterIdLst>
    <p:handoutMasterId r:id="rId38"/>
  </p:handoutMasterIdLst>
  <p:sldIdLst>
    <p:sldId id="330" r:id="rId2"/>
    <p:sldId id="416" r:id="rId3"/>
    <p:sldId id="422" r:id="rId4"/>
    <p:sldId id="341" r:id="rId5"/>
    <p:sldId id="393" r:id="rId6"/>
    <p:sldId id="394" r:id="rId7"/>
    <p:sldId id="395" r:id="rId8"/>
    <p:sldId id="396" r:id="rId9"/>
    <p:sldId id="397" r:id="rId10"/>
    <p:sldId id="398" r:id="rId11"/>
    <p:sldId id="389" r:id="rId12"/>
    <p:sldId id="406" r:id="rId13"/>
    <p:sldId id="407" r:id="rId14"/>
    <p:sldId id="408" r:id="rId15"/>
    <p:sldId id="409" r:id="rId16"/>
    <p:sldId id="411" r:id="rId17"/>
    <p:sldId id="410" r:id="rId18"/>
    <p:sldId id="304" r:id="rId19"/>
    <p:sldId id="365" r:id="rId20"/>
    <p:sldId id="319" r:id="rId21"/>
    <p:sldId id="348" r:id="rId22"/>
    <p:sldId id="412" r:id="rId23"/>
    <p:sldId id="367" r:id="rId24"/>
    <p:sldId id="390" r:id="rId25"/>
    <p:sldId id="414" r:id="rId26"/>
    <p:sldId id="308" r:id="rId27"/>
    <p:sldId id="405" r:id="rId28"/>
    <p:sldId id="418" r:id="rId29"/>
    <p:sldId id="419" r:id="rId30"/>
    <p:sldId id="420" r:id="rId31"/>
    <p:sldId id="421" r:id="rId32"/>
    <p:sldId id="415" r:id="rId33"/>
    <p:sldId id="338" r:id="rId34"/>
    <p:sldId id="404" r:id="rId35"/>
    <p:sldId id="364" r:id="rId3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FF"/>
    <a:srgbClr val="FFFF66"/>
    <a:srgbClr val="CCCC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16" autoAdjust="0"/>
    <p:restoredTop sz="86477" autoAdjust="0"/>
  </p:normalViewPr>
  <p:slideViewPr>
    <p:cSldViewPr>
      <p:cViewPr varScale="1">
        <p:scale>
          <a:sx n="55" d="100"/>
          <a:sy n="55" d="100"/>
        </p:scale>
        <p:origin x="-485" y="-86"/>
      </p:cViewPr>
      <p:guideLst>
        <p:guide orient="horz" pos="2160"/>
        <p:guide pos="2880"/>
      </p:guideLst>
    </p:cSldViewPr>
  </p:slideViewPr>
  <p:outlineViewPr>
    <p:cViewPr>
      <p:scale>
        <a:sx n="33" d="100"/>
        <a:sy n="33" d="100"/>
      </p:scale>
      <p:origin x="269" y="13079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1" d="100"/>
          <a:sy n="41" d="100"/>
        </p:scale>
        <p:origin x="-2078" y="-101"/>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2" tIns="46151" rIns="92302" bIns="46151"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302" tIns="46151" rIns="92302" bIns="46151" rtlCol="0"/>
          <a:lstStyle>
            <a:lvl1pPr algn="r">
              <a:defRPr sz="1200"/>
            </a:lvl1pPr>
          </a:lstStyle>
          <a:p>
            <a:fld id="{607ACC44-7D83-4D3E-9461-E9AA32BF7417}" type="datetimeFigureOut">
              <a:rPr lang="en-US" smtClean="0"/>
              <a:pPr/>
              <a:t>11/23/2012</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302" tIns="46151" rIns="92302" bIns="46151"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302" tIns="46151" rIns="92302" bIns="461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302" tIns="46151" rIns="92302" bIns="46151"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302" tIns="46151" rIns="92302" bIns="46151" rtlCol="0" anchor="b"/>
          <a:lstStyle>
            <a:lvl1pPr algn="r">
              <a:defRPr sz="1200"/>
            </a:lvl1pPr>
          </a:lstStyle>
          <a:p>
            <a:fld id="{3D971BC2-94D0-4D1D-ADF8-78757F3FED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8C2609-7E51-48C4-A34C-B324AE26FEE9}" type="slidenum">
              <a:rPr lang="en-US"/>
              <a:pPr/>
              <a:t>1</a:t>
            </a:fld>
            <a:endParaRPr lang="en-US"/>
          </a:p>
        </p:txBody>
      </p:sp>
      <p:sp>
        <p:nvSpPr>
          <p:cNvPr id="567298" name="Rectangle 2"/>
          <p:cNvSpPr>
            <a:spLocks noGrp="1" noRot="1" noChangeAspect="1" noChangeArrowheads="1" noTextEdit="1"/>
          </p:cNvSpPr>
          <p:nvPr>
            <p:ph type="sldImg"/>
          </p:nvPr>
        </p:nvSpPr>
        <p:spPr>
          <a:xfrm>
            <a:off x="1106488" y="696913"/>
            <a:ext cx="4646612" cy="3486150"/>
          </a:xfrm>
          <a:ln/>
        </p:spPr>
      </p:sp>
      <p:sp>
        <p:nvSpPr>
          <p:cNvPr id="567299" name="Rectangle 3"/>
          <p:cNvSpPr>
            <a:spLocks noGrp="1" noChangeArrowheads="1"/>
          </p:cNvSpPr>
          <p:nvPr>
            <p:ph type="body" idx="1"/>
          </p:nvPr>
        </p:nvSpPr>
        <p:spPr>
          <a:xfrm>
            <a:off x="685800" y="4416069"/>
            <a:ext cx="5486400" cy="4183142"/>
          </a:xfrm>
        </p:spPr>
        <p:txBody>
          <a:bodyPr/>
          <a:lstStyle/>
          <a:p>
            <a:endParaRPr lang="en-US"/>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725BB36-B816-464B-ADC5-8737072C785D}" type="datetime1">
              <a:rPr lang="en-US" smtClean="0"/>
              <a:pPr/>
              <a:t>11/23/2012</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ANCHORING EVALUATION -- SESSION 1</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625B5C-0640-4B5C-BD5A-CA6D213C70BF}" type="datetime1">
              <a:rPr lang="en-US" smtClean="0"/>
              <a:pPr/>
              <a:t>11/23/2012</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B18D3A-D948-403B-BCC0-5D29EC21AD24}" type="datetime1">
              <a:rPr lang="en-US" smtClean="0"/>
              <a:pPr/>
              <a:t>11/23/2012</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108D61-99BB-4A48-80CB-76C9D0D9D1E9}" type="datetime1">
              <a:rPr lang="en-US" smtClean="0"/>
              <a:pPr/>
              <a:t>11/23/2012</a:t>
            </a:fld>
            <a:endParaRPr lang="en-US"/>
          </a:p>
        </p:txBody>
      </p:sp>
      <p:sp>
        <p:nvSpPr>
          <p:cNvPr id="5" name="Footer Placeholder 4"/>
          <p:cNvSpPr>
            <a:spLocks noGrp="1"/>
          </p:cNvSpPr>
          <p:nvPr>
            <p:ph type="ftr" sz="quarter" idx="11"/>
          </p:nvPr>
        </p:nvSpPr>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0F2C2BF-3FEC-4A5B-82D1-A034482DF2BD}" type="datetime1">
              <a:rPr lang="en-US" smtClean="0"/>
              <a:pPr/>
              <a:t>11/23/2012</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ANCHORING EVALUATION -- SESSION 1</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F60DAD8-4AFA-46FA-AA4B-D618055902B2}" type="datetime1">
              <a:rPr lang="en-US" smtClean="0"/>
              <a:pPr/>
              <a:t>11/23/2012</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BBFB25-E22D-4B72-948A-9608883FF667}" type="datetime1">
              <a:rPr lang="en-US" smtClean="0"/>
              <a:pPr/>
              <a:t>11/23/2012</a:t>
            </a:fld>
            <a:endParaRPr lang="en-US"/>
          </a:p>
        </p:txBody>
      </p:sp>
      <p:sp>
        <p:nvSpPr>
          <p:cNvPr id="8" name="Footer Placeholder 7"/>
          <p:cNvSpPr>
            <a:spLocks noGrp="1"/>
          </p:cNvSpPr>
          <p:nvPr>
            <p:ph type="ftr" sz="quarter" idx="11"/>
          </p:nvPr>
        </p:nvSpPr>
        <p:spPr/>
        <p:txBody>
          <a:bodyPr/>
          <a:lstStyle/>
          <a:p>
            <a:r>
              <a:rPr lang="en-US" smtClean="0"/>
              <a:t>ANCHORING EVALUATION -- SESSION 1</a:t>
            </a:r>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C50F8B-A116-4BC5-84A4-CA1B49AFA162}" type="datetime1">
              <a:rPr lang="en-US" smtClean="0"/>
              <a:pPr/>
              <a:t>11/23/2012</a:t>
            </a:fld>
            <a:endParaRPr lang="en-US"/>
          </a:p>
        </p:txBody>
      </p:sp>
      <p:sp>
        <p:nvSpPr>
          <p:cNvPr id="4" name="Footer Placeholder 3"/>
          <p:cNvSpPr>
            <a:spLocks noGrp="1"/>
          </p:cNvSpPr>
          <p:nvPr>
            <p:ph type="ftr" sz="quarter" idx="11"/>
          </p:nvPr>
        </p:nvSpPr>
        <p:spPr/>
        <p:txBody>
          <a:bodyPr/>
          <a:lstStyle/>
          <a:p>
            <a:r>
              <a:rPr lang="en-US" smtClean="0"/>
              <a:t>ANCHORING EVALUATION -- SESSION 1</a:t>
            </a:r>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7FBD0D-0E66-4182-A1AC-D43000996C63}" type="datetime1">
              <a:rPr lang="en-US" smtClean="0"/>
              <a:pPr/>
              <a:t>11/23/2012</a:t>
            </a:fld>
            <a:endParaRPr lang="en-US"/>
          </a:p>
        </p:txBody>
      </p:sp>
      <p:sp>
        <p:nvSpPr>
          <p:cNvPr id="3" name="Footer Placeholder 2"/>
          <p:cNvSpPr>
            <a:spLocks noGrp="1"/>
          </p:cNvSpPr>
          <p:nvPr>
            <p:ph type="ftr" sz="quarter" idx="11"/>
          </p:nvPr>
        </p:nvSpPr>
        <p:spPr/>
        <p:txBody>
          <a:bodyPr/>
          <a:lstStyle/>
          <a:p>
            <a:r>
              <a:rPr lang="en-US" smtClean="0"/>
              <a:t>ANCHORING EVALUATION -- SESSION 1</a:t>
            </a:r>
            <a:endParaRPr lang="en-US"/>
          </a:p>
        </p:txBody>
      </p:sp>
      <p:sp>
        <p:nvSpPr>
          <p:cNvPr id="4" name="Slide Number Placeholder 3"/>
          <p:cNvSpPr>
            <a:spLocks noGrp="1"/>
          </p:cNvSpPr>
          <p:nvPr>
            <p:ph type="sldNum" sz="quarter" idx="12"/>
          </p:nvPr>
        </p:nvSpPr>
        <p:spPr/>
        <p:txBody>
          <a:bodyPr/>
          <a:lstStyle/>
          <a:p>
            <a:fld id="{277B421F-50D6-4E9C-BC22-10FDB9ADCD79}"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9248B5-B117-4A20-8BFD-B5DF808C8C4B}" type="datetime1">
              <a:rPr lang="en-US" smtClean="0"/>
              <a:pPr/>
              <a:t>11/23/2012</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F4D4DD-1747-4144-A5EC-2542F4EC4EFE}" type="datetime1">
              <a:rPr lang="en-US" smtClean="0"/>
              <a:pPr/>
              <a:t>11/23/2012</a:t>
            </a:fld>
            <a:endParaRPr lang="en-US"/>
          </a:p>
        </p:txBody>
      </p:sp>
      <p:sp>
        <p:nvSpPr>
          <p:cNvPr id="6" name="Footer Placeholder 5"/>
          <p:cNvSpPr>
            <a:spLocks noGrp="1"/>
          </p:cNvSpPr>
          <p:nvPr>
            <p:ph type="ftr" sz="quarter" idx="11"/>
          </p:nvPr>
        </p:nvSpPr>
        <p:spPr/>
        <p:txBody>
          <a:bodyPr/>
          <a:lstStyle/>
          <a:p>
            <a:r>
              <a:rPr lang="en-US" smtClean="0"/>
              <a:t>ANCHORING EVALUATION -- SESSION 1</a:t>
            </a:r>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B95976A-F8E0-42A2-B5DB-C43A29E17B15}" type="datetime1">
              <a:rPr lang="en-US" smtClean="0"/>
              <a:pPr/>
              <a:t>11/23/2012</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ANCHORING EVALUATION -- SESSION 1</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ideo" Target="file:///C:\ABC\ORG%20ECB\HGLHC\TRAINING\SESSION%202\IMG_0060.mov"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s://www.surveymonkey.com/s/EvalAnchoringSurvey"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1" name="Picture 27" descr="C:\Program Files (x86)\Microsoft Office\MEDIA\CAGCAT10\j0293844.wmf"/>
          <p:cNvPicPr>
            <a:picLocks noChangeAspect="1" noChangeArrowheads="1"/>
          </p:cNvPicPr>
          <p:nvPr/>
        </p:nvPicPr>
        <p:blipFill>
          <a:blip r:embed="rId2" cstate="print"/>
          <a:srcRect/>
          <a:stretch>
            <a:fillRect/>
          </a:stretch>
        </p:blipFill>
        <p:spPr bwMode="auto">
          <a:xfrm>
            <a:off x="5791200" y="1752600"/>
            <a:ext cx="3124200" cy="3886200"/>
          </a:xfrm>
          <a:prstGeom prst="rect">
            <a:avLst/>
          </a:prstGeom>
          <a:noFill/>
        </p:spPr>
      </p:pic>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eaLnBrk="1" hangingPunct="1"/>
            <a:r>
              <a:rPr lang="en-US" sz="4000" b="1" dirty="0" smtClean="0"/>
              <a:t>How Do You Know When</a:t>
            </a:r>
          </a:p>
          <a:p>
            <a:pPr eaLnBrk="1" hangingPunct="1"/>
            <a:r>
              <a:rPr lang="en-US" sz="4000" b="1" dirty="0" smtClean="0">
                <a:latin typeface="Arial" pitchFamily="34" charset="0"/>
              </a:rPr>
              <a:t>    Your Programs Really Work?</a:t>
            </a:r>
          </a:p>
          <a:p>
            <a:pPr eaLnBrk="1" hangingPunct="1"/>
            <a:r>
              <a:rPr lang="en-US" sz="4000" b="1" dirty="0" smtClean="0">
                <a:latin typeface="Arial" pitchFamily="34" charset="0"/>
              </a:rPr>
              <a:t> </a:t>
            </a:r>
          </a:p>
          <a:p>
            <a:pPr eaLnBrk="1" hangingPunct="1">
              <a:spcBef>
                <a:spcPts val="600"/>
              </a:spcBef>
            </a:pPr>
            <a:r>
              <a:rPr lang="en-US" sz="4000" b="1" dirty="0">
                <a:latin typeface="Arial" pitchFamily="34" charset="0"/>
              </a:rPr>
              <a:t> </a:t>
            </a:r>
            <a:r>
              <a:rPr lang="en-US" sz="4000" b="1" dirty="0" smtClean="0">
                <a:latin typeface="Arial" pitchFamily="34" charset="0"/>
              </a:rPr>
              <a:t>     </a:t>
            </a:r>
            <a:endParaRPr lang="en-US" sz="4000" b="1" dirty="0">
              <a:latin typeface="Arial" pitchFamily="34" charset="0"/>
            </a:endParaRPr>
          </a:p>
          <a:p>
            <a:pPr eaLnBrk="1" hangingPunct="1"/>
            <a:endParaRPr lang="en-US" sz="4000" b="1" dirty="0">
              <a:solidFill>
                <a:srgbClr val="FF0000"/>
              </a:solidFill>
              <a:latin typeface="Arial" pitchFamily="34" charset="0"/>
            </a:endParaRPr>
          </a:p>
          <a:p>
            <a:pPr eaLnBrk="1" hangingPunct="1"/>
            <a:endParaRPr lang="en-US" sz="3600" b="1" dirty="0">
              <a:solidFill>
                <a:srgbClr val="FF0000"/>
              </a:solidFill>
              <a:latin typeface="Berlin Sans FB" pitchFamily="34" charset="0"/>
            </a:endParaRPr>
          </a:p>
        </p:txBody>
      </p:sp>
      <p:sp>
        <p:nvSpPr>
          <p:cNvPr id="30" name="Rectangle 7"/>
          <p:cNvSpPr>
            <a:spLocks noChangeArrowheads="1"/>
          </p:cNvSpPr>
          <p:nvPr/>
        </p:nvSpPr>
        <p:spPr bwMode="auto">
          <a:xfrm>
            <a:off x="609600" y="2362200"/>
            <a:ext cx="5638800" cy="2225225"/>
          </a:xfrm>
          <a:prstGeom prst="rect">
            <a:avLst/>
          </a:prstGeom>
          <a:noFill/>
          <a:ln w="9525">
            <a:noFill/>
            <a:miter lim="800000"/>
            <a:headEnd/>
            <a:tailEnd/>
          </a:ln>
        </p:spPr>
        <p:txBody>
          <a:bodyPr wrap="square">
            <a:spAutoFit/>
          </a:bodyPr>
          <a:lstStyle/>
          <a:p>
            <a:pPr eaLnBrk="1" hangingPunct="1">
              <a:spcAft>
                <a:spcPct val="15000"/>
              </a:spcAft>
            </a:pPr>
            <a:r>
              <a:rPr lang="en-US" sz="2200" dirty="0" smtClean="0"/>
              <a:t>Evaluation Essentials for Program Managers</a:t>
            </a:r>
          </a:p>
          <a:p>
            <a:pPr eaLnBrk="1" hangingPunct="1">
              <a:spcAft>
                <a:spcPct val="15000"/>
              </a:spcAft>
            </a:pPr>
            <a:endParaRPr lang="en-US" sz="2200" dirty="0" smtClean="0"/>
          </a:p>
          <a:p>
            <a:pPr algn="ctr"/>
            <a:r>
              <a:rPr lang="en-US" sz="2200" b="1" dirty="0" smtClean="0"/>
              <a:t>Session 2: DATA COLLECTION</a:t>
            </a:r>
            <a:endParaRPr lang="en-US" sz="2200" b="1" dirty="0"/>
          </a:p>
          <a:p>
            <a:endParaRPr lang="en-US" sz="2200" b="1" dirty="0" smtClean="0">
              <a:latin typeface="Arial" pitchFamily="34" charset="0"/>
            </a:endParaRPr>
          </a:p>
          <a:p>
            <a:pPr algn="ctr"/>
            <a:r>
              <a:rPr lang="en-US" sz="2200" b="1" dirty="0" smtClean="0"/>
              <a:t>Anita M. Baker, </a:t>
            </a:r>
            <a:r>
              <a:rPr lang="en-US" sz="2200" b="1" dirty="0" err="1" smtClean="0"/>
              <a:t>Ed.D</a:t>
            </a:r>
            <a:r>
              <a:rPr lang="en-US" sz="2200" b="1" dirty="0" smtClean="0"/>
              <a:t>.</a:t>
            </a:r>
          </a:p>
          <a:p>
            <a:pPr algn="ctr"/>
            <a:r>
              <a:rPr lang="en-US" sz="2200" b="1" i="1" dirty="0" smtClean="0">
                <a:latin typeface="Arial" pitchFamily="34" charset="0"/>
              </a:rPr>
              <a:t>Evaluation Services</a:t>
            </a:r>
            <a:endParaRPr lang="en-US" sz="2200" b="1" i="1" dirty="0">
              <a:latin typeface="Arial" pitchFamily="34" charset="0"/>
            </a:endParaRPr>
          </a:p>
        </p:txBody>
      </p:sp>
      <p:pic>
        <p:nvPicPr>
          <p:cNvPr id="31" name="Picture 2" descr="ablogo"/>
          <p:cNvPicPr>
            <a:picLocks noChangeAspect="1" noChangeArrowheads="1"/>
          </p:cNvPicPr>
          <p:nvPr/>
        </p:nvPicPr>
        <p:blipFill>
          <a:blip r:embed="rId3" cstate="print">
            <a:grayscl/>
            <a:biLevel thresh="50000"/>
          </a:blip>
          <a:srcRect l="5714" t="11450" r="71428" b="-3053"/>
          <a:stretch>
            <a:fillRect/>
          </a:stretch>
        </p:blipFill>
        <p:spPr bwMode="auto">
          <a:xfrm>
            <a:off x="3276600" y="5562600"/>
            <a:ext cx="609600" cy="533400"/>
          </a:xfrm>
          <a:prstGeom prst="rect">
            <a:avLst/>
          </a:prstGeom>
          <a:noFill/>
          <a:ln w="9525">
            <a:noFill/>
            <a:miter lim="800000"/>
            <a:headEnd/>
            <a:tailEnd/>
          </a:ln>
        </p:spPr>
      </p:pic>
      <p:sp>
        <p:nvSpPr>
          <p:cNvPr id="7" name="TextBox 6"/>
          <p:cNvSpPr txBox="1"/>
          <p:nvPr/>
        </p:nvSpPr>
        <p:spPr>
          <a:xfrm>
            <a:off x="5486400" y="5562600"/>
            <a:ext cx="2971800" cy="830997"/>
          </a:xfrm>
          <a:prstGeom prst="rect">
            <a:avLst/>
          </a:prstGeom>
          <a:noFill/>
        </p:spPr>
        <p:txBody>
          <a:bodyPr wrap="square" rtlCol="0">
            <a:spAutoFit/>
          </a:bodyPr>
          <a:lstStyle/>
          <a:p>
            <a:r>
              <a:rPr lang="en-US" sz="1200" dirty="0" smtClean="0"/>
              <a:t>Hartford Foundation for Public Giving, </a:t>
            </a:r>
          </a:p>
          <a:p>
            <a:r>
              <a:rPr lang="en-US" sz="1200" dirty="0" smtClean="0"/>
              <a:t>Nonprofit Support Program: BEC</a:t>
            </a:r>
          </a:p>
          <a:p>
            <a:endParaRPr lang="en-US" sz="1200" dirty="0" smtClean="0"/>
          </a:p>
          <a:p>
            <a:r>
              <a:rPr lang="en-US" sz="1200" dirty="0" smtClean="0"/>
              <a:t>Bruner Foundation</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What do you need to do to conduct Evaluation?</a:t>
            </a:r>
            <a:endParaRPr lang="en-US" dirty="0"/>
          </a:p>
        </p:txBody>
      </p:sp>
      <p:sp>
        <p:nvSpPr>
          <p:cNvPr id="3" name="Content Placeholder 2"/>
          <p:cNvSpPr>
            <a:spLocks noGrp="1"/>
          </p:cNvSpPr>
          <p:nvPr>
            <p:ph sz="quarter" idx="1"/>
          </p:nvPr>
        </p:nvSpPr>
        <p:spPr>
          <a:xfrm>
            <a:off x="533400" y="1447800"/>
            <a:ext cx="8229600" cy="4937760"/>
          </a:xfrm>
        </p:spPr>
        <p:txBody>
          <a:bodyPr/>
          <a:lstStyle/>
          <a:p>
            <a:r>
              <a:rPr lang="en-US" sz="3600" dirty="0" smtClean="0"/>
              <a:t>Specify key questions</a:t>
            </a:r>
          </a:p>
          <a:p>
            <a:pPr marL="273050" indent="7938">
              <a:spcBef>
                <a:spcPts val="1800"/>
              </a:spcBef>
            </a:pPr>
            <a:r>
              <a:rPr lang="en-US" sz="3600" dirty="0" smtClean="0"/>
              <a:t> Specify an approach (develop an evaluation design)</a:t>
            </a:r>
          </a:p>
          <a:p>
            <a:pPr marL="858838" indent="55563">
              <a:spcBef>
                <a:spcPts val="1800"/>
              </a:spcBef>
            </a:pPr>
            <a:r>
              <a:rPr lang="en-US" sz="3600" dirty="0" smtClean="0"/>
              <a:t>  Apply evaluation logic</a:t>
            </a:r>
          </a:p>
          <a:p>
            <a:pPr marL="1554163" indent="330200">
              <a:spcBef>
                <a:spcPts val="1800"/>
              </a:spcBef>
            </a:pPr>
            <a:r>
              <a:rPr lang="en-US" sz="3600" dirty="0" smtClean="0"/>
              <a:t>Collect and analyze data</a:t>
            </a:r>
          </a:p>
          <a:p>
            <a:pPr marL="1997075" indent="407988">
              <a:spcBef>
                <a:spcPts val="1800"/>
              </a:spcBef>
            </a:pPr>
            <a:r>
              <a:rPr lang="en-US" sz="3600" dirty="0" smtClean="0"/>
              <a:t>Summarize and share findings </a:t>
            </a:r>
          </a:p>
          <a:p>
            <a:endParaRPr lang="en-US" dirty="0"/>
          </a:p>
        </p:txBody>
      </p:sp>
      <p:sp>
        <p:nvSpPr>
          <p:cNvPr id="6" name="Slide Number Placeholder 5"/>
          <p:cNvSpPr>
            <a:spLocks noGrp="1"/>
          </p:cNvSpPr>
          <p:nvPr>
            <p:ph type="sldNum" sz="quarter" idx="12"/>
          </p:nvPr>
        </p:nvSpPr>
        <p:spPr/>
        <p:txBody>
          <a:bodyPr/>
          <a:lstStyle/>
          <a:p>
            <a:r>
              <a:rPr lang="en-US" dirty="0" smtClean="0"/>
              <a:t>vii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evaluation data collected?</a:t>
            </a:r>
            <a:endParaRPr lang="en-US"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dirty="0" smtClean="0"/>
              <a:t>Interviews</a:t>
            </a:r>
          </a:p>
          <a:p>
            <a:pPr>
              <a:spcBef>
                <a:spcPts val="2400"/>
              </a:spcBef>
            </a:pPr>
            <a:r>
              <a:rPr lang="en-US" sz="3600" dirty="0" smtClean="0"/>
              <a:t>Surveys</a:t>
            </a:r>
          </a:p>
          <a:p>
            <a:pPr>
              <a:spcBef>
                <a:spcPts val="2400"/>
              </a:spcBef>
            </a:pPr>
            <a:r>
              <a:rPr lang="en-US" sz="3600" dirty="0" smtClean="0"/>
              <a:t>Observations</a:t>
            </a:r>
          </a:p>
          <a:p>
            <a:pPr>
              <a:spcBef>
                <a:spcPts val="2400"/>
              </a:spcBef>
            </a:pPr>
            <a:r>
              <a:rPr lang="en-US" sz="3600" dirty="0" smtClean="0"/>
              <a:t>Record Reviews</a:t>
            </a:r>
            <a:endParaRPr lang="en-US" sz="3600" dirty="0"/>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
        <p:nvSpPr>
          <p:cNvPr id="8" name="Slide Number Placeholder 7"/>
          <p:cNvSpPr>
            <a:spLocks noGrp="1"/>
          </p:cNvSpPr>
          <p:nvPr>
            <p:ph type="sldNum" sz="quarter" idx="12"/>
          </p:nvPr>
        </p:nvSpPr>
        <p:spPr/>
        <p:txBody>
          <a:bodyPr/>
          <a:lstStyle/>
          <a:p>
            <a:r>
              <a:rPr lang="en-US" dirty="0" smtClean="0"/>
              <a:t>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evaluation data collected?</a:t>
            </a:r>
            <a:endParaRPr lang="en-US"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b="1" dirty="0" smtClean="0">
                <a:solidFill>
                  <a:srgbClr val="0000FF"/>
                </a:solidFill>
              </a:rPr>
              <a:t>Interviews</a:t>
            </a:r>
          </a:p>
          <a:p>
            <a:pPr>
              <a:spcBef>
                <a:spcPts val="2400"/>
              </a:spcBef>
            </a:pPr>
            <a:r>
              <a:rPr lang="en-US" sz="3600" dirty="0" smtClean="0"/>
              <a:t>Surveys</a:t>
            </a:r>
          </a:p>
          <a:p>
            <a:pPr>
              <a:spcBef>
                <a:spcPts val="2400"/>
              </a:spcBef>
            </a:pPr>
            <a:r>
              <a:rPr lang="en-US" sz="3600" dirty="0" smtClean="0"/>
              <a:t>Observations</a:t>
            </a:r>
          </a:p>
          <a:p>
            <a:pPr>
              <a:spcBef>
                <a:spcPts val="2400"/>
              </a:spcBef>
            </a:pPr>
            <a:r>
              <a:rPr lang="en-US" sz="3600" dirty="0" smtClean="0"/>
              <a:t>Record Reviews</a:t>
            </a:r>
            <a:endParaRPr lang="en-US" sz="3600" dirty="0"/>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
        <p:nvSpPr>
          <p:cNvPr id="8" name="Slide Number Placeholder 7"/>
          <p:cNvSpPr>
            <a:spLocks noGrp="1"/>
          </p:cNvSpPr>
          <p:nvPr>
            <p:ph type="sldNum" sz="quarter" idx="12"/>
          </p:nvPr>
        </p:nvSpPr>
        <p:spPr/>
        <p:txBody>
          <a:bodyPr/>
          <a:lstStyle/>
          <a:p>
            <a:r>
              <a:rPr lang="en-US" dirty="0" smtClean="0"/>
              <a:t>1</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Interviews</a:t>
            </a:r>
            <a:r>
              <a:rPr lang="en-US" dirty="0" smtClean="0"/>
              <a:t>:</a:t>
            </a:r>
            <a:endParaRPr lang="en-US"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One-sided conversation with questions mostly pre-determined, but open-ended. </a:t>
            </a:r>
          </a:p>
          <a:p>
            <a:pPr>
              <a:spcBef>
                <a:spcPts val="3000"/>
              </a:spcBef>
            </a:pPr>
            <a:r>
              <a:rPr lang="en-US" dirty="0" smtClean="0"/>
              <a:t>Respondent answers in own terms. </a:t>
            </a:r>
          </a:p>
          <a:p>
            <a:pPr>
              <a:spcBef>
                <a:spcPts val="4200"/>
              </a:spcBef>
            </a:pPr>
            <a:r>
              <a:rPr lang="en-US" dirty="0" smtClean="0"/>
              <a:t>Can be conducted </a:t>
            </a:r>
          </a:p>
          <a:p>
            <a:pPr lvl="1"/>
            <a:r>
              <a:rPr lang="en-US" dirty="0" smtClean="0"/>
              <a:t> in person</a:t>
            </a:r>
          </a:p>
          <a:p>
            <a:pPr lvl="1"/>
            <a:r>
              <a:rPr lang="en-US" dirty="0" smtClean="0">
                <a:latin typeface="Trebuchet MS" pitchFamily="34" charset="0"/>
              </a:rPr>
              <a:t> on phone</a:t>
            </a:r>
          </a:p>
          <a:p>
            <a:pPr lvl="1"/>
            <a:r>
              <a:rPr lang="en-US" dirty="0" smtClean="0">
                <a:latin typeface="Trebuchet MS" pitchFamily="34" charset="0"/>
              </a:rPr>
              <a:t> one-on-one, or groups</a:t>
            </a:r>
            <a:endParaRPr lang="en-US" dirty="0" smtClean="0"/>
          </a:p>
          <a:p>
            <a:pPr>
              <a:spcBef>
                <a:spcPts val="3000"/>
              </a:spcBef>
            </a:pPr>
            <a:r>
              <a:rPr lang="en-US" dirty="0" smtClean="0"/>
              <a:t>Instruments are called – protocols, schedules or guides</a:t>
            </a:r>
            <a:endParaRPr lang="en-US" dirty="0"/>
          </a:p>
        </p:txBody>
      </p:sp>
      <p:sp>
        <p:nvSpPr>
          <p:cNvPr id="4" name="TextBox 3"/>
          <p:cNvSpPr txBox="1"/>
          <p:nvPr/>
        </p:nvSpPr>
        <p:spPr>
          <a:xfrm>
            <a:off x="4572000" y="2743200"/>
            <a:ext cx="3886200" cy="2554545"/>
          </a:xfrm>
          <a:prstGeom prst="rect">
            <a:avLst/>
          </a:prstGeom>
          <a:noFill/>
        </p:spPr>
        <p:txBody>
          <a:bodyPr wrap="square" rtlCol="0">
            <a:spAutoFit/>
          </a:bodyPr>
          <a:lstStyle/>
          <a:p>
            <a:r>
              <a:rPr lang="en-US" sz="2000" dirty="0" smtClean="0"/>
              <a:t>           </a:t>
            </a:r>
            <a:r>
              <a:rPr lang="en-US" sz="2000" b="1" dirty="0" smtClean="0">
                <a:solidFill>
                  <a:srgbClr val="FF0000"/>
                </a:solidFill>
              </a:rPr>
              <a:t>USE INTERVIEWS TO:</a:t>
            </a:r>
          </a:p>
          <a:p>
            <a:r>
              <a:rPr lang="en-US" sz="2000" dirty="0" smtClean="0"/>
              <a:t>Study attitudes and perceptions</a:t>
            </a:r>
          </a:p>
          <a:p>
            <a:r>
              <a:rPr lang="en-US" sz="2000" dirty="0" smtClean="0">
                <a:solidFill>
                  <a:srgbClr val="0033CC"/>
                </a:solidFill>
              </a:rPr>
              <a:t>Collect self-reported assessment </a:t>
            </a:r>
          </a:p>
          <a:p>
            <a:r>
              <a:rPr lang="en-US" sz="2000" dirty="0" smtClean="0">
                <a:solidFill>
                  <a:srgbClr val="0033CC"/>
                </a:solidFill>
              </a:rPr>
              <a:t> of changes in response to program</a:t>
            </a:r>
          </a:p>
          <a:p>
            <a:r>
              <a:rPr lang="en-US" sz="2000" dirty="0" smtClean="0"/>
              <a:t>Collect program assessments</a:t>
            </a:r>
          </a:p>
          <a:p>
            <a:r>
              <a:rPr lang="en-US" sz="2000" dirty="0" smtClean="0">
                <a:solidFill>
                  <a:srgbClr val="0033CC"/>
                </a:solidFill>
              </a:rPr>
              <a:t>Document program implementation</a:t>
            </a:r>
          </a:p>
          <a:p>
            <a:r>
              <a:rPr lang="en-US" sz="2000" dirty="0" smtClean="0"/>
              <a:t>Determine changes over time</a:t>
            </a:r>
            <a:r>
              <a:rPr lang="en-US" sz="2000" dirty="0" smtClean="0">
                <a:solidFill>
                  <a:srgbClr val="0033CC"/>
                </a:solidFill>
              </a:rPr>
              <a:t>. </a:t>
            </a:r>
            <a:endParaRPr lang="en-US" sz="2000" dirty="0">
              <a:solidFill>
                <a:srgbClr val="0033CC"/>
              </a:solidFill>
            </a:endParaRPr>
          </a:p>
        </p:txBody>
      </p:sp>
      <p:sp>
        <p:nvSpPr>
          <p:cNvPr id="7" name="Slide Number Placeholder 6"/>
          <p:cNvSpPr>
            <a:spLocks noGrp="1"/>
          </p:cNvSpPr>
          <p:nvPr>
            <p:ph type="sldNum" sz="quarter" idx="12"/>
          </p:nvPr>
        </p:nvSpPr>
        <p:spPr/>
        <p:txBody>
          <a:bodyPr/>
          <a:lstStyle/>
          <a:p>
            <a:r>
              <a:rPr lang="en-US" dirty="0" smtClean="0"/>
              <a:t>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Evaluative Thinking?</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lnSpc>
                <a:spcPct val="120000"/>
              </a:lnSpc>
              <a:buNone/>
            </a:pPr>
            <a:r>
              <a:rPr lang="en-US" sz="3800" dirty="0" smtClean="0">
                <a:solidFill>
                  <a:srgbClr val="0033CC"/>
                </a:solidFill>
              </a:rPr>
              <a:t>A type of reflective practice that incorporates use of systematically collected data to inform organizational decisions and other actions. </a:t>
            </a:r>
          </a:p>
          <a:p>
            <a:pPr marL="571500" indent="-571500">
              <a:lnSpc>
                <a:spcPct val="90000"/>
              </a:lnSpc>
              <a:spcBef>
                <a:spcPct val="55000"/>
              </a:spcBef>
              <a:buClr>
                <a:srgbClr val="000066"/>
              </a:buClr>
              <a:buFont typeface="Wingdings" pitchFamily="2" charset="2"/>
              <a:buChar char="ü"/>
            </a:pPr>
            <a:r>
              <a:rPr lang="en-US" sz="3200" dirty="0" smtClean="0"/>
              <a:t>Asking questions of substance</a:t>
            </a:r>
          </a:p>
          <a:p>
            <a:pPr marL="571500" indent="-571500">
              <a:lnSpc>
                <a:spcPct val="90000"/>
              </a:lnSpc>
              <a:spcBef>
                <a:spcPct val="55000"/>
              </a:spcBef>
              <a:buClr>
                <a:srgbClr val="000066"/>
              </a:buClr>
              <a:buFont typeface="Wingdings" pitchFamily="2" charset="2"/>
              <a:buChar char="ü"/>
            </a:pPr>
            <a:r>
              <a:rPr lang="en-US" sz="3200" dirty="0" smtClean="0">
                <a:sym typeface="Wingdings 3" pitchFamily="18" charset="2"/>
              </a:rPr>
              <a:t>Determining data needed to address questions</a:t>
            </a:r>
          </a:p>
          <a:p>
            <a:pPr marL="571500" indent="-571500">
              <a:lnSpc>
                <a:spcPct val="90000"/>
              </a:lnSpc>
              <a:spcBef>
                <a:spcPct val="55000"/>
              </a:spcBef>
              <a:buClr>
                <a:srgbClr val="000066"/>
              </a:buClr>
              <a:buFont typeface="Wingdings" pitchFamily="2" charset="2"/>
              <a:buChar char="ü"/>
            </a:pPr>
            <a:r>
              <a:rPr lang="en-US" sz="3200" dirty="0" smtClean="0">
                <a:sym typeface="Wingdings 3" pitchFamily="18" charset="2"/>
              </a:rPr>
              <a:t>Gathering appropriate data in systematic ways</a:t>
            </a:r>
          </a:p>
          <a:p>
            <a:pPr marL="571500" indent="-571500">
              <a:lnSpc>
                <a:spcPct val="90000"/>
              </a:lnSpc>
              <a:spcBef>
                <a:spcPct val="55000"/>
              </a:spcBef>
              <a:buClr>
                <a:srgbClr val="000066"/>
              </a:buClr>
              <a:buFont typeface="Wingdings" pitchFamily="2" charset="2"/>
              <a:buChar char="ü"/>
            </a:pPr>
            <a:r>
              <a:rPr lang="en-US" sz="3200" dirty="0" smtClean="0">
                <a:sym typeface="Wingdings 3" pitchFamily="18" charset="2"/>
              </a:rPr>
              <a:t>Analyzing data and sharing results</a:t>
            </a:r>
          </a:p>
          <a:p>
            <a:pPr marL="571500" indent="-571500">
              <a:lnSpc>
                <a:spcPct val="90000"/>
              </a:lnSpc>
              <a:spcBef>
                <a:spcPct val="55000"/>
              </a:spcBef>
              <a:buClr>
                <a:srgbClr val="000066"/>
              </a:buClr>
              <a:buFont typeface="Wingdings" pitchFamily="2" charset="2"/>
              <a:buChar char="ü"/>
            </a:pPr>
            <a:r>
              <a:rPr lang="en-US" sz="3200" dirty="0" smtClean="0">
                <a:sym typeface="Wingdings 3" pitchFamily="18" charset="2"/>
              </a:rPr>
              <a:t>Developing strategies to act on findings</a:t>
            </a:r>
            <a:endParaRPr lang="en-US" dirty="0"/>
          </a:p>
        </p:txBody>
      </p:sp>
      <p:sp>
        <p:nvSpPr>
          <p:cNvPr id="4" name="Slide Number Placeholder 7"/>
          <p:cNvSpPr>
            <a:spLocks noGrp="1"/>
          </p:cNvSpPr>
          <p:nvPr>
            <p:ph type="sldNum" sz="quarter" idx="12"/>
          </p:nvPr>
        </p:nvSpPr>
        <p:spPr>
          <a:xfrm>
            <a:off x="612648" y="6356350"/>
            <a:ext cx="1981200" cy="365760"/>
          </a:xfrm>
        </p:spPr>
        <p:txBody>
          <a:bodyPr/>
          <a:lstStyle/>
          <a:p>
            <a:r>
              <a:rPr lang="en-US" dirty="0" smtClean="0"/>
              <a:t>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Supportive Evaluation Environments </a:t>
            </a:r>
            <a:endParaRPr lang="en-US" dirty="0"/>
          </a:p>
        </p:txBody>
      </p:sp>
      <p:sp>
        <p:nvSpPr>
          <p:cNvPr id="3" name="Content Placeholder 2"/>
          <p:cNvSpPr>
            <a:spLocks noGrp="1"/>
          </p:cNvSpPr>
          <p:nvPr>
            <p:ph sz="quarter" idx="1"/>
          </p:nvPr>
        </p:nvSpPr>
        <p:spPr/>
        <p:txBody>
          <a:bodyPr>
            <a:noAutofit/>
          </a:bodyPr>
          <a:lstStyle/>
          <a:p>
            <a:pPr marL="520700" lvl="1" indent="-520700">
              <a:spcBef>
                <a:spcPts val="600"/>
              </a:spcBef>
              <a:buClrTx/>
              <a:buFont typeface="Wingdings 3" pitchFamily="18" charset="2"/>
              <a:buChar char="u"/>
            </a:pPr>
            <a:r>
              <a:rPr lang="en-US" sz="3200" dirty="0" smtClean="0"/>
              <a:t>Organizational culture and processes necessary to translate information into action. </a:t>
            </a:r>
          </a:p>
          <a:p>
            <a:pPr marL="1069340" lvl="3" indent="-520700">
              <a:spcBef>
                <a:spcPts val="600"/>
              </a:spcBef>
              <a:buClrTx/>
              <a:buFont typeface="Wingdings 3" pitchFamily="18" charset="2"/>
              <a:buChar char="u"/>
            </a:pPr>
            <a:r>
              <a:rPr lang="en-US" sz="2400" dirty="0" smtClean="0"/>
              <a:t>Processes to convert data to findings to action steps. </a:t>
            </a:r>
          </a:p>
          <a:p>
            <a:pPr marL="1069340" lvl="3" indent="-520700">
              <a:spcBef>
                <a:spcPts val="600"/>
              </a:spcBef>
              <a:buClrTx/>
              <a:buFont typeface="Wingdings 3" pitchFamily="18" charset="2"/>
              <a:buChar char="u"/>
            </a:pPr>
            <a:r>
              <a:rPr lang="en-US" sz="2400" dirty="0" smtClean="0"/>
              <a:t>Culture where learning is rewarded</a:t>
            </a:r>
          </a:p>
          <a:p>
            <a:pPr marL="1069340" lvl="3" indent="-520700">
              <a:spcBef>
                <a:spcPts val="600"/>
              </a:spcBef>
              <a:buClrTx/>
              <a:buFont typeface="Wingdings 3" pitchFamily="18" charset="2"/>
              <a:buChar char="u"/>
            </a:pPr>
            <a:r>
              <a:rPr lang="en-US" sz="2400" dirty="0" smtClean="0"/>
              <a:t>Staff with time and resources to engage in evaluation</a:t>
            </a:r>
          </a:p>
          <a:p>
            <a:pPr marL="520700" lvl="1" indent="-520700">
              <a:spcBef>
                <a:spcPts val="600"/>
              </a:spcBef>
              <a:buClrTx/>
              <a:buFont typeface="Wingdings 3" pitchFamily="18" charset="2"/>
              <a:buChar char="u"/>
            </a:pPr>
            <a:r>
              <a:rPr lang="en-US" sz="3200" dirty="0" smtClean="0"/>
              <a:t>Direct engagement of key decision-makers</a:t>
            </a:r>
          </a:p>
          <a:p>
            <a:pPr marL="520700" lvl="1" indent="-520700">
              <a:spcBef>
                <a:spcPts val="600"/>
              </a:spcBef>
              <a:buClrTx/>
              <a:buFont typeface="Wingdings 3" pitchFamily="18" charset="2"/>
              <a:buChar char="u"/>
            </a:pPr>
            <a:r>
              <a:rPr lang="en-US" sz="3200" dirty="0" smtClean="0"/>
              <a:t>Manageable, straightforward evaluation</a:t>
            </a:r>
          </a:p>
          <a:p>
            <a:pPr marL="520700" lvl="1" indent="-520700">
              <a:spcBef>
                <a:spcPts val="600"/>
              </a:spcBef>
              <a:buClrTx/>
              <a:buFont typeface="Wingdings 3" pitchFamily="18" charset="2"/>
              <a:buChar char="u"/>
            </a:pPr>
            <a:r>
              <a:rPr lang="en-US" sz="3200" dirty="0" smtClean="0"/>
              <a:t>Targeted and compelling methods of communication to share results</a:t>
            </a:r>
          </a:p>
        </p:txBody>
      </p:sp>
      <p:sp>
        <p:nvSpPr>
          <p:cNvPr id="4" name="Slide Number Placeholder 7"/>
          <p:cNvSpPr>
            <a:spLocks noGrp="1"/>
          </p:cNvSpPr>
          <p:nvPr>
            <p:ph type="sldNum" sz="quarter" idx="12"/>
          </p:nvPr>
        </p:nvSpPr>
        <p:spPr>
          <a:xfrm>
            <a:off x="612648" y="6356350"/>
            <a:ext cx="1981200" cy="365760"/>
          </a:xfrm>
        </p:spPr>
        <p:txBody>
          <a:bodyPr/>
          <a:lstStyle/>
          <a:p>
            <a:r>
              <a:rPr lang="en-US" dirty="0" smtClean="0"/>
              <a:t>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
        <p:nvSpPr>
          <p:cNvPr id="3" name="TextBox 2"/>
          <p:cNvSpPr txBox="1"/>
          <p:nvPr/>
        </p:nvSpPr>
        <p:spPr>
          <a:xfrm>
            <a:off x="685800" y="5638800"/>
            <a:ext cx="2209800" cy="461665"/>
          </a:xfrm>
          <a:prstGeom prst="rect">
            <a:avLst/>
          </a:prstGeom>
          <a:noFill/>
        </p:spPr>
        <p:txBody>
          <a:bodyPr wrap="square" rtlCol="0">
            <a:spAutoFit/>
          </a:bodyPr>
          <a:lstStyle/>
          <a:p>
            <a:r>
              <a:rPr lang="en-US" sz="1200" dirty="0" smtClean="0"/>
              <a:t>Interview Activity: Focused on Evaluative Thinking</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evaluation data collected?</a:t>
            </a:r>
            <a:endParaRPr lang="en-US"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b="1" dirty="0" smtClean="0"/>
              <a:t>Interviews</a:t>
            </a:r>
          </a:p>
          <a:p>
            <a:pPr>
              <a:spcBef>
                <a:spcPts val="2400"/>
              </a:spcBef>
            </a:pPr>
            <a:r>
              <a:rPr lang="en-US" sz="3600" b="1" dirty="0" smtClean="0">
                <a:solidFill>
                  <a:srgbClr val="0000FF"/>
                </a:solidFill>
              </a:rPr>
              <a:t>Surveys</a:t>
            </a:r>
          </a:p>
          <a:p>
            <a:pPr>
              <a:spcBef>
                <a:spcPts val="2400"/>
              </a:spcBef>
            </a:pPr>
            <a:r>
              <a:rPr lang="en-US" sz="3600" dirty="0" smtClean="0"/>
              <a:t>Observations</a:t>
            </a:r>
          </a:p>
          <a:p>
            <a:pPr>
              <a:spcBef>
                <a:spcPts val="2400"/>
              </a:spcBef>
            </a:pPr>
            <a:r>
              <a:rPr lang="en-US" sz="3600" dirty="0" smtClean="0"/>
              <a:t>Record Reviews</a:t>
            </a:r>
            <a:endParaRPr lang="en-US" sz="3600" dirty="0"/>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Surveys</a:t>
            </a:r>
            <a:r>
              <a:rPr lang="en-US" dirty="0" smtClean="0"/>
              <a:t>:</a:t>
            </a:r>
            <a:endParaRPr lang="en-US" dirty="0"/>
          </a:p>
        </p:txBody>
      </p:sp>
      <p:sp>
        <p:nvSpPr>
          <p:cNvPr id="3" name="Content Placeholder 2"/>
          <p:cNvSpPr>
            <a:spLocks noGrp="1"/>
          </p:cNvSpPr>
          <p:nvPr>
            <p:ph sz="quarter" idx="1"/>
          </p:nvPr>
        </p:nvSpPr>
        <p:spPr>
          <a:xfrm>
            <a:off x="457200" y="1143000"/>
            <a:ext cx="7696200" cy="5105400"/>
          </a:xfrm>
        </p:spPr>
        <p:txBody>
          <a:bodyPr>
            <a:normAutofit/>
          </a:bodyPr>
          <a:lstStyle/>
          <a:p>
            <a:pPr>
              <a:spcBef>
                <a:spcPts val="1800"/>
              </a:spcBef>
            </a:pPr>
            <a:r>
              <a:rPr lang="en-US" dirty="0" smtClean="0"/>
              <a:t>Series of items with pre-determined response choices</a:t>
            </a:r>
          </a:p>
          <a:p>
            <a:pPr>
              <a:spcBef>
                <a:spcPts val="3000"/>
              </a:spcBef>
            </a:pPr>
            <a:r>
              <a:rPr lang="en-US" dirty="0" smtClean="0"/>
              <a:t>Can be completed by administrator or respondents</a:t>
            </a:r>
          </a:p>
          <a:p>
            <a:pPr>
              <a:spcBef>
                <a:spcPts val="3600"/>
              </a:spcBef>
            </a:pPr>
            <a:r>
              <a:rPr lang="en-US" dirty="0" smtClean="0"/>
              <a:t>Can be conducted </a:t>
            </a:r>
          </a:p>
          <a:p>
            <a:pPr lvl="1"/>
            <a:r>
              <a:rPr lang="en-US" dirty="0" smtClean="0"/>
              <a:t> “paper/pencil”</a:t>
            </a:r>
          </a:p>
          <a:p>
            <a:pPr lvl="1"/>
            <a:r>
              <a:rPr lang="en-US" dirty="0" smtClean="0">
                <a:latin typeface="Trebuchet MS" pitchFamily="34" charset="0"/>
              </a:rPr>
              <a:t> phone, internet (e-survey)</a:t>
            </a:r>
          </a:p>
          <a:p>
            <a:pPr lvl="1"/>
            <a:r>
              <a:rPr lang="en-US" dirty="0" smtClean="0">
                <a:latin typeface="Trebuchet MS" pitchFamily="34" charset="0"/>
              </a:rPr>
              <a:t> using alternative strategies</a:t>
            </a:r>
            <a:endParaRPr lang="en-US" dirty="0" smtClean="0"/>
          </a:p>
          <a:p>
            <a:pPr lvl="1">
              <a:buNone/>
            </a:pPr>
            <a:endParaRPr lang="en-US" dirty="0" smtClean="0"/>
          </a:p>
          <a:p>
            <a:pPr>
              <a:spcBef>
                <a:spcPts val="1200"/>
              </a:spcBef>
            </a:pPr>
            <a:r>
              <a:rPr lang="en-US" dirty="0" smtClean="0"/>
              <a:t>Instruments are called – surveys, “evaluations,” questionnaires </a:t>
            </a:r>
          </a:p>
          <a:p>
            <a:endParaRPr lang="en-US" dirty="0"/>
          </a:p>
        </p:txBody>
      </p:sp>
      <p:sp>
        <p:nvSpPr>
          <p:cNvPr id="4" name="TextBox 3"/>
          <p:cNvSpPr txBox="1"/>
          <p:nvPr/>
        </p:nvSpPr>
        <p:spPr>
          <a:xfrm>
            <a:off x="4953000" y="2514600"/>
            <a:ext cx="3886200" cy="2554545"/>
          </a:xfrm>
          <a:prstGeom prst="rect">
            <a:avLst/>
          </a:prstGeom>
          <a:noFill/>
        </p:spPr>
        <p:txBody>
          <a:bodyPr wrap="square" rtlCol="0">
            <a:spAutoFit/>
          </a:bodyPr>
          <a:lstStyle/>
          <a:p>
            <a:r>
              <a:rPr lang="en-US" sz="2000" dirty="0" smtClean="0"/>
              <a:t>           </a:t>
            </a:r>
            <a:r>
              <a:rPr lang="en-US" sz="2000" b="1" dirty="0" smtClean="0">
                <a:solidFill>
                  <a:srgbClr val="FF0000"/>
                </a:solidFill>
              </a:rPr>
              <a:t>USE SURVEYS TO:</a:t>
            </a:r>
          </a:p>
          <a:p>
            <a:r>
              <a:rPr lang="en-US" sz="2000" dirty="0" smtClean="0"/>
              <a:t>Study attitudes and perceptions</a:t>
            </a:r>
          </a:p>
          <a:p>
            <a:r>
              <a:rPr lang="en-US" sz="2000" dirty="0" smtClean="0">
                <a:solidFill>
                  <a:srgbClr val="0033CC"/>
                </a:solidFill>
              </a:rPr>
              <a:t>Collect self-reported assessment </a:t>
            </a:r>
          </a:p>
          <a:p>
            <a:r>
              <a:rPr lang="en-US" sz="2000" dirty="0" smtClean="0">
                <a:solidFill>
                  <a:srgbClr val="0033CC"/>
                </a:solidFill>
              </a:rPr>
              <a:t> of changes in response to program</a:t>
            </a:r>
          </a:p>
          <a:p>
            <a:r>
              <a:rPr lang="en-US" sz="2000" dirty="0" smtClean="0"/>
              <a:t>Collect program assessments</a:t>
            </a:r>
          </a:p>
          <a:p>
            <a:r>
              <a:rPr lang="en-US" sz="2000" dirty="0" smtClean="0">
                <a:solidFill>
                  <a:srgbClr val="0033CC"/>
                </a:solidFill>
              </a:rPr>
              <a:t>Collect some behavioral reports</a:t>
            </a:r>
          </a:p>
          <a:p>
            <a:r>
              <a:rPr lang="en-US" sz="2000" dirty="0" smtClean="0"/>
              <a:t>Test knowledge</a:t>
            </a:r>
          </a:p>
          <a:p>
            <a:r>
              <a:rPr lang="en-US" sz="2000" dirty="0" smtClean="0">
                <a:solidFill>
                  <a:srgbClr val="0033CC"/>
                </a:solidFill>
              </a:rPr>
              <a:t>Determine changes over time. </a:t>
            </a:r>
            <a:endParaRPr lang="en-US" sz="2000" dirty="0">
              <a:solidFill>
                <a:srgbClr val="0033CC"/>
              </a:solidFill>
            </a:endParaRPr>
          </a:p>
        </p:txBody>
      </p:sp>
      <p:sp>
        <p:nvSpPr>
          <p:cNvPr id="5" name="Donut 4"/>
          <p:cNvSpPr/>
          <p:nvPr/>
        </p:nvSpPr>
        <p:spPr>
          <a:xfrm>
            <a:off x="7239000" y="51054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7467600" y="5334000"/>
            <a:ext cx="914400" cy="646331"/>
          </a:xfrm>
          <a:prstGeom prst="rect">
            <a:avLst/>
          </a:prstGeom>
          <a:noFill/>
        </p:spPr>
        <p:txBody>
          <a:bodyPr wrap="square" rtlCol="0">
            <a:spAutoFit/>
          </a:bodyPr>
          <a:lstStyle/>
          <a:p>
            <a:r>
              <a:rPr lang="en-US" dirty="0" smtClean="0"/>
              <a:t> PRE</a:t>
            </a:r>
          </a:p>
          <a:p>
            <a:r>
              <a:rPr lang="en-US" dirty="0" smtClean="0"/>
              <a:t> POST</a:t>
            </a:r>
            <a:endParaRPr lang="en-US" dirty="0"/>
          </a:p>
        </p:txBody>
      </p:sp>
      <p:cxnSp>
        <p:nvCxnSpPr>
          <p:cNvPr id="8" name="Straight Connector 7"/>
          <p:cNvCxnSpPr/>
          <p:nvPr/>
        </p:nvCxnSpPr>
        <p:spPr>
          <a:xfrm rot="10800000">
            <a:off x="7467600" y="53340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867400" y="5715000"/>
            <a:ext cx="1143000" cy="584775"/>
          </a:xfrm>
          <a:prstGeom prst="rect">
            <a:avLst/>
          </a:prstGeom>
          <a:noFill/>
        </p:spPr>
        <p:txBody>
          <a:bodyPr wrap="square" rtlCol="0">
            <a:spAutoFit/>
          </a:bodyPr>
          <a:lstStyle/>
          <a:p>
            <a:r>
              <a:rPr lang="en-US" sz="1600" b="1" dirty="0" smtClean="0"/>
              <a:t>GRAND</a:t>
            </a:r>
          </a:p>
          <a:p>
            <a:r>
              <a:rPr lang="en-US" sz="1600" b="1" dirty="0" smtClean="0"/>
              <a:t>CLAIMS</a:t>
            </a:r>
            <a:endParaRPr lang="en-US" sz="1600" b="1" dirty="0"/>
          </a:p>
        </p:txBody>
      </p:sp>
      <p:sp>
        <p:nvSpPr>
          <p:cNvPr id="10" name="Donut 9"/>
          <p:cNvSpPr/>
          <p:nvPr/>
        </p:nvSpPr>
        <p:spPr>
          <a:xfrm>
            <a:off x="5715000" y="54102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Connector 10"/>
          <p:cNvCxnSpPr/>
          <p:nvPr/>
        </p:nvCxnSpPr>
        <p:spPr>
          <a:xfrm rot="10800000">
            <a:off x="5943600" y="56388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r>
              <a:rPr lang="en-US" dirty="0" smtClean="0"/>
              <a:t>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9" grpId="0"/>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914400" y="228601"/>
            <a:ext cx="7086600" cy="990600"/>
          </a:xfrm>
        </p:spPr>
        <p:txBody>
          <a:bodyPr>
            <a:normAutofit/>
          </a:bodyPr>
          <a:lstStyle/>
          <a:p>
            <a:pPr eaLnBrk="1" hangingPunct="1"/>
            <a:r>
              <a:rPr lang="en-US" sz="2800" b="1" dirty="0" smtClean="0">
                <a:solidFill>
                  <a:schemeClr val="tx1"/>
                </a:solidFill>
              </a:rPr>
              <a:t>Survey Result Example:</a:t>
            </a:r>
            <a:br>
              <a:rPr lang="en-US" sz="2800" b="1" dirty="0" smtClean="0">
                <a:solidFill>
                  <a:schemeClr val="tx1"/>
                </a:solidFill>
              </a:rPr>
            </a:br>
            <a:r>
              <a:rPr lang="en-US" sz="2800" b="1" dirty="0" smtClean="0">
                <a:solidFill>
                  <a:schemeClr val="tx1"/>
                </a:solidFill>
              </a:rPr>
              <a:t>After School Program Feedback</a:t>
            </a:r>
          </a:p>
        </p:txBody>
      </p:sp>
      <p:graphicFrame>
        <p:nvGraphicFramePr>
          <p:cNvPr id="7" name="Table 6"/>
          <p:cNvGraphicFramePr>
            <a:graphicFrameLocks noGrp="1"/>
          </p:cNvGraphicFramePr>
          <p:nvPr/>
        </p:nvGraphicFramePr>
        <p:xfrm>
          <a:off x="762000" y="1828800"/>
          <a:ext cx="7620000" cy="4067809"/>
        </p:xfrm>
        <a:graphic>
          <a:graphicData uri="http://schemas.openxmlformats.org/drawingml/2006/table">
            <a:tbl>
              <a:tblPr/>
              <a:tblGrid>
                <a:gridCol w="4840136"/>
                <a:gridCol w="1277234"/>
                <a:gridCol w="1502630"/>
              </a:tblGrid>
              <a:tr h="445417">
                <a:tc>
                  <a:txBody>
                    <a:bodyPr/>
                    <a:lstStyle/>
                    <a:p>
                      <a:pPr marL="0" marR="0">
                        <a:lnSpc>
                          <a:spcPct val="115000"/>
                        </a:lnSpc>
                        <a:spcBef>
                          <a:spcPts val="0"/>
                        </a:spcBef>
                        <a:spcAft>
                          <a:spcPts val="0"/>
                        </a:spcAft>
                        <a:tabLst>
                          <a:tab pos="2743200" algn="ctr"/>
                          <a:tab pos="5486400" algn="r"/>
                        </a:tabLst>
                      </a:pPr>
                      <a:endParaRPr lang="en-US" sz="1200" dirty="0">
                        <a:latin typeface="Trebuchet MS"/>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9</a:t>
                      </a:r>
                      <a:r>
                        <a:rPr lang="en-US" sz="1200" b="1" baseline="30000">
                          <a:latin typeface="Trebuchet MS"/>
                          <a:ea typeface="Times New Roman"/>
                          <a:cs typeface="Times New Roman"/>
                        </a:rPr>
                        <a:t>th</a:t>
                      </a:r>
                      <a:r>
                        <a:rPr lang="en-US" sz="1200" b="1">
                          <a:latin typeface="Trebuchet MS"/>
                          <a:ea typeface="Times New Roman"/>
                          <a:cs typeface="Times New Roman"/>
                        </a:rPr>
                        <a:t> Grade</a:t>
                      </a:r>
                      <a:endParaRPr lang="en-US" sz="1200">
                        <a:latin typeface="Times New Roman"/>
                        <a:ea typeface="Times New Roman"/>
                        <a:cs typeface="Times New Roman"/>
                      </a:endParaRPr>
                    </a:p>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n=71</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10/11</a:t>
                      </a:r>
                      <a:r>
                        <a:rPr lang="en-US" sz="1200" b="1" baseline="30000">
                          <a:latin typeface="Trebuchet MS"/>
                          <a:ea typeface="Times New Roman"/>
                          <a:cs typeface="Times New Roman"/>
                        </a:rPr>
                        <a:t>th</a:t>
                      </a:r>
                      <a:r>
                        <a:rPr lang="en-US" sz="1200" b="1">
                          <a:latin typeface="Trebuchet MS"/>
                          <a:ea typeface="Times New Roman"/>
                          <a:cs typeface="Times New Roman"/>
                        </a:rPr>
                        <a:t> Grade</a:t>
                      </a:r>
                      <a:endParaRPr lang="en-US" sz="1200">
                        <a:latin typeface="Times New Roman"/>
                        <a:ea typeface="Times New Roman"/>
                        <a:cs typeface="Times New Roman"/>
                      </a:endParaRPr>
                    </a:p>
                    <a:p>
                      <a:pPr marL="0" marR="0" algn="ctr">
                        <a:lnSpc>
                          <a:spcPct val="115000"/>
                        </a:lnSpc>
                        <a:spcBef>
                          <a:spcPts val="0"/>
                        </a:spcBef>
                        <a:spcAft>
                          <a:spcPts val="0"/>
                        </a:spcAft>
                        <a:tabLst>
                          <a:tab pos="2743200" algn="ctr"/>
                          <a:tab pos="5486400" algn="r"/>
                        </a:tabLst>
                      </a:pPr>
                      <a:r>
                        <a:rPr lang="en-US" sz="1200" b="1">
                          <a:latin typeface="Trebuchet MS"/>
                          <a:ea typeface="Times New Roman"/>
                          <a:cs typeface="Times New Roman"/>
                        </a:rPr>
                        <a:t>n=97</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02488">
                <a:tc>
                  <a:txBody>
                    <a:bodyPr/>
                    <a:lstStyle/>
                    <a:p>
                      <a:pPr marL="285750" marR="0" indent="-285750">
                        <a:lnSpc>
                          <a:spcPct val="115000"/>
                        </a:lnSpc>
                        <a:spcBef>
                          <a:spcPts val="0"/>
                        </a:spcBef>
                        <a:spcAft>
                          <a:spcPts val="0"/>
                        </a:spcAft>
                      </a:pPr>
                      <a:r>
                        <a:rPr lang="en-US" sz="1800" dirty="0">
                          <a:latin typeface="Trebuchet MS"/>
                          <a:ea typeface="Times New Roman"/>
                          <a:cs typeface="Arial"/>
                        </a:rPr>
                        <a:t>Work collaboratively with others </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90%   </a:t>
                      </a:r>
                      <a:r>
                        <a:rPr lang="en-US" sz="1800" dirty="0">
                          <a:solidFill>
                            <a:srgbClr val="0000FF"/>
                          </a:solidFill>
                          <a:latin typeface="Trebuchet MS"/>
                          <a:ea typeface="Times New Roman"/>
                          <a:cs typeface="Arial"/>
                        </a:rPr>
                        <a:t>(41%)</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95%   </a:t>
                      </a:r>
                      <a:r>
                        <a:rPr lang="en-US" sz="1800" dirty="0">
                          <a:solidFill>
                            <a:srgbClr val="0000FF"/>
                          </a:solidFill>
                          <a:latin typeface="Trebuchet MS"/>
                          <a:ea typeface="Times New Roman"/>
                          <a:cs typeface="Arial"/>
                        </a:rPr>
                        <a:t>(58%)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Try new things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85%   </a:t>
                      </a:r>
                      <a:r>
                        <a:rPr lang="en-US" sz="1800">
                          <a:solidFill>
                            <a:srgbClr val="0000FF"/>
                          </a:solidFill>
                          <a:latin typeface="Trebuchet MS"/>
                          <a:ea typeface="Times New Roman"/>
                          <a:cs typeface="Arial"/>
                        </a:rPr>
                        <a:t>(37%)</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96%   </a:t>
                      </a:r>
                      <a:r>
                        <a:rPr lang="en-US" sz="1800" dirty="0">
                          <a:solidFill>
                            <a:srgbClr val="0000FF"/>
                          </a:solidFill>
                          <a:latin typeface="Trebuchet MS"/>
                          <a:ea typeface="Times New Roman"/>
                          <a:cs typeface="Arial"/>
                        </a:rPr>
                        <a:t>(58%)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dirty="0">
                          <a:latin typeface="Trebuchet MS"/>
                          <a:ea typeface="Times New Roman"/>
                          <a:cs typeface="Arial"/>
                        </a:rPr>
                        <a:t>Listen actively</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84%   </a:t>
                      </a:r>
                      <a:r>
                        <a:rPr lang="en-US" sz="1800">
                          <a:solidFill>
                            <a:srgbClr val="0000FF"/>
                          </a:solidFill>
                          <a:latin typeface="Trebuchet MS"/>
                          <a:ea typeface="Times New Roman"/>
                          <a:cs typeface="Arial"/>
                        </a:rPr>
                        <a:t>(37%)</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89%   </a:t>
                      </a:r>
                      <a:r>
                        <a:rPr lang="en-US" sz="1800" dirty="0">
                          <a:solidFill>
                            <a:srgbClr val="0000FF"/>
                          </a:solidFill>
                          <a:latin typeface="Trebuchet MS"/>
                          <a:ea typeface="Times New Roman"/>
                          <a:cs typeface="Arial"/>
                        </a:rPr>
                        <a:t>(55%)</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See a project through from beginning to end</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79%   </a:t>
                      </a:r>
                      <a:r>
                        <a:rPr lang="en-US" sz="1800">
                          <a:solidFill>
                            <a:srgbClr val="0000FF"/>
                          </a:solidFill>
                          <a:latin typeface="Trebuchet MS"/>
                          <a:ea typeface="Times New Roman"/>
                          <a:cs typeface="Arial"/>
                        </a:rPr>
                        <a:t>(32%)</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algn="ctr">
                        <a:lnSpc>
                          <a:spcPct val="115000"/>
                        </a:lnSpc>
                        <a:spcBef>
                          <a:spcPts val="0"/>
                        </a:spcBef>
                        <a:spcAft>
                          <a:spcPts val="0"/>
                        </a:spcAft>
                      </a:pPr>
                      <a:r>
                        <a:rPr lang="en-US" sz="1800" dirty="0">
                          <a:latin typeface="Trebuchet MS"/>
                          <a:ea typeface="Times New Roman"/>
                          <a:cs typeface="Arial"/>
                        </a:rPr>
                        <a:t>81%   </a:t>
                      </a:r>
                      <a:r>
                        <a:rPr lang="en-US" sz="1800" dirty="0">
                          <a:solidFill>
                            <a:srgbClr val="0000FF"/>
                          </a:solidFill>
                          <a:latin typeface="Trebuchet MS"/>
                          <a:ea typeface="Times New Roman"/>
                          <a:cs typeface="Arial"/>
                        </a:rPr>
                        <a:t>(39%)</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Learn to value others’ viewpoints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71%   </a:t>
                      </a:r>
                      <a:r>
                        <a:rPr lang="en-US" sz="1800">
                          <a:solidFill>
                            <a:srgbClr val="0000FF"/>
                          </a:solidFill>
                          <a:latin typeface="Trebuchet MS"/>
                          <a:ea typeface="Times New Roman"/>
                          <a:cs typeface="Arial"/>
                        </a:rPr>
                        <a:t>(33%)</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78%   </a:t>
                      </a:r>
                      <a:r>
                        <a:rPr lang="en-US" sz="1800" dirty="0">
                          <a:solidFill>
                            <a:srgbClr val="0000FF"/>
                          </a:solidFill>
                          <a:latin typeface="Trebuchet MS"/>
                          <a:ea typeface="Times New Roman"/>
                          <a:cs typeface="Arial"/>
                        </a:rPr>
                        <a:t>(29%)</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228600" marR="0" indent="-228600">
                        <a:lnSpc>
                          <a:spcPct val="115000"/>
                        </a:lnSpc>
                        <a:spcBef>
                          <a:spcPts val="0"/>
                        </a:spcBef>
                        <a:spcAft>
                          <a:spcPts val="0"/>
                        </a:spcAft>
                      </a:pPr>
                      <a:r>
                        <a:rPr lang="en-US" sz="1800">
                          <a:latin typeface="Trebuchet MS"/>
                          <a:ea typeface="Times New Roman"/>
                          <a:cs typeface="Arial"/>
                        </a:rPr>
                        <a:t>Become more confident in front of  others</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68%   </a:t>
                      </a:r>
                      <a:r>
                        <a:rPr lang="en-US" sz="1800">
                          <a:solidFill>
                            <a:srgbClr val="0000FF"/>
                          </a:solidFill>
                          <a:latin typeface="Trebuchet MS"/>
                          <a:ea typeface="Times New Roman"/>
                          <a:cs typeface="Arial"/>
                        </a:rPr>
                        <a:t>(35%)</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82%   </a:t>
                      </a:r>
                      <a:r>
                        <a:rPr lang="en-US" sz="1800" dirty="0">
                          <a:solidFill>
                            <a:srgbClr val="0000FF"/>
                          </a:solidFill>
                          <a:latin typeface="Trebuchet MS"/>
                          <a:ea typeface="Times New Roman"/>
                          <a:cs typeface="Arial"/>
                        </a:rPr>
                        <a:t>(46%)</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a:latin typeface="Trebuchet MS"/>
                          <a:ea typeface="Times New Roman"/>
                          <a:cs typeface="Arial"/>
                        </a:rPr>
                        <a:t>Use an expanded vocabulary</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67%   </a:t>
                      </a:r>
                      <a:r>
                        <a:rPr lang="en-US" sz="1800">
                          <a:solidFill>
                            <a:srgbClr val="0000FF"/>
                          </a:solidFill>
                          <a:latin typeface="Trebuchet MS"/>
                          <a:ea typeface="Times New Roman"/>
                          <a:cs typeface="Arial"/>
                        </a:rPr>
                        <a:t>(21%)</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72%   </a:t>
                      </a:r>
                      <a:r>
                        <a:rPr lang="en-US" sz="1800" dirty="0">
                          <a:solidFill>
                            <a:srgbClr val="0000FF"/>
                          </a:solidFill>
                          <a:latin typeface="Trebuchet MS"/>
                          <a:ea typeface="Times New Roman"/>
                          <a:cs typeface="Arial"/>
                        </a:rPr>
                        <a:t>(28%)</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0" marR="0">
                        <a:lnSpc>
                          <a:spcPct val="115000"/>
                        </a:lnSpc>
                        <a:spcBef>
                          <a:spcPts val="0"/>
                        </a:spcBef>
                        <a:spcAft>
                          <a:spcPts val="0"/>
                        </a:spcAft>
                      </a:pPr>
                      <a:r>
                        <a:rPr lang="en-US" sz="1800" dirty="0">
                          <a:latin typeface="Trebuchet MS"/>
                          <a:ea typeface="Times New Roman"/>
                          <a:cs typeface="Arial"/>
                        </a:rPr>
                        <a:t>With memorization </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63%   </a:t>
                      </a:r>
                      <a:r>
                        <a:rPr lang="en-US" sz="1800">
                          <a:solidFill>
                            <a:srgbClr val="0000FF"/>
                          </a:solidFill>
                          <a:latin typeface="Trebuchet MS"/>
                          <a:ea typeface="Times New Roman"/>
                          <a:cs typeface="Arial"/>
                        </a:rPr>
                        <a:t>(29%)</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78%   </a:t>
                      </a:r>
                      <a:r>
                        <a:rPr lang="en-US" sz="1800" dirty="0">
                          <a:solidFill>
                            <a:srgbClr val="0000FF"/>
                          </a:solidFill>
                          <a:latin typeface="Trebuchet MS"/>
                          <a:ea typeface="Times New Roman"/>
                          <a:cs typeface="Arial"/>
                        </a:rPr>
                        <a:t>(40%)</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402488">
                <a:tc>
                  <a:txBody>
                    <a:bodyPr/>
                    <a:lstStyle/>
                    <a:p>
                      <a:pPr marL="0" marR="0">
                        <a:lnSpc>
                          <a:spcPct val="115000"/>
                        </a:lnSpc>
                        <a:spcBef>
                          <a:spcPts val="0"/>
                        </a:spcBef>
                        <a:spcAft>
                          <a:spcPts val="0"/>
                        </a:spcAft>
                      </a:pPr>
                      <a:r>
                        <a:rPr lang="en-US" sz="1800" dirty="0">
                          <a:latin typeface="Trebuchet MS"/>
                          <a:ea typeface="Times New Roman"/>
                          <a:cs typeface="Arial"/>
                        </a:rPr>
                        <a:t>Express </a:t>
                      </a:r>
                      <a:r>
                        <a:rPr lang="en-US" sz="1800" dirty="0" smtClean="0">
                          <a:latin typeface="Trebuchet MS"/>
                          <a:ea typeface="Times New Roman"/>
                          <a:cs typeface="Arial"/>
                        </a:rPr>
                        <a:t>themselves </a:t>
                      </a:r>
                      <a:r>
                        <a:rPr lang="en-US" sz="1800" dirty="0">
                          <a:latin typeface="Trebuchet MS"/>
                          <a:ea typeface="Times New Roman"/>
                          <a:cs typeface="Arial"/>
                        </a:rPr>
                        <a:t>with words</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latin typeface="Trebuchet MS"/>
                          <a:ea typeface="Times New Roman"/>
                          <a:cs typeface="Arial"/>
                        </a:rPr>
                        <a:t>63%   </a:t>
                      </a:r>
                      <a:r>
                        <a:rPr lang="en-US" sz="1800">
                          <a:solidFill>
                            <a:srgbClr val="0000FF"/>
                          </a:solidFill>
                          <a:latin typeface="Trebuchet MS"/>
                          <a:ea typeface="Times New Roman"/>
                          <a:cs typeface="Arial"/>
                        </a:rPr>
                        <a:t>(16%)</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Trebuchet MS"/>
                          <a:ea typeface="Times New Roman"/>
                          <a:cs typeface="Arial"/>
                        </a:rPr>
                        <a:t>83%   </a:t>
                      </a:r>
                      <a:r>
                        <a:rPr lang="en-US" sz="1800" dirty="0">
                          <a:solidFill>
                            <a:srgbClr val="0000FF"/>
                          </a:solidFill>
                          <a:latin typeface="Trebuchet MS"/>
                          <a:ea typeface="Times New Roman"/>
                          <a:cs typeface="Arial"/>
                        </a:rPr>
                        <a:t>(35%)</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
        <p:nvSpPr>
          <p:cNvPr id="1025" name="Rectangle 1"/>
          <p:cNvSpPr>
            <a:spLocks noChangeArrowheads="1"/>
          </p:cNvSpPr>
          <p:nvPr/>
        </p:nvSpPr>
        <p:spPr bwMode="auto">
          <a:xfrm>
            <a:off x="762000" y="1264623"/>
            <a:ext cx="7696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Table 4a:  Percent of Respondents Who Thought Participation in Theatre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rebuchet MS" pitchFamily="34" charset="0"/>
                <a:ea typeface="Times New Roman" pitchFamily="18" charset="0"/>
                <a:cs typeface="Arial" pitchFamily="34" charset="0"/>
              </a:rPr>
              <a:t>         Classes and the Spring Production Helped* Them in the Following Ways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Slide Number Placeholder 7"/>
          <p:cNvSpPr>
            <a:spLocks noGrp="1"/>
          </p:cNvSpPr>
          <p:nvPr>
            <p:ph type="sldNum" sz="quarter" idx="12"/>
          </p:nvPr>
        </p:nvSpPr>
        <p:spPr/>
        <p:txBody>
          <a:bodyPr/>
          <a:lstStyle/>
          <a:p>
            <a:r>
              <a:rPr lang="en-US" dirty="0" smtClean="0"/>
              <a:t>6</a:t>
            </a:r>
            <a:endParaRPr lang="en-US" dirty="0"/>
          </a:p>
        </p:txBody>
      </p:sp>
      <p:sp>
        <p:nvSpPr>
          <p:cNvPr id="6" name="TextBox 5"/>
          <p:cNvSpPr txBox="1"/>
          <p:nvPr/>
        </p:nvSpPr>
        <p:spPr>
          <a:xfrm>
            <a:off x="685800" y="5867400"/>
            <a:ext cx="7772400" cy="461665"/>
          </a:xfrm>
          <a:prstGeom prst="rect">
            <a:avLst/>
          </a:prstGeom>
          <a:noFill/>
        </p:spPr>
        <p:txBody>
          <a:bodyPr wrap="square" rtlCol="0">
            <a:spAutoFit/>
          </a:bodyPr>
          <a:lstStyle/>
          <a:p>
            <a:r>
              <a:rPr lang="en-US" sz="1200" dirty="0" smtClean="0"/>
              <a:t>*  Includes % who indicated they were helped somewhat and </a:t>
            </a:r>
            <a:r>
              <a:rPr lang="en-US" sz="1200" dirty="0" smtClean="0">
                <a:solidFill>
                  <a:srgbClr val="0000FF"/>
                </a:solidFill>
              </a:rPr>
              <a:t>a lot.  </a:t>
            </a:r>
            <a:r>
              <a:rPr lang="en-US" sz="1200" dirty="0" smtClean="0">
                <a:solidFill>
                  <a:sysClr val="windowText" lastClr="000000"/>
                </a:solidFill>
              </a:rPr>
              <a:t>Pink shading indicates items where more than 75% of</a:t>
            </a:r>
          </a:p>
          <a:p>
            <a:r>
              <a:rPr lang="en-US" sz="1200" dirty="0" smtClean="0">
                <a:solidFill>
                  <a:sysClr val="windowText" lastClr="000000"/>
                </a:solidFill>
              </a:rPr>
              <a:t>    respondents indicated they were helped.</a:t>
            </a:r>
            <a:endParaRPr lang="en-US" sz="1200" dirty="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66274" name="Rectangle 2"/>
          <p:cNvSpPr>
            <a:spLocks noGrp="1" noChangeArrowheads="1"/>
          </p:cNvSpPr>
          <p:nvPr>
            <p:ph type="body" idx="1"/>
          </p:nvPr>
        </p:nvSpPr>
        <p:spPr>
          <a:xfrm>
            <a:off x="457200" y="642937"/>
            <a:ext cx="8077200" cy="5377161"/>
          </a:xfrm>
        </p:spPr>
        <p:txBody>
          <a:bodyPr/>
          <a:lstStyle/>
          <a:p>
            <a:pPr marL="635000" indent="-520700" algn="ctr">
              <a:buFontTx/>
              <a:buNone/>
            </a:pPr>
            <a:r>
              <a:rPr lang="en-US" sz="2800" i="1" dirty="0"/>
              <a:t>These materials are for the benefit of any 501c3 organization. They MAY be used in whole or  in part provided that credit is given to the Bruner Foundation.  </a:t>
            </a:r>
          </a:p>
          <a:p>
            <a:pPr marL="635000" indent="-520700" algn="ctr">
              <a:buFontTx/>
              <a:buNone/>
            </a:pPr>
            <a:endParaRPr lang="en-US" sz="2800" i="1" dirty="0"/>
          </a:p>
          <a:p>
            <a:pPr marL="635000" indent="-520700" algn="ctr">
              <a:buFontTx/>
              <a:buNone/>
            </a:pPr>
            <a:r>
              <a:rPr lang="en-US" sz="2800" i="1" dirty="0"/>
              <a:t>They may NOT be sold or redistributed in whole or part for a profit.</a:t>
            </a:r>
            <a:endParaRPr lang="en-US" sz="2800" b="1" dirty="0"/>
          </a:p>
          <a:p>
            <a:pPr marL="635000" indent="-520700" algn="ctr">
              <a:buFontTx/>
              <a:buNone/>
            </a:pPr>
            <a:endParaRPr lang="en-US" sz="2800" b="1" dirty="0"/>
          </a:p>
          <a:p>
            <a:pPr marL="635000" indent="-520700" algn="ctr">
              <a:buFontTx/>
              <a:buNone/>
            </a:pPr>
            <a:r>
              <a:rPr lang="en-US" sz="2800" b="1" dirty="0"/>
              <a:t>Copyright © by the Bruner Foundation </a:t>
            </a:r>
            <a:r>
              <a:rPr lang="en-US" sz="2800" b="1" dirty="0" smtClean="0"/>
              <a:t>2012</a:t>
            </a:r>
            <a:endParaRPr lang="en-US" sz="2800" dirty="0"/>
          </a:p>
          <a:p>
            <a:pPr marL="635000" indent="-520700">
              <a:buClr>
                <a:srgbClr val="FF0000"/>
              </a:buClr>
              <a:buFontTx/>
              <a:buNone/>
            </a:pPr>
            <a:endParaRPr lang="en-US" sz="2000" dirty="0"/>
          </a:p>
          <a:p>
            <a:pPr marL="635000" indent="-520700">
              <a:buClr>
                <a:srgbClr val="FF0000"/>
              </a:buClr>
              <a:buFontTx/>
              <a:buNone/>
            </a:pPr>
            <a:r>
              <a:rPr lang="en-US" sz="2000" dirty="0"/>
              <a:t>* </a:t>
            </a:r>
            <a:r>
              <a:rPr lang="en-US" sz="2000" i="1" dirty="0"/>
              <a:t>Please </a:t>
            </a:r>
            <a:r>
              <a:rPr lang="en-US" sz="2000" i="1" dirty="0" smtClean="0"/>
              <a:t>see supplementary materials for a sample agenda, activities and handouts</a:t>
            </a:r>
            <a:endParaRPr lang="en-US" sz="2000" i="1" dirty="0"/>
          </a:p>
        </p:txBody>
      </p:sp>
      <p:sp>
        <p:nvSpPr>
          <p:cNvPr id="4" name="Text Box 6"/>
          <p:cNvSpPr txBox="1">
            <a:spLocks noChangeArrowheads="1"/>
          </p:cNvSpPr>
          <p:nvPr/>
        </p:nvSpPr>
        <p:spPr bwMode="auto">
          <a:xfrm>
            <a:off x="4267200" y="6096000"/>
            <a:ext cx="1905000" cy="430887"/>
          </a:xfrm>
          <a:prstGeom prst="rect">
            <a:avLst/>
          </a:prstGeom>
          <a:noFill/>
          <a:ln w="9525">
            <a:noFill/>
            <a:miter lim="800000"/>
            <a:headEnd/>
            <a:tailEnd/>
          </a:ln>
          <a:effectLst/>
        </p:spPr>
        <p:txBody>
          <a:bodyPr wrap="square">
            <a:spAutoFit/>
          </a:bodyPr>
          <a:lstStyle/>
          <a:p>
            <a:r>
              <a:rPr lang="en-US" sz="1100" b="1" dirty="0">
                <a:latin typeface="Arial" pitchFamily="34" charset="0"/>
              </a:rPr>
              <a:t>Bruner Foundation                   </a:t>
            </a:r>
          </a:p>
          <a:p>
            <a:r>
              <a:rPr lang="en-US" sz="1100" b="1" dirty="0">
                <a:latin typeface="Arial" pitchFamily="34" charset="0"/>
              </a:rPr>
              <a:t>Rochester, New York</a:t>
            </a:r>
          </a:p>
        </p:txBody>
      </p:sp>
      <p:pic>
        <p:nvPicPr>
          <p:cNvPr id="5" name="Picture 7"/>
          <p:cNvPicPr>
            <a:picLocks noChangeAspect="1" noChangeArrowheads="1"/>
          </p:cNvPicPr>
          <p:nvPr/>
        </p:nvPicPr>
        <p:blipFill>
          <a:blip r:embed="rId3" cstate="print"/>
          <a:srcRect/>
          <a:stretch>
            <a:fillRect/>
          </a:stretch>
        </p:blipFill>
        <p:spPr bwMode="auto">
          <a:xfrm>
            <a:off x="3886200" y="6072188"/>
            <a:ext cx="381000" cy="381000"/>
          </a:xfrm>
          <a:prstGeom prst="rect">
            <a:avLst/>
          </a:prstGeom>
          <a:noFill/>
          <a:ln w="9525">
            <a:noFill/>
            <a:miter lim="800000"/>
            <a:headEnd/>
            <a:tailEnd/>
          </a:ln>
        </p:spPr>
      </p:pic>
      <p:pic>
        <p:nvPicPr>
          <p:cNvPr id="6" name="Picture 5" descr="C:\Users\Anita\AppData\Local\Microsoft\Windows\Temporary Internet Files\Content.IE5\BPPYARPA\MC900441834[1].wmf"/>
          <p:cNvPicPr>
            <a:picLocks noChangeAspect="1" noChangeArrowheads="1"/>
          </p:cNvPicPr>
          <p:nvPr/>
        </p:nvPicPr>
        <p:blipFill>
          <a:blip r:embed="rId4" cstate="print"/>
          <a:srcRect/>
          <a:stretch>
            <a:fillRect/>
          </a:stretch>
        </p:blipFill>
        <p:spPr bwMode="auto">
          <a:xfrm>
            <a:off x="304800" y="5562600"/>
            <a:ext cx="1828800" cy="1295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313612" cy="914400"/>
          </a:xfrm>
        </p:spPr>
        <p:txBody>
          <a:bodyPr>
            <a:noAutofit/>
          </a:bodyPr>
          <a:lstStyle/>
          <a:p>
            <a:r>
              <a:rPr lang="en-US" sz="2800" dirty="0" smtClean="0"/>
              <a:t>Things to Think about </a:t>
            </a:r>
            <a:br>
              <a:rPr lang="en-US" sz="2800" dirty="0" smtClean="0"/>
            </a:br>
            <a:r>
              <a:rPr lang="en-US" sz="2800" dirty="0" smtClean="0"/>
              <a:t>Before Administering a Survey</a:t>
            </a:r>
            <a:endParaRPr lang="en-US" sz="2800" dirty="0"/>
          </a:p>
        </p:txBody>
      </p:sp>
      <p:sp>
        <p:nvSpPr>
          <p:cNvPr id="3" name="Content Placeholder 2"/>
          <p:cNvSpPr>
            <a:spLocks noGrp="1"/>
          </p:cNvSpPr>
          <p:nvPr>
            <p:ph sz="quarter" idx="1"/>
          </p:nvPr>
        </p:nvSpPr>
        <p:spPr>
          <a:xfrm>
            <a:off x="838200" y="1371600"/>
            <a:ext cx="7769225" cy="4316016"/>
          </a:xfrm>
        </p:spPr>
        <p:txBody>
          <a:bodyPr>
            <a:noAutofit/>
          </a:bodyPr>
          <a:lstStyle/>
          <a:p>
            <a:pPr>
              <a:lnSpc>
                <a:spcPct val="80000"/>
              </a:lnSpc>
              <a:spcBef>
                <a:spcPts val="1800"/>
              </a:spcBef>
              <a:buClr>
                <a:srgbClr val="000066"/>
              </a:buClr>
              <a:buSzPct val="100000"/>
              <a:buFont typeface="Wingdings" pitchFamily="2" charset="2"/>
              <a:buChar char="Ø"/>
            </a:pPr>
            <a:r>
              <a:rPr lang="en-US" sz="2800" dirty="0" smtClean="0"/>
              <a:t>Target group: who, where, sampling? </a:t>
            </a:r>
          </a:p>
          <a:p>
            <a:pPr>
              <a:lnSpc>
                <a:spcPct val="80000"/>
              </a:lnSpc>
              <a:spcBef>
                <a:spcPts val="1800"/>
              </a:spcBef>
              <a:buClr>
                <a:srgbClr val="000066"/>
              </a:buClr>
              <a:buSzPct val="100000"/>
              <a:buFont typeface="Wingdings" pitchFamily="2" charset="2"/>
              <a:buChar char="Ø"/>
            </a:pPr>
            <a:r>
              <a:rPr lang="en-US" sz="2800" dirty="0" smtClean="0"/>
              <a:t>Respondent assistance,  A/P consent</a:t>
            </a:r>
          </a:p>
          <a:p>
            <a:pPr>
              <a:lnSpc>
                <a:spcPct val="80000"/>
              </a:lnSpc>
              <a:spcBef>
                <a:spcPts val="1800"/>
              </a:spcBef>
              <a:buClr>
                <a:srgbClr val="000066"/>
              </a:buClr>
              <a:buSzPct val="100000"/>
              <a:buFont typeface="Wingdings" pitchFamily="2" charset="2"/>
              <a:buChar char="Ø"/>
            </a:pPr>
            <a:r>
              <a:rPr lang="en-US" sz="2800" dirty="0" smtClean="0"/>
              <a:t>Type of survey, frequency of administration </a:t>
            </a:r>
          </a:p>
          <a:p>
            <a:pPr>
              <a:lnSpc>
                <a:spcPct val="80000"/>
              </a:lnSpc>
              <a:spcBef>
                <a:spcPts val="1800"/>
              </a:spcBef>
              <a:buClr>
                <a:srgbClr val="000066"/>
              </a:buClr>
              <a:buSzPct val="100000"/>
              <a:buFont typeface="Wingdings" pitchFamily="2" charset="2"/>
              <a:buChar char="Ø"/>
            </a:pPr>
            <a:r>
              <a:rPr lang="en-US" sz="2800" dirty="0" smtClean="0"/>
              <a:t>Anonymity vs. Confidentiality</a:t>
            </a:r>
          </a:p>
          <a:p>
            <a:pPr>
              <a:lnSpc>
                <a:spcPct val="80000"/>
              </a:lnSpc>
              <a:spcBef>
                <a:spcPts val="1800"/>
              </a:spcBef>
              <a:buClr>
                <a:srgbClr val="000066"/>
              </a:buClr>
              <a:buSzPct val="100000"/>
              <a:buFont typeface="Wingdings" pitchFamily="2" charset="2"/>
              <a:buChar char="Ø"/>
            </a:pPr>
            <a:r>
              <a:rPr lang="en-US" sz="2800" dirty="0" smtClean="0"/>
              <a:t>Specific fielding strategies, incentives?</a:t>
            </a:r>
          </a:p>
          <a:p>
            <a:pPr>
              <a:lnSpc>
                <a:spcPct val="80000"/>
              </a:lnSpc>
              <a:spcBef>
                <a:spcPts val="1800"/>
              </a:spcBef>
              <a:buClr>
                <a:srgbClr val="000066"/>
              </a:buClr>
              <a:buSzPct val="100000"/>
              <a:buFont typeface="Wingdings" pitchFamily="2" charset="2"/>
              <a:buChar char="Ø"/>
            </a:pPr>
            <a:r>
              <a:rPr lang="en-US" sz="2800" dirty="0" smtClean="0"/>
              <a:t>Time needed for response</a:t>
            </a:r>
          </a:p>
          <a:p>
            <a:pPr>
              <a:lnSpc>
                <a:spcPct val="80000"/>
              </a:lnSpc>
              <a:spcBef>
                <a:spcPts val="1800"/>
              </a:spcBef>
              <a:buClr>
                <a:srgbClr val="000066"/>
              </a:buClr>
              <a:buSzPct val="100000"/>
              <a:buFont typeface="Wingdings" pitchFamily="2" charset="2"/>
              <a:buChar char="Ø"/>
            </a:pPr>
            <a:r>
              <a:rPr lang="en-US" sz="2800" dirty="0" smtClean="0"/>
              <a:t>Tracking  administration and response</a:t>
            </a:r>
          </a:p>
          <a:p>
            <a:pPr>
              <a:lnSpc>
                <a:spcPct val="80000"/>
              </a:lnSpc>
              <a:spcBef>
                <a:spcPts val="1800"/>
              </a:spcBef>
              <a:buClr>
                <a:srgbClr val="000066"/>
              </a:buClr>
              <a:buSzPct val="100000"/>
              <a:buFont typeface="Wingdings" pitchFamily="2" charset="2"/>
              <a:buChar char="Ø"/>
            </a:pPr>
            <a:r>
              <a:rPr lang="en-US" sz="2800" dirty="0" smtClean="0">
                <a:solidFill>
                  <a:srgbClr val="FF0000"/>
                </a:solidFill>
              </a:rPr>
              <a:t> Data analysis plans</a:t>
            </a:r>
          </a:p>
          <a:p>
            <a:pPr>
              <a:lnSpc>
                <a:spcPct val="80000"/>
              </a:lnSpc>
              <a:spcBef>
                <a:spcPts val="1800"/>
              </a:spcBef>
              <a:buClr>
                <a:srgbClr val="000066"/>
              </a:buClr>
              <a:buSzPct val="100000"/>
              <a:buFont typeface="Wingdings" pitchFamily="2" charset="2"/>
              <a:buChar char="Ø"/>
            </a:pPr>
            <a:r>
              <a:rPr lang="en-US" sz="2800" dirty="0" smtClean="0"/>
              <a:t> Storing and maintaining confidentiality</a:t>
            </a:r>
          </a:p>
        </p:txBody>
      </p:sp>
      <p:pic>
        <p:nvPicPr>
          <p:cNvPr id="80906" name="Picture 10" descr="C:\Users\Anita\AppData\Local\Microsoft\Windows\Temporary Internet Files\Content.IE5\6XOM06AF\MM900234755[1].gif"/>
          <p:cNvPicPr>
            <a:picLocks noChangeAspect="1" noChangeArrowheads="1" noCrop="1"/>
          </p:cNvPicPr>
          <p:nvPr/>
        </p:nvPicPr>
        <p:blipFill>
          <a:blip r:embed="rId2" cstate="print"/>
          <a:srcRect/>
          <a:stretch>
            <a:fillRect/>
          </a:stretch>
        </p:blipFill>
        <p:spPr bwMode="auto">
          <a:xfrm>
            <a:off x="7391400" y="228600"/>
            <a:ext cx="1447800" cy="928688"/>
          </a:xfrm>
          <a:prstGeom prst="rect">
            <a:avLst/>
          </a:prstGeom>
          <a:noFill/>
        </p:spPr>
      </p:pic>
      <p:sp>
        <p:nvSpPr>
          <p:cNvPr id="7" name="Slide Number Placeholder 6"/>
          <p:cNvSpPr>
            <a:spLocks noGrp="1"/>
          </p:cNvSpPr>
          <p:nvPr>
            <p:ph type="sldNum" sz="quarter" idx="12"/>
          </p:nvPr>
        </p:nvSpPr>
        <p:spPr/>
        <p:txBody>
          <a:bodyPr/>
          <a:lstStyle/>
          <a:p>
            <a:r>
              <a:rPr lang="en-US" dirty="0" smtClean="0"/>
              <a:t>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85800" y="228600"/>
            <a:ext cx="6781800" cy="6477000"/>
          </a:xfrm>
          <a:prstGeom prst="rect">
            <a:avLst/>
          </a:prstGeom>
          <a:noFill/>
        </p:spPr>
      </p:pic>
      <p:sp>
        <p:nvSpPr>
          <p:cNvPr id="3" name="TextBox 2"/>
          <p:cNvSpPr txBox="1"/>
          <p:nvPr/>
        </p:nvSpPr>
        <p:spPr>
          <a:xfrm>
            <a:off x="685800" y="5638800"/>
            <a:ext cx="2209800" cy="461665"/>
          </a:xfrm>
          <a:prstGeom prst="rect">
            <a:avLst/>
          </a:prstGeom>
          <a:noFill/>
        </p:spPr>
        <p:txBody>
          <a:bodyPr wrap="square" rtlCol="0">
            <a:spAutoFit/>
          </a:bodyPr>
          <a:lstStyle/>
          <a:p>
            <a:r>
              <a:rPr lang="en-US" sz="1200" dirty="0" smtClean="0"/>
              <a:t>Survey  Activity:  Find Errors in Mock Survey</a:t>
            </a:r>
            <a:endParaRPr 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evaluation data collected?</a:t>
            </a:r>
            <a:endParaRPr lang="en-US"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b="1" dirty="0" smtClean="0"/>
              <a:t>Interviews</a:t>
            </a:r>
          </a:p>
          <a:p>
            <a:pPr>
              <a:spcBef>
                <a:spcPts val="2400"/>
              </a:spcBef>
            </a:pPr>
            <a:r>
              <a:rPr lang="en-US" sz="3600" b="1" dirty="0" smtClean="0"/>
              <a:t>Surveys</a:t>
            </a:r>
          </a:p>
          <a:p>
            <a:pPr>
              <a:spcBef>
                <a:spcPts val="2400"/>
              </a:spcBef>
            </a:pPr>
            <a:r>
              <a:rPr lang="en-US" sz="3600" b="1" dirty="0" smtClean="0">
                <a:solidFill>
                  <a:srgbClr val="0000FF"/>
                </a:solidFill>
              </a:rPr>
              <a:t>Observations</a:t>
            </a:r>
          </a:p>
          <a:p>
            <a:pPr>
              <a:spcBef>
                <a:spcPts val="2400"/>
              </a:spcBef>
            </a:pPr>
            <a:r>
              <a:rPr lang="en-US" sz="3600" dirty="0" smtClean="0"/>
              <a:t>Record Reviews</a:t>
            </a:r>
            <a:endParaRPr lang="en-US" sz="3600" dirty="0"/>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
        <p:nvSpPr>
          <p:cNvPr id="8" name="Slide Number Placeholder 7"/>
          <p:cNvSpPr>
            <a:spLocks noGrp="1"/>
          </p:cNvSpPr>
          <p:nvPr>
            <p:ph type="sldNum" sz="quarter" idx="12"/>
          </p:nvPr>
        </p:nvSpPr>
        <p:spPr/>
        <p:txBody>
          <a:bodyPr/>
          <a:lstStyle/>
          <a:p>
            <a:r>
              <a:rPr lang="en-US" dirty="0" smtClean="0"/>
              <a:t>8</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Observations:</a:t>
            </a:r>
            <a:endParaRPr lang="en-US" b="1"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Observations are conducted to view and hear actual program activities. </a:t>
            </a:r>
          </a:p>
          <a:p>
            <a:pPr>
              <a:spcBef>
                <a:spcPts val="3000"/>
              </a:spcBef>
            </a:pPr>
            <a:r>
              <a:rPr lang="en-US" dirty="0" smtClean="0"/>
              <a:t>Users of reports will know what and how events occur. </a:t>
            </a:r>
          </a:p>
          <a:p>
            <a:pPr>
              <a:spcBef>
                <a:spcPts val="4200"/>
              </a:spcBef>
            </a:pPr>
            <a:r>
              <a:rPr lang="en-US" dirty="0" smtClean="0"/>
              <a:t>Can be focused on</a:t>
            </a:r>
          </a:p>
          <a:p>
            <a:pPr lvl="1"/>
            <a:r>
              <a:rPr lang="en-US" dirty="0" smtClean="0"/>
              <a:t> programs overall</a:t>
            </a:r>
          </a:p>
          <a:p>
            <a:pPr lvl="1"/>
            <a:r>
              <a:rPr lang="en-US" dirty="0" smtClean="0">
                <a:latin typeface="Trebuchet MS" pitchFamily="34" charset="0"/>
              </a:rPr>
              <a:t> participants</a:t>
            </a:r>
          </a:p>
          <a:p>
            <a:pPr lvl="1"/>
            <a:r>
              <a:rPr lang="en-US" dirty="0" smtClean="0">
                <a:latin typeface="Trebuchet MS" pitchFamily="34" charset="0"/>
              </a:rPr>
              <a:t> pre-selected features</a:t>
            </a:r>
            <a:endParaRPr lang="en-US" dirty="0" smtClean="0"/>
          </a:p>
          <a:p>
            <a:pPr>
              <a:spcBef>
                <a:spcPts val="3000"/>
              </a:spcBef>
            </a:pPr>
            <a:r>
              <a:rPr lang="en-US" dirty="0" smtClean="0"/>
              <a:t>Instruments are called – protocols, guides, checklists</a:t>
            </a:r>
            <a:endParaRPr lang="en-US" dirty="0"/>
          </a:p>
        </p:txBody>
      </p:sp>
      <p:sp>
        <p:nvSpPr>
          <p:cNvPr id="4" name="TextBox 3"/>
          <p:cNvSpPr txBox="1"/>
          <p:nvPr/>
        </p:nvSpPr>
        <p:spPr>
          <a:xfrm>
            <a:off x="4572000" y="3048000"/>
            <a:ext cx="3886200" cy="1938992"/>
          </a:xfrm>
          <a:prstGeom prst="rect">
            <a:avLst/>
          </a:prstGeom>
          <a:noFill/>
        </p:spPr>
        <p:txBody>
          <a:bodyPr wrap="square" rtlCol="0">
            <a:spAutoFit/>
          </a:bodyPr>
          <a:lstStyle/>
          <a:p>
            <a:r>
              <a:rPr lang="en-US" sz="2000" dirty="0" smtClean="0"/>
              <a:t>   </a:t>
            </a:r>
            <a:r>
              <a:rPr lang="en-US" sz="2000" b="1" dirty="0" smtClean="0">
                <a:solidFill>
                  <a:srgbClr val="FF0000"/>
                </a:solidFill>
              </a:rPr>
              <a:t>USE OBSERVATIONS TO:</a:t>
            </a:r>
          </a:p>
          <a:p>
            <a:r>
              <a:rPr lang="en-US" sz="2000" dirty="0" smtClean="0"/>
              <a:t>Document program implementation</a:t>
            </a:r>
          </a:p>
          <a:p>
            <a:r>
              <a:rPr lang="en-US" sz="2000" dirty="0" smtClean="0">
                <a:solidFill>
                  <a:srgbClr val="0033CC"/>
                </a:solidFill>
              </a:rPr>
              <a:t>Witness levels of skill/ability, program practices, behaviors </a:t>
            </a:r>
            <a:r>
              <a:rPr lang="en-US" sz="2000" dirty="0" smtClean="0"/>
              <a:t>Determine changes over time</a:t>
            </a:r>
            <a:r>
              <a:rPr lang="en-US" sz="2000" dirty="0" smtClean="0">
                <a:solidFill>
                  <a:srgbClr val="0033CC"/>
                </a:solidFill>
              </a:rPr>
              <a:t>. </a:t>
            </a:r>
            <a:endParaRPr lang="en-US" sz="2000" dirty="0">
              <a:solidFill>
                <a:srgbClr val="0033CC"/>
              </a:solidFill>
            </a:endParaRPr>
          </a:p>
        </p:txBody>
      </p:sp>
      <p:sp>
        <p:nvSpPr>
          <p:cNvPr id="7" name="Slide Number Placeholder 6"/>
          <p:cNvSpPr>
            <a:spLocks noGrp="1"/>
          </p:cNvSpPr>
          <p:nvPr>
            <p:ph type="sldNum" sz="quarter" idx="12"/>
          </p:nvPr>
        </p:nvSpPr>
        <p:spPr/>
        <p:txBody>
          <a:bodyPr/>
          <a:lstStyle/>
          <a:p>
            <a:r>
              <a:rPr lang="en-US" dirty="0" smtClean="0"/>
              <a:t>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G_0060.mov">
            <a:hlinkClick r:id="" action="ppaction://media"/>
          </p:cNvPr>
          <p:cNvPicPr>
            <a:picLocks noRot="1" noChangeAspect="1"/>
          </p:cNvPicPr>
          <p:nvPr>
            <a:videoFile r:link="rId1"/>
          </p:nvPr>
        </p:nvPicPr>
        <p:blipFill>
          <a:blip r:embed="rId3" cstate="print"/>
          <a:stretch>
            <a:fillRect/>
          </a:stretch>
        </p:blipFill>
        <p:spPr>
          <a:xfrm>
            <a:off x="609600" y="533400"/>
            <a:ext cx="7772400" cy="5715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evaluation data collected?</a:t>
            </a:r>
            <a:endParaRPr lang="en-US" dirty="0"/>
          </a:p>
        </p:txBody>
      </p:sp>
      <p:sp>
        <p:nvSpPr>
          <p:cNvPr id="3" name="Content Placeholder 2"/>
          <p:cNvSpPr>
            <a:spLocks noGrp="1"/>
          </p:cNvSpPr>
          <p:nvPr>
            <p:ph sz="quarter" idx="1"/>
          </p:nvPr>
        </p:nvSpPr>
        <p:spPr>
          <a:xfrm>
            <a:off x="381000" y="1524000"/>
            <a:ext cx="4041648" cy="4937760"/>
          </a:xfrm>
        </p:spPr>
        <p:txBody>
          <a:bodyPr>
            <a:normAutofit fontScale="92500"/>
          </a:bodyPr>
          <a:lstStyle/>
          <a:p>
            <a:endParaRPr lang="en-US" sz="3600" dirty="0" smtClean="0"/>
          </a:p>
          <a:p>
            <a:r>
              <a:rPr lang="en-US" sz="3600" b="1" dirty="0" smtClean="0"/>
              <a:t>Interviews</a:t>
            </a:r>
          </a:p>
          <a:p>
            <a:pPr>
              <a:spcBef>
                <a:spcPts val="2400"/>
              </a:spcBef>
            </a:pPr>
            <a:r>
              <a:rPr lang="en-US" sz="3600" b="1" dirty="0" smtClean="0"/>
              <a:t>Surveys</a:t>
            </a:r>
          </a:p>
          <a:p>
            <a:pPr>
              <a:spcBef>
                <a:spcPts val="2400"/>
              </a:spcBef>
            </a:pPr>
            <a:r>
              <a:rPr lang="en-US" sz="3600" b="1" dirty="0" smtClean="0"/>
              <a:t>Observations</a:t>
            </a:r>
          </a:p>
          <a:p>
            <a:pPr>
              <a:spcBef>
                <a:spcPts val="2400"/>
              </a:spcBef>
            </a:pPr>
            <a:r>
              <a:rPr lang="en-US" sz="3600" b="1" dirty="0" smtClean="0">
                <a:solidFill>
                  <a:srgbClr val="0000FF"/>
                </a:solidFill>
              </a:rPr>
              <a:t>Record Reviews</a:t>
            </a:r>
            <a:endParaRPr lang="en-US" sz="3600" b="1" dirty="0">
              <a:solidFill>
                <a:srgbClr val="0000FF"/>
              </a:solidFill>
            </a:endParaRPr>
          </a:p>
        </p:txBody>
      </p:sp>
      <p:sp>
        <p:nvSpPr>
          <p:cNvPr id="4" name="Content Placeholder 3"/>
          <p:cNvSpPr>
            <a:spLocks noGrp="1"/>
          </p:cNvSpPr>
          <p:nvPr>
            <p:ph sz="quarter" idx="2"/>
          </p:nvPr>
        </p:nvSpPr>
        <p:spPr>
          <a:xfrm>
            <a:off x="3886200" y="1216152"/>
            <a:ext cx="4787646" cy="4937760"/>
          </a:xfrm>
        </p:spPr>
        <p:txBody>
          <a:bodyPr>
            <a:normAutofit fontScale="92500"/>
          </a:bodyPr>
          <a:lstStyle/>
          <a:p>
            <a:pPr marL="457200">
              <a:spcBef>
                <a:spcPts val="1800"/>
              </a:spcBef>
            </a:pPr>
            <a:endParaRPr lang="en-US" sz="2800" dirty="0" smtClean="0"/>
          </a:p>
          <a:p>
            <a:pPr marL="457200">
              <a:spcBef>
                <a:spcPts val="1800"/>
              </a:spcBef>
            </a:pPr>
            <a:r>
              <a:rPr lang="en-US" sz="2800" dirty="0" smtClean="0"/>
              <a:t>All have limitations and benefits</a:t>
            </a:r>
          </a:p>
          <a:p>
            <a:pPr marL="457200">
              <a:spcBef>
                <a:spcPts val="1800"/>
              </a:spcBef>
            </a:pPr>
            <a:r>
              <a:rPr lang="en-US" sz="2800" dirty="0" smtClean="0"/>
              <a:t>Require preparation on the front end: </a:t>
            </a:r>
          </a:p>
          <a:p>
            <a:pPr marL="969963" lvl="1" indent="-280988"/>
            <a:r>
              <a:rPr lang="en-US" sz="2800" dirty="0" smtClean="0"/>
              <a:t>Instrument Development and testing</a:t>
            </a:r>
          </a:p>
          <a:p>
            <a:pPr marL="969963" lvl="1" indent="-280988"/>
            <a:r>
              <a:rPr lang="en-US" sz="2800" dirty="0" smtClean="0"/>
              <a:t>Administration plan development</a:t>
            </a:r>
          </a:p>
          <a:p>
            <a:pPr marL="969963" lvl="1" indent="-280988"/>
            <a:r>
              <a:rPr lang="en-US" sz="2800" dirty="0" smtClean="0"/>
              <a:t>Analysis plan development</a:t>
            </a:r>
          </a:p>
          <a:p>
            <a:pPr lvl="1"/>
            <a:endParaRPr lang="en-US" dirty="0" smtClean="0"/>
          </a:p>
          <a:p>
            <a:pPr lvl="1"/>
            <a:endParaRPr lang="en-US" dirty="0"/>
          </a:p>
        </p:txBody>
      </p:sp>
      <p:sp>
        <p:nvSpPr>
          <p:cNvPr id="5" name="Slide Number Placeholder 6"/>
          <p:cNvSpPr>
            <a:spLocks noGrp="1"/>
          </p:cNvSpPr>
          <p:nvPr>
            <p:ph type="sldNum" sz="quarter" idx="12"/>
          </p:nvPr>
        </p:nvSpPr>
        <p:spPr>
          <a:xfrm>
            <a:off x="612648" y="6356350"/>
            <a:ext cx="1981200" cy="365760"/>
          </a:xfrm>
        </p:spPr>
        <p:txBody>
          <a:bodyPr/>
          <a:lstStyle/>
          <a:p>
            <a:r>
              <a:rPr lang="en-US" dirty="0" smtClean="0"/>
              <a:t>10</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Record Reviews</a:t>
            </a:r>
            <a:r>
              <a:rPr lang="en-US" dirty="0" smtClean="0"/>
              <a:t>:</a:t>
            </a:r>
            <a:endParaRPr lang="en-US" dirty="0"/>
          </a:p>
        </p:txBody>
      </p:sp>
      <p:sp>
        <p:nvSpPr>
          <p:cNvPr id="3" name="Content Placeholder 2"/>
          <p:cNvSpPr>
            <a:spLocks noGrp="1"/>
          </p:cNvSpPr>
          <p:nvPr>
            <p:ph sz="quarter" idx="1"/>
          </p:nvPr>
        </p:nvSpPr>
        <p:spPr>
          <a:xfrm>
            <a:off x="457200" y="1219200"/>
            <a:ext cx="8229600" cy="5257800"/>
          </a:xfrm>
        </p:spPr>
        <p:txBody>
          <a:bodyPr>
            <a:normAutofit/>
          </a:bodyPr>
          <a:lstStyle/>
          <a:p>
            <a:pPr>
              <a:spcBef>
                <a:spcPts val="1800"/>
              </a:spcBef>
            </a:pPr>
            <a:r>
              <a:rPr lang="en-US" dirty="0" smtClean="0"/>
              <a:t>Accessing existing internal information, or information collected for other purposes.  </a:t>
            </a:r>
          </a:p>
          <a:p>
            <a:pPr>
              <a:spcBef>
                <a:spcPts val="5400"/>
              </a:spcBef>
            </a:pPr>
            <a:r>
              <a:rPr lang="en-US" dirty="0" smtClean="0"/>
              <a:t>Can be focused on</a:t>
            </a:r>
          </a:p>
          <a:p>
            <a:pPr lvl="1"/>
            <a:r>
              <a:rPr lang="en-US" dirty="0" smtClean="0"/>
              <a:t> own records</a:t>
            </a:r>
          </a:p>
          <a:p>
            <a:pPr lvl="1"/>
            <a:r>
              <a:rPr lang="en-US" dirty="0" smtClean="0"/>
              <a:t> records of other orgs</a:t>
            </a:r>
          </a:p>
          <a:p>
            <a:pPr lvl="1"/>
            <a:r>
              <a:rPr lang="en-US" dirty="0" smtClean="0"/>
              <a:t> adding questions to existing docs</a:t>
            </a:r>
          </a:p>
          <a:p>
            <a:pPr>
              <a:spcBef>
                <a:spcPts val="3000"/>
              </a:spcBef>
            </a:pPr>
            <a:r>
              <a:rPr lang="en-US" dirty="0" smtClean="0"/>
              <a:t>Instruments are called – protocols</a:t>
            </a:r>
            <a:endParaRPr lang="en-US" dirty="0"/>
          </a:p>
        </p:txBody>
      </p:sp>
      <p:sp>
        <p:nvSpPr>
          <p:cNvPr id="4" name="TextBox 3"/>
          <p:cNvSpPr txBox="1"/>
          <p:nvPr/>
        </p:nvSpPr>
        <p:spPr>
          <a:xfrm>
            <a:off x="4648200" y="2438400"/>
            <a:ext cx="3810000" cy="1631216"/>
          </a:xfrm>
          <a:prstGeom prst="rect">
            <a:avLst/>
          </a:prstGeom>
          <a:noFill/>
        </p:spPr>
        <p:txBody>
          <a:bodyPr wrap="square" rtlCol="0">
            <a:spAutoFit/>
          </a:bodyPr>
          <a:lstStyle/>
          <a:p>
            <a:r>
              <a:rPr lang="en-US" sz="2000" dirty="0" smtClean="0"/>
              <a:t>   </a:t>
            </a:r>
            <a:r>
              <a:rPr lang="en-US" sz="2000" b="1" dirty="0" smtClean="0">
                <a:solidFill>
                  <a:srgbClr val="FF0000"/>
                </a:solidFill>
              </a:rPr>
              <a:t>USE REC REVIEW TO:</a:t>
            </a:r>
          </a:p>
          <a:p>
            <a:r>
              <a:rPr lang="en-US" sz="2000" dirty="0" smtClean="0"/>
              <a:t>Collect some behavioral reports</a:t>
            </a:r>
          </a:p>
          <a:p>
            <a:r>
              <a:rPr lang="en-US" sz="2000" dirty="0" smtClean="0">
                <a:solidFill>
                  <a:srgbClr val="0033CC"/>
                </a:solidFill>
              </a:rPr>
              <a:t>Conduct tests, collect test results</a:t>
            </a:r>
          </a:p>
          <a:p>
            <a:r>
              <a:rPr lang="en-US" sz="2000" u="sng" dirty="0" smtClean="0"/>
              <a:t>Verify self-reported data</a:t>
            </a:r>
            <a:r>
              <a:rPr lang="en-US" sz="2000" b="1" dirty="0" smtClean="0"/>
              <a:t>  </a:t>
            </a:r>
          </a:p>
          <a:p>
            <a:r>
              <a:rPr lang="en-US" sz="2000" dirty="0" smtClean="0">
                <a:solidFill>
                  <a:srgbClr val="0033CC"/>
                </a:solidFill>
              </a:rPr>
              <a:t>Determine changes over time </a:t>
            </a:r>
            <a:endParaRPr lang="en-US" sz="2000" dirty="0">
              <a:solidFill>
                <a:srgbClr val="0033CC"/>
              </a:solidFill>
            </a:endParaRPr>
          </a:p>
        </p:txBody>
      </p:sp>
      <p:sp>
        <p:nvSpPr>
          <p:cNvPr id="8" name="Slide Number Placeholder 7"/>
          <p:cNvSpPr>
            <a:spLocks noGrp="1"/>
          </p:cNvSpPr>
          <p:nvPr>
            <p:ph type="sldNum" sz="quarter" idx="12"/>
          </p:nvPr>
        </p:nvSpPr>
        <p:spPr/>
        <p:txBody>
          <a:bodyPr/>
          <a:lstStyle/>
          <a:p>
            <a:r>
              <a:rPr lang="en-US" dirty="0" smtClean="0"/>
              <a:t>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3733800" y="609600"/>
            <a:ext cx="5105400" cy="1143000"/>
          </a:xfrm>
        </p:spPr>
        <p:txBody>
          <a:bodyPr>
            <a:normAutofit fontScale="90000"/>
          </a:bodyPr>
          <a:lstStyle/>
          <a:p>
            <a:pPr eaLnBrk="1" hangingPunct="1">
              <a:defRPr/>
            </a:pPr>
            <a:r>
              <a:rPr lang="en-US" sz="3600" b="1" dirty="0" smtClean="0">
                <a:solidFill>
                  <a:schemeClr val="tx1">
                    <a:lumMod val="65000"/>
                    <a:lumOff val="35000"/>
                  </a:schemeClr>
                </a:solidFill>
                <a:ea typeface="MS PGothic" pitchFamily="34" charset="-128"/>
              </a:rPr>
              <a:t>Collecting  </a:t>
            </a:r>
            <a:br>
              <a:rPr lang="en-US" sz="3600" b="1" dirty="0" smtClean="0">
                <a:solidFill>
                  <a:schemeClr val="tx1">
                    <a:lumMod val="65000"/>
                    <a:lumOff val="35000"/>
                  </a:schemeClr>
                </a:solidFill>
                <a:ea typeface="MS PGothic" pitchFamily="34" charset="-128"/>
              </a:rPr>
            </a:br>
            <a:r>
              <a:rPr lang="en-US" sz="3600" b="1" dirty="0" smtClean="0">
                <a:solidFill>
                  <a:schemeClr val="tx1">
                    <a:lumMod val="65000"/>
                    <a:lumOff val="35000"/>
                  </a:schemeClr>
                </a:solidFill>
                <a:ea typeface="MS PGothic" pitchFamily="34" charset="-128"/>
              </a:rPr>
              <a:t> Record Review Data</a:t>
            </a:r>
          </a:p>
        </p:txBody>
      </p:sp>
      <p:sp>
        <p:nvSpPr>
          <p:cNvPr id="395267" name="Rectangle 3"/>
          <p:cNvSpPr>
            <a:spLocks noGrp="1" noChangeArrowheads="1"/>
          </p:cNvSpPr>
          <p:nvPr>
            <p:ph type="body" idx="1"/>
          </p:nvPr>
        </p:nvSpPr>
        <p:spPr>
          <a:xfrm>
            <a:off x="533400" y="2514600"/>
            <a:ext cx="8382000" cy="3429000"/>
          </a:xfrm>
        </p:spPr>
        <p:txBody>
          <a:bodyPr/>
          <a:lstStyle/>
          <a:p>
            <a:pPr marL="1155700" lvl="2" indent="-342900" eaLnBrk="1" hangingPunct="1">
              <a:lnSpc>
                <a:spcPct val="90000"/>
              </a:lnSpc>
              <a:buClr>
                <a:srgbClr val="F3C61E"/>
              </a:buClr>
              <a:buFont typeface="Wingdings" charset="2"/>
              <a:buNone/>
            </a:pPr>
            <a:endParaRPr lang="en-US" sz="1800" dirty="0" smtClean="0">
              <a:latin typeface="Trebuchet MS" charset="0"/>
            </a:endParaRPr>
          </a:p>
          <a:p>
            <a:pPr marL="520700" indent="-406400" eaLnBrk="1" hangingPunct="1">
              <a:lnSpc>
                <a:spcPct val="90000"/>
              </a:lnSpc>
              <a:spcBef>
                <a:spcPct val="50000"/>
              </a:spcBef>
              <a:buClr>
                <a:schemeClr val="tx1"/>
              </a:buClr>
              <a:buSzPct val="110000"/>
              <a:buFont typeface="Wingdings" charset="2"/>
              <a:buChar char="Ø"/>
            </a:pPr>
            <a:r>
              <a:rPr lang="en-US" sz="2400" dirty="0" smtClean="0">
                <a:latin typeface="Trebuchet MS" charset="0"/>
              </a:rPr>
              <a:t>Review existing data collection forms (suggest modifications or use of new forms if possible).</a:t>
            </a:r>
          </a:p>
          <a:p>
            <a:pPr marL="520700" indent="-406400" eaLnBrk="1" hangingPunct="1">
              <a:lnSpc>
                <a:spcPct val="90000"/>
              </a:lnSpc>
              <a:spcBef>
                <a:spcPct val="50000"/>
              </a:spcBef>
              <a:buClr>
                <a:schemeClr val="tx1"/>
              </a:buClr>
              <a:buSzPct val="110000"/>
              <a:buFont typeface="Wingdings" charset="2"/>
              <a:buChar char="Ø"/>
            </a:pPr>
            <a:r>
              <a:rPr lang="en-US" sz="2400" dirty="0" smtClean="0">
                <a:solidFill>
                  <a:srgbClr val="0000FF"/>
                </a:solidFill>
                <a:latin typeface="Trebuchet MS" charset="0"/>
              </a:rPr>
              <a:t>Develop a code book or at least a data element list keyed to data collection forms.</a:t>
            </a:r>
          </a:p>
          <a:p>
            <a:pPr marL="520700" indent="-406400" eaLnBrk="1" hangingPunct="1">
              <a:lnSpc>
                <a:spcPct val="90000"/>
              </a:lnSpc>
              <a:spcBef>
                <a:spcPct val="50000"/>
              </a:spcBef>
              <a:buClr>
                <a:schemeClr val="tx1"/>
              </a:buClr>
              <a:buSzPct val="110000"/>
              <a:buFont typeface="Wingdings" charset="2"/>
              <a:buChar char="Ø"/>
            </a:pPr>
            <a:r>
              <a:rPr lang="en-US" sz="2400" dirty="0" smtClean="0">
                <a:latin typeface="Trebuchet MS" charset="0"/>
              </a:rPr>
              <a:t>Develop a “database” for record review data.</a:t>
            </a:r>
          </a:p>
          <a:p>
            <a:pPr marL="520700" indent="-406400" eaLnBrk="1" hangingPunct="1">
              <a:lnSpc>
                <a:spcPct val="90000"/>
              </a:lnSpc>
              <a:spcBef>
                <a:spcPct val="50000"/>
              </a:spcBef>
              <a:buClr>
                <a:schemeClr val="tx1"/>
              </a:buClr>
              <a:buSzPct val="110000"/>
              <a:buFont typeface="Wingdings" charset="2"/>
              <a:buChar char="Ø"/>
            </a:pPr>
            <a:r>
              <a:rPr lang="en-US" sz="2400" dirty="0" smtClean="0">
                <a:solidFill>
                  <a:srgbClr val="0000FF"/>
                </a:solidFill>
                <a:latin typeface="Trebuchet MS" charset="0"/>
              </a:rPr>
              <a:t>Develop an analysis plan with mock tables for record review data. </a:t>
            </a:r>
          </a:p>
        </p:txBody>
      </p:sp>
      <p:pic>
        <p:nvPicPr>
          <p:cNvPr id="16390" name="Picture 41" descr="C:\Users\Anita\AppData\Local\Microsoft\Windows\Temporary Internet Files\Content.IE5\JZNG2N8N\MP900202077[1].jpg"/>
          <p:cNvPicPr>
            <a:picLocks noChangeAspect="1" noChangeArrowheads="1"/>
          </p:cNvPicPr>
          <p:nvPr/>
        </p:nvPicPr>
        <p:blipFill>
          <a:blip r:embed="rId2" cstate="print"/>
          <a:srcRect/>
          <a:stretch>
            <a:fillRect/>
          </a:stretch>
        </p:blipFill>
        <p:spPr bwMode="auto">
          <a:xfrm>
            <a:off x="0" y="0"/>
            <a:ext cx="3657600" cy="2451100"/>
          </a:xfrm>
          <a:prstGeom prst="rect">
            <a:avLst/>
          </a:prstGeom>
          <a:noFill/>
          <a:ln w="9525">
            <a:noFill/>
            <a:miter lim="800000"/>
            <a:headEnd/>
            <a:tailEnd/>
          </a:ln>
        </p:spPr>
      </p:pic>
      <p:sp>
        <p:nvSpPr>
          <p:cNvPr id="8" name="Slide Number Placeholder 7"/>
          <p:cNvSpPr>
            <a:spLocks noGrp="1"/>
          </p:cNvSpPr>
          <p:nvPr>
            <p:ph type="sldNum" sz="quarter" idx="12"/>
          </p:nvPr>
        </p:nvSpPr>
        <p:spPr>
          <a:xfrm>
            <a:off x="612648" y="6356350"/>
            <a:ext cx="1981200" cy="365760"/>
          </a:xfrm>
        </p:spPr>
        <p:txBody>
          <a:bodyPr/>
          <a:lstStyle/>
          <a:p>
            <a:r>
              <a:rPr lang="en-US" dirty="0" smtClean="0"/>
              <a:t>12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5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5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52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5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24793"/>
          </a:xfrm>
        </p:spPr>
        <p:txBody>
          <a:bodyPr/>
          <a:lstStyle/>
          <a:p>
            <a:r>
              <a:rPr lang="en-US" sz="3200" b="1" dirty="0" smtClean="0">
                <a:solidFill>
                  <a:schemeClr val="tx1"/>
                </a:solidFill>
              </a:rPr>
              <a:t>Record Review Analysis Example</a:t>
            </a:r>
          </a:p>
        </p:txBody>
      </p:sp>
      <p:graphicFrame>
        <p:nvGraphicFramePr>
          <p:cNvPr id="6" name="Table 5"/>
          <p:cNvGraphicFramePr>
            <a:graphicFrameLocks noGrp="1"/>
          </p:cNvGraphicFramePr>
          <p:nvPr/>
        </p:nvGraphicFramePr>
        <p:xfrm>
          <a:off x="609600" y="1219200"/>
          <a:ext cx="8153399" cy="5047488"/>
        </p:xfrm>
        <a:graphic>
          <a:graphicData uri="http://schemas.openxmlformats.org/drawingml/2006/table">
            <a:tbl>
              <a:tblPr/>
              <a:tblGrid>
                <a:gridCol w="2831657"/>
                <a:gridCol w="890986"/>
                <a:gridCol w="874873"/>
                <a:gridCol w="900652"/>
                <a:gridCol w="882928"/>
                <a:gridCol w="1010304"/>
                <a:gridCol w="761999"/>
              </a:tblGrid>
              <a:tr h="228600">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600" dirty="0" smtClean="0">
                          <a:latin typeface="Calibri"/>
                          <a:ea typeface="Calibri"/>
                          <a:cs typeface="Times New Roman"/>
                        </a:rPr>
                        <a:t>AGENCY</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984">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CDR</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EF</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MHA</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CENTRAL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Calibri"/>
                          <a:ea typeface="Calibri"/>
                          <a:cs typeface="Times New Roman"/>
                        </a:rPr>
                        <a:t>TOTAL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smtClean="0">
                          <a:latin typeface="Calibri"/>
                          <a:ea typeface="Calibri"/>
                          <a:cs typeface="Times New Roman"/>
                        </a:rPr>
                        <a:t>Number</a:t>
                      </a:r>
                      <a:r>
                        <a:rPr lang="en-US" sz="1600" baseline="0" dirty="0" smtClean="0">
                          <a:latin typeface="Calibri"/>
                          <a:ea typeface="Calibri"/>
                          <a:cs typeface="Times New Roman"/>
                        </a:rPr>
                        <a:t> of Participants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a:lnSpc>
                          <a:spcPct val="115000"/>
                        </a:lnSpc>
                        <a:spcBef>
                          <a:spcPts val="0"/>
                        </a:spcBef>
                        <a:spcAft>
                          <a:spcPts val="0"/>
                        </a:spcAft>
                      </a:pPr>
                      <a:r>
                        <a:rPr lang="en-US" sz="1600" b="1" dirty="0">
                          <a:latin typeface="Calibri"/>
                          <a:ea typeface="Calibri"/>
                          <a:cs typeface="Times New Roman"/>
                        </a:rPr>
                        <a:t>AGE at </a:t>
                      </a:r>
                      <a:r>
                        <a:rPr lang="en-US" sz="1600" b="1" dirty="0" smtClean="0">
                          <a:latin typeface="Calibri"/>
                          <a:ea typeface="Calibri"/>
                          <a:cs typeface="Times New Roman"/>
                        </a:rPr>
                        <a:t>INTAKE  </a:t>
                      </a:r>
                      <a:r>
                        <a:rPr lang="en-US" sz="1300" b="1" dirty="0" smtClean="0">
                          <a:solidFill>
                            <a:srgbClr val="FF0000"/>
                          </a:solidFill>
                          <a:latin typeface="Calibri"/>
                          <a:ea typeface="Calibri"/>
                          <a:cs typeface="Times New Roman"/>
                        </a:rPr>
                        <a:t>(Convert to %s)</a:t>
                      </a:r>
                      <a:endParaRPr lang="en-US" sz="1300" dirty="0">
                        <a:solidFill>
                          <a:srgbClr val="FF0000"/>
                        </a:solidFill>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a:latin typeface="Calibri"/>
                          <a:ea typeface="Calibri"/>
                          <a:cs typeface="Times New Roman"/>
                        </a:rPr>
                        <a:t>17 and Younger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r">
                        <a:lnSpc>
                          <a:spcPct val="115000"/>
                        </a:lnSpc>
                        <a:spcBef>
                          <a:spcPts val="0"/>
                        </a:spcBef>
                        <a:spcAft>
                          <a:spcPts val="0"/>
                        </a:spcAft>
                      </a:pPr>
                      <a:r>
                        <a:rPr lang="en-US" sz="1600" dirty="0">
                          <a:latin typeface="Calibri"/>
                          <a:ea typeface="Calibri"/>
                          <a:cs typeface="Times New Roman"/>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a:latin typeface="Calibri"/>
                          <a:ea typeface="Calibri"/>
                          <a:cs typeface="Times New Roman"/>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a:latin typeface="Calibri"/>
                          <a:ea typeface="Calibri"/>
                          <a:cs typeface="Times New Roman"/>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a:latin typeface="Calibri"/>
                          <a:ea typeface="Calibri"/>
                          <a:cs typeface="Times New Roman"/>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a:latin typeface="Calibri"/>
                          <a:ea typeface="Calibri"/>
                          <a:cs typeface="Times New Roman"/>
                        </a:rPr>
                        <a:t>65 and Older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l">
                        <a:lnSpc>
                          <a:spcPct val="115000"/>
                        </a:lnSpc>
                        <a:spcBef>
                          <a:spcPts val="0"/>
                        </a:spcBef>
                        <a:spcAft>
                          <a:spcPts val="0"/>
                        </a:spcAft>
                      </a:pPr>
                      <a:r>
                        <a:rPr lang="en-US" sz="1600" b="1" dirty="0">
                          <a:latin typeface="Calibri"/>
                          <a:ea typeface="Calibri"/>
                          <a:cs typeface="Times New Roman"/>
                        </a:rPr>
                        <a:t>PRIMARY </a:t>
                      </a:r>
                      <a:r>
                        <a:rPr lang="en-US" sz="1600" b="1" dirty="0" smtClean="0">
                          <a:latin typeface="Calibri"/>
                          <a:ea typeface="Calibri"/>
                          <a:cs typeface="Times New Roman"/>
                        </a:rPr>
                        <a:t>DISABILITY  </a:t>
                      </a:r>
                      <a:r>
                        <a:rPr lang="en-US" sz="1600" b="1" dirty="0" smtClean="0">
                          <a:solidFill>
                            <a:srgbClr val="FF0000"/>
                          </a:solidFill>
                          <a:latin typeface="Calibri"/>
                          <a:ea typeface="Calibri"/>
                          <a:cs typeface="Times New Roman"/>
                        </a:rPr>
                        <a:t>(%s)</a:t>
                      </a:r>
                      <a:endParaRPr lang="en-US" sz="1600" dirty="0">
                        <a:solidFill>
                          <a:srgbClr val="FF0000"/>
                        </a:solidFill>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a:latin typeface="Calibri"/>
                          <a:ea typeface="Calibri"/>
                          <a:cs typeface="Times New Roman"/>
                        </a:rPr>
                        <a:t>Neurological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a:latin typeface="Calibri"/>
                          <a:ea typeface="Calibri"/>
                          <a:cs typeface="Times New Roman"/>
                        </a:rPr>
                        <a:t>Developmental/Cognitive</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a:latin typeface="Calibri"/>
                          <a:ea typeface="Calibri"/>
                          <a:cs typeface="Times New Roman"/>
                        </a:rPr>
                        <a:t>Physical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8976">
                <a:tc>
                  <a:txBody>
                    <a:bodyPr/>
                    <a:lstStyle/>
                    <a:p>
                      <a:pPr marL="0" marR="0" algn="r">
                        <a:lnSpc>
                          <a:spcPct val="115000"/>
                        </a:lnSpc>
                        <a:spcBef>
                          <a:spcPts val="0"/>
                        </a:spcBef>
                        <a:spcAft>
                          <a:spcPts val="0"/>
                        </a:spcAft>
                      </a:pPr>
                      <a:r>
                        <a:rPr lang="en-US" sz="1600" dirty="0">
                          <a:latin typeface="Calibri"/>
                          <a:ea typeface="Calibri"/>
                          <a:cs typeface="Times New Roman"/>
                        </a:rPr>
                        <a:t>Chronic Disease/Illness</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r">
                        <a:lnSpc>
                          <a:spcPct val="115000"/>
                        </a:lnSpc>
                        <a:spcBef>
                          <a:spcPts val="0"/>
                        </a:spcBef>
                        <a:spcAft>
                          <a:spcPts val="0"/>
                        </a:spcAft>
                      </a:pPr>
                      <a:r>
                        <a:rPr lang="en-US" sz="1600">
                          <a:latin typeface="Calibri"/>
                          <a:ea typeface="Calibri"/>
                          <a:cs typeface="Times New Roman"/>
                        </a:rPr>
                        <a:t>Psychiatric</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a:latin typeface="Calibri"/>
                          <a:ea typeface="Calibri"/>
                          <a:cs typeface="Times New Roman"/>
                        </a:rPr>
                        <a:t>Sensory</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234">
                <a:tc>
                  <a:txBody>
                    <a:bodyPr/>
                    <a:lstStyle/>
                    <a:p>
                      <a:pPr marL="0" marR="0" algn="r">
                        <a:lnSpc>
                          <a:spcPct val="115000"/>
                        </a:lnSpc>
                        <a:spcBef>
                          <a:spcPts val="0"/>
                        </a:spcBef>
                        <a:spcAft>
                          <a:spcPts val="0"/>
                        </a:spcAft>
                      </a:pPr>
                      <a:r>
                        <a:rPr lang="en-US" sz="1600" dirty="0">
                          <a:latin typeface="Calibri"/>
                          <a:ea typeface="Calibri"/>
                          <a:cs typeface="Times New Roman"/>
                        </a:rPr>
                        <a:t>Other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7"/>
          <p:cNvSpPr txBox="1">
            <a:spLocks/>
          </p:cNvSpPr>
          <p:nvPr/>
        </p:nvSpPr>
        <p:spPr>
          <a:xfrm>
            <a:off x="612648" y="6356350"/>
            <a:ext cx="1981200" cy="365760"/>
          </a:xfrm>
          <a:prstGeom prst="rect">
            <a:avLst/>
          </a:prstGeom>
        </p:spPr>
        <p:txBody>
          <a:bodyPr vert="horz"/>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2"/>
                </a:solidFill>
                <a:effectLst/>
                <a:uLnTx/>
                <a:uFillTx/>
                <a:latin typeface="+mn-lt"/>
                <a:ea typeface="+mn-ea"/>
                <a:cs typeface="+mn-cs"/>
              </a:rPr>
              <a:t>13</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3"/>
            <a:ext cx="8229600" cy="796230"/>
          </a:xfrm>
        </p:spPr>
        <p:txBody>
          <a:bodyPr/>
          <a:lstStyle/>
          <a:p>
            <a:r>
              <a:rPr lang="en-US" sz="3200" b="1" dirty="0" smtClean="0">
                <a:solidFill>
                  <a:schemeClr val="tx1"/>
                </a:solidFill>
              </a:rPr>
              <a:t>Record Review Example:  Descriptive</a:t>
            </a:r>
          </a:p>
        </p:txBody>
      </p:sp>
      <p:graphicFrame>
        <p:nvGraphicFramePr>
          <p:cNvPr id="6" name="Table 5"/>
          <p:cNvGraphicFramePr>
            <a:graphicFrameLocks noGrp="1"/>
          </p:cNvGraphicFramePr>
          <p:nvPr/>
        </p:nvGraphicFramePr>
        <p:xfrm>
          <a:off x="533400" y="1219200"/>
          <a:ext cx="8153399" cy="5096256"/>
        </p:xfrm>
        <a:graphic>
          <a:graphicData uri="http://schemas.openxmlformats.org/drawingml/2006/table">
            <a:tbl>
              <a:tblPr/>
              <a:tblGrid>
                <a:gridCol w="2831657"/>
                <a:gridCol w="890986"/>
                <a:gridCol w="874873"/>
                <a:gridCol w="900652"/>
                <a:gridCol w="882928"/>
                <a:gridCol w="1010304"/>
                <a:gridCol w="761999"/>
              </a:tblGrid>
              <a:tr h="304800">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600" dirty="0" smtClean="0">
                          <a:latin typeface="Calibri"/>
                          <a:ea typeface="Calibri"/>
                          <a:cs typeface="Times New Roman"/>
                        </a:rPr>
                        <a:t>AGENCY</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800">
                <a:tc>
                  <a:txBody>
                    <a:bodyPr/>
                    <a:lstStyle/>
                    <a:p>
                      <a:pPr marL="0" marR="0" algn="l">
                        <a:lnSpc>
                          <a:spcPct val="115000"/>
                        </a:lnSpc>
                        <a:spcBef>
                          <a:spcPts val="0"/>
                        </a:spcBef>
                        <a:spcAft>
                          <a:spcPts val="0"/>
                        </a:spcAft>
                      </a:pPr>
                      <a:endParaRPr lang="en-US" sz="1600" dirty="0">
                        <a:latin typeface="Calibri"/>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CDR</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EF</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MHA</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MS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CENTRAL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Calibri"/>
                          <a:ea typeface="Calibri"/>
                          <a:cs typeface="Times New Roman"/>
                        </a:rPr>
                        <a:t>TOTAL</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dirty="0" smtClean="0">
                          <a:latin typeface="Calibri"/>
                          <a:ea typeface="Calibri"/>
                          <a:cs typeface="Times New Roman"/>
                        </a:rPr>
                        <a:t>Number</a:t>
                      </a:r>
                      <a:r>
                        <a:rPr lang="en-US" sz="1600" baseline="0" dirty="0" smtClean="0">
                          <a:latin typeface="Calibri"/>
                          <a:ea typeface="Calibri"/>
                          <a:cs typeface="Times New Roman"/>
                        </a:rPr>
                        <a:t> of Participants</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45</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157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310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a:lnSpc>
                          <a:spcPct val="115000"/>
                        </a:lnSpc>
                        <a:spcBef>
                          <a:spcPts val="0"/>
                        </a:spcBef>
                        <a:spcAft>
                          <a:spcPts val="0"/>
                        </a:spcAft>
                      </a:pPr>
                      <a:r>
                        <a:rPr lang="en-US" sz="1600" b="1" dirty="0">
                          <a:latin typeface="Calibri"/>
                          <a:ea typeface="Calibri"/>
                          <a:cs typeface="Times New Roman"/>
                        </a:rPr>
                        <a:t>AGE at INTAKE</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17 and Younger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30%</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23%</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65 and Older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Times New Roman"/>
                        </a:rPr>
                        <a:t> 4%</a:t>
                      </a: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l">
                        <a:lnSpc>
                          <a:spcPct val="115000"/>
                        </a:lnSpc>
                        <a:spcBef>
                          <a:spcPts val="0"/>
                        </a:spcBef>
                        <a:spcAft>
                          <a:spcPts val="0"/>
                        </a:spcAft>
                      </a:pPr>
                      <a:r>
                        <a:rPr lang="en-US" sz="1600" b="1" dirty="0">
                          <a:latin typeface="Calibri"/>
                          <a:ea typeface="Calibri"/>
                          <a:cs typeface="Times New Roman"/>
                        </a:rPr>
                        <a:t>PRIMARY </a:t>
                      </a:r>
                      <a:r>
                        <a:rPr lang="en-US" sz="1600" b="1" dirty="0" smtClean="0">
                          <a:latin typeface="Calibri"/>
                          <a:ea typeface="Calibri"/>
                          <a:cs typeface="Times New Roman"/>
                        </a:rPr>
                        <a:t>DISABILITY</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Neurological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60%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27%</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Developmental/Cognitive</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78%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43%</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Physical</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Calibri"/>
                          <a:ea typeface="Calibri"/>
                          <a:cs typeface="Times New Roman"/>
                        </a:rPr>
                        <a:t>2%</a:t>
                      </a:r>
                      <a:endParaRPr lang="en-US" sz="160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dirty="0">
                          <a:latin typeface="Calibri"/>
                          <a:ea typeface="Calibri"/>
                          <a:cs typeface="Times New Roman"/>
                        </a:rPr>
                        <a:t>Chronic Disease/Illness</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Psychiatric</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19%</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a:latin typeface="Calibri"/>
                          <a:ea typeface="Calibri"/>
                          <a:cs typeface="Times New Roman"/>
                        </a:rPr>
                        <a:t>Sensory</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1%</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321">
                <a:tc>
                  <a:txBody>
                    <a:bodyPr/>
                    <a:lstStyle/>
                    <a:p>
                      <a:pPr marL="0" marR="0" algn="r">
                        <a:lnSpc>
                          <a:spcPct val="115000"/>
                        </a:lnSpc>
                        <a:spcBef>
                          <a:spcPts val="0"/>
                        </a:spcBef>
                        <a:spcAft>
                          <a:spcPts val="0"/>
                        </a:spcAft>
                      </a:pPr>
                      <a:r>
                        <a:rPr lang="en-US" sz="1600" dirty="0">
                          <a:latin typeface="Calibri"/>
                          <a:ea typeface="Calibri"/>
                          <a:cs typeface="Times New Roman"/>
                        </a:rPr>
                        <a:t>Other</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latin typeface="Calibri"/>
                          <a:ea typeface="Calibri"/>
                          <a:cs typeface="Times New Roman"/>
                        </a:rPr>
                        <a:t>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Calibri"/>
                          <a:ea typeface="Calibri"/>
                          <a:cs typeface="Times New Roman"/>
                        </a:rPr>
                        <a:t>6%</a:t>
                      </a:r>
                      <a:endParaRPr lang="en-US" sz="1600" dirty="0">
                        <a:latin typeface="Calibri"/>
                        <a:ea typeface="Calibri"/>
                        <a:cs typeface="Times New Roman"/>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Slide Number Placeholder 7"/>
          <p:cNvSpPr>
            <a:spLocks noGrp="1"/>
          </p:cNvSpPr>
          <p:nvPr>
            <p:ph type="sldNum" sz="quarter" idx="12"/>
          </p:nvPr>
        </p:nvSpPr>
        <p:spPr>
          <a:xfrm>
            <a:off x="612648" y="6356350"/>
            <a:ext cx="1981200" cy="365760"/>
          </a:xfrm>
        </p:spPr>
        <p:txBody>
          <a:bodyPr/>
          <a:lstStyle/>
          <a:p>
            <a:r>
              <a:rPr lang="en-US" dirty="0" smtClean="0"/>
              <a:t>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77B421F-50D6-4E9C-BC22-10FDB9ADCD79}" type="slidenum">
              <a:rPr lang="en-US" smtClean="0"/>
              <a:pPr/>
              <a:t>2</a:t>
            </a:fld>
            <a:endParaRPr lang="en-US" dirty="0"/>
          </a:p>
        </p:txBody>
      </p:sp>
      <p:sp>
        <p:nvSpPr>
          <p:cNvPr id="3" name="Rectangle 4"/>
          <p:cNvSpPr txBox="1">
            <a:spLocks noChangeArrowheads="1"/>
          </p:cNvSpPr>
          <p:nvPr/>
        </p:nvSpPr>
        <p:spPr>
          <a:xfrm>
            <a:off x="381000" y="381000"/>
            <a:ext cx="8382000" cy="5181600"/>
          </a:xfrm>
          <a:prstGeom prst="rect">
            <a:avLst/>
          </a:prstGeom>
        </p:spPr>
        <p:txBody>
          <a:bodyP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600" b="1" i="0" u="none" strike="noStrike" kern="1200" cap="none" spc="0" normalizeH="0" baseline="0" noProof="0" dirty="0" smtClean="0">
                <a:ln>
                  <a:noFill/>
                </a:ln>
                <a:solidFill>
                  <a:schemeClr val="tx2"/>
                </a:solidFill>
                <a:effectLst/>
                <a:uLnTx/>
                <a:uFillTx/>
                <a:latin typeface="+mj-lt"/>
                <a:ea typeface="+mj-ea"/>
                <a:cs typeface="+mj-cs"/>
              </a:rPr>
              <a:t>How to Use the Bruner Foundation Evaluation </a:t>
            </a:r>
            <a:r>
              <a:rPr kumimoji="0" lang="en-US" sz="1600" b="1" i="1" u="none" strike="noStrike" kern="1200" cap="none" spc="0" normalizeH="0" baseline="0" noProof="0" dirty="0" smtClean="0">
                <a:ln>
                  <a:noFill/>
                </a:ln>
                <a:solidFill>
                  <a:schemeClr val="tx2"/>
                </a:solidFill>
                <a:effectLst/>
                <a:uLnTx/>
                <a:uFillTx/>
                <a:latin typeface="+mj-lt"/>
                <a:ea typeface="+mj-ea"/>
                <a:cs typeface="+mj-cs"/>
              </a:rPr>
              <a:t>Essentials for Program Managers </a:t>
            </a:r>
            <a:r>
              <a:rPr kumimoji="0" lang="en-US" sz="1600" b="1" i="0" u="none" strike="noStrike" kern="1200" cap="none" spc="0" normalizeH="0" baseline="0" noProof="0" dirty="0" err="1" smtClean="0">
                <a:ln>
                  <a:noFill/>
                </a:ln>
                <a:solidFill>
                  <a:schemeClr val="tx2"/>
                </a:solidFill>
                <a:effectLst/>
                <a:uLnTx/>
                <a:uFillTx/>
                <a:latin typeface="+mj-lt"/>
                <a:ea typeface="+mj-ea"/>
                <a:cs typeface="+mj-cs"/>
              </a:rPr>
              <a:t>Powerpoint</a:t>
            </a:r>
            <a:r>
              <a:rPr kumimoji="0" lang="en-US" sz="1600" b="1" i="0" u="none" strike="noStrike" kern="1200" cap="none" spc="0" normalizeH="0" baseline="0" noProof="0" dirty="0" smtClean="0">
                <a:ln>
                  <a:noFill/>
                </a:ln>
                <a:solidFill>
                  <a:schemeClr val="tx2"/>
                </a:solidFill>
                <a:effectLst/>
                <a:uLnTx/>
                <a:uFillTx/>
                <a:latin typeface="+mj-lt"/>
                <a:ea typeface="+mj-ea"/>
                <a:cs typeface="+mj-cs"/>
              </a:rPr>
              <a:t> Slides</a:t>
            </a:r>
            <a:br>
              <a:rPr kumimoji="0" lang="en-US" sz="1600" b="1" i="0" u="none" strike="noStrike" kern="1200" cap="none" spc="0" normalizeH="0" baseline="0" noProof="0" dirty="0" smtClean="0">
                <a:ln>
                  <a:noFill/>
                </a:ln>
                <a:solidFill>
                  <a:schemeClr val="tx2"/>
                </a:solidFill>
                <a:effectLst/>
                <a:uLnTx/>
                <a:uFillTx/>
                <a:latin typeface="+mj-lt"/>
                <a:ea typeface="+mj-ea"/>
                <a:cs typeface="+mj-cs"/>
              </a:rPr>
            </a:br>
            <a:r>
              <a:rPr kumimoji="0" lang="en-US" sz="1600" b="0" i="0" u="none" strike="noStrike" kern="1200" cap="none" spc="0" normalizeH="0" baseline="0" noProof="0" dirty="0" smtClean="0">
                <a:ln>
                  <a:noFill/>
                </a:ln>
                <a:solidFill>
                  <a:schemeClr val="tx2"/>
                </a:solidFill>
                <a:effectLst/>
                <a:uLnTx/>
                <a:uFillTx/>
                <a:latin typeface="+mj-lt"/>
                <a:ea typeface="+mj-ea"/>
                <a:cs typeface="+mj-cs"/>
              </a:rPr>
              <a:t>The </a:t>
            </a:r>
            <a:r>
              <a:rPr kumimoji="0" lang="en-US" sz="1400" b="0" i="1" u="none" strike="noStrike" kern="1200" cap="none" spc="0" normalizeH="0" baseline="0" noProof="0" dirty="0" smtClean="0">
                <a:ln>
                  <a:noFill/>
                </a:ln>
                <a:solidFill>
                  <a:schemeClr val="tx2"/>
                </a:solidFill>
                <a:effectLst/>
                <a:uLnTx/>
                <a:uFillTx/>
                <a:latin typeface="+mj-lt"/>
                <a:ea typeface="+mj-ea"/>
                <a:cs typeface="+mj-cs"/>
              </a:rPr>
              <a:t>Evaluation Essentials for Program Managers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 slides were developed as part of a Bruner Foundation special project, by evaluation trainer Anita Baker – Evaluation Services, and jointly sponsored by the Hartford Foundation for Public Giving. They were tested initially with a single organization in Rochester, NY (Lifespan) as part of the Evaluation Support Project 2010.  The materials were revised and re-tested with three nonprofit organizations as part of the </a:t>
            </a:r>
            <a:r>
              <a:rPr kumimoji="0" lang="en-US" sz="1400" b="0" i="1" u="none" strike="noStrike" kern="1200" cap="none" spc="0" normalizeH="0" baseline="0" noProof="0" dirty="0" smtClean="0">
                <a:ln>
                  <a:noFill/>
                </a:ln>
                <a:solidFill>
                  <a:schemeClr val="tx2"/>
                </a:solidFill>
                <a:effectLst/>
                <a:uLnTx/>
                <a:uFillTx/>
                <a:latin typeface="+mj-lt"/>
                <a:ea typeface="+mj-ea"/>
                <a:cs typeface="+mj-cs"/>
              </a:rPr>
              <a:t>Anchoring Evaluation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project in 2011-12.  The slides, intended for use in organizations that have already participated in comprehensive</a:t>
            </a:r>
            <a:r>
              <a:rPr kumimoji="0" lang="en-US" sz="1400" b="0" i="0" u="none" strike="noStrike" kern="1200" cap="none" spc="0" normalizeH="0" noProof="0" dirty="0" smtClean="0">
                <a:ln>
                  <a:noFill/>
                </a:ln>
                <a:solidFill>
                  <a:schemeClr val="tx2"/>
                </a:solidFill>
                <a:effectLst/>
                <a:uLnTx/>
                <a:uFillTx/>
                <a:latin typeface="+mj-lt"/>
                <a:ea typeface="+mj-ea"/>
                <a:cs typeface="+mj-cs"/>
              </a:rPr>
              <a:t> evaluation training, </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include key basic information about evaluation planning, data collection and analysis in three separate presentations.  Organization officials or evaluation professionals working with nonprofit organization managers are encouraged to review the slides,  modify order and add/remove content according to training needs</a:t>
            </a:r>
            <a:br>
              <a:rPr kumimoji="0" lang="en-US" sz="1400" b="0" i="0" u="none" strike="noStrike" kern="1200" cap="none" spc="0" normalizeH="0" baseline="0" noProof="0" dirty="0" smtClean="0">
                <a:ln>
                  <a:noFill/>
                </a:ln>
                <a:solidFill>
                  <a:schemeClr val="tx2"/>
                </a:solidFill>
                <a:effectLst/>
                <a:uLnTx/>
                <a:uFillTx/>
                <a:latin typeface="+mj-lt"/>
                <a:ea typeface="+mj-ea"/>
                <a:cs typeface="+mj-cs"/>
              </a:rPr>
            </a:br>
            <a:r>
              <a:rPr kumimoji="0" lang="en-US" sz="1400" b="0" i="0" u="none" strike="noStrike" kern="1200" cap="none" spc="0" normalizeH="0" baseline="0" noProof="0" dirty="0" smtClean="0">
                <a:ln>
                  <a:noFill/>
                </a:ln>
                <a:solidFill>
                  <a:schemeClr val="tx2"/>
                </a:solidFill>
                <a:effectLst/>
                <a:uLnTx/>
                <a:uFillTx/>
                <a:latin typeface="+mj-lt"/>
                <a:ea typeface="+mj-ea"/>
                <a:cs typeface="+mj-cs"/>
              </a:rPr>
              <a:t/>
            </a:r>
            <a:br>
              <a:rPr kumimoji="0" lang="en-US" sz="1400" b="0" i="0" u="none" strike="noStrike" kern="1200" cap="none" spc="0" normalizeH="0" baseline="0" noProof="0" dirty="0" smtClean="0">
                <a:ln>
                  <a:noFill/>
                </a:ln>
                <a:solidFill>
                  <a:schemeClr val="tx2"/>
                </a:solidFill>
                <a:effectLst/>
                <a:uLnTx/>
                <a:uFillTx/>
                <a:latin typeface="+mj-lt"/>
                <a:ea typeface="+mj-ea"/>
                <a:cs typeface="+mj-cs"/>
              </a:rPr>
            </a:br>
            <a:r>
              <a:rPr kumimoji="0" lang="en-US" sz="1400" b="1" i="0" u="none" strike="noStrike" kern="1200" cap="none" spc="0" normalizeH="0" baseline="0" noProof="0" dirty="0" smtClean="0">
                <a:ln>
                  <a:noFill/>
                </a:ln>
                <a:solidFill>
                  <a:schemeClr val="tx2"/>
                </a:solidFill>
                <a:effectLst/>
                <a:uLnTx/>
                <a:uFillTx/>
                <a:latin typeface="+mj-lt"/>
                <a:ea typeface="+mj-ea"/>
                <a:cs typeface="+mj-cs"/>
              </a:rPr>
              <a:t>Additional Materials</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
            </a:r>
            <a:br>
              <a:rPr kumimoji="0" lang="en-US" sz="1400" b="0" i="0" u="none" strike="noStrike" kern="1200" cap="none" spc="0" normalizeH="0" baseline="0" noProof="0" dirty="0" smtClean="0">
                <a:ln>
                  <a:noFill/>
                </a:ln>
                <a:solidFill>
                  <a:schemeClr val="tx2"/>
                </a:solidFill>
                <a:effectLst/>
                <a:uLnTx/>
                <a:uFillTx/>
                <a:latin typeface="+mj-lt"/>
                <a:ea typeface="+mj-ea"/>
                <a:cs typeface="+mj-cs"/>
              </a:rPr>
            </a:br>
            <a:r>
              <a:rPr kumimoji="0" lang="en-US" sz="1400" b="0" i="0" u="none" strike="noStrike" kern="1200" cap="none" spc="0" normalizeH="0" baseline="0" noProof="0" dirty="0" smtClean="0">
                <a:ln>
                  <a:noFill/>
                </a:ln>
                <a:solidFill>
                  <a:schemeClr val="tx2"/>
                </a:solidFill>
                <a:effectLst/>
                <a:uLnTx/>
                <a:uFillTx/>
                <a:latin typeface="+mj-lt"/>
                <a:ea typeface="+mj-ea"/>
                <a:cs typeface="+mj-cs"/>
              </a:rPr>
              <a:t>To</a:t>
            </a:r>
            <a:r>
              <a:rPr kumimoji="0" lang="en-US" sz="1400" b="0" i="0" u="none" strike="noStrike" kern="1200" cap="none" spc="0" normalizeH="0" noProof="0" dirty="0" smtClean="0">
                <a:ln>
                  <a:noFill/>
                </a:ln>
                <a:solidFill>
                  <a:schemeClr val="tx2"/>
                </a:solidFill>
                <a:effectLst/>
                <a:uLnTx/>
                <a:uFillTx/>
                <a:latin typeface="+mj-lt"/>
                <a:ea typeface="+mj-ea"/>
                <a:cs typeface="+mj-cs"/>
              </a:rPr>
              <a:t> supplement these slides there are sample agendas, supporting materials for activities, and other handouts. </a:t>
            </a:r>
            <a:r>
              <a:rPr lang="en-US" sz="1400" dirty="0" smtClean="0">
                <a:solidFill>
                  <a:schemeClr val="tx2"/>
                </a:solidFill>
                <a:latin typeface="+mj-lt"/>
                <a:ea typeface="+mj-ea"/>
                <a:cs typeface="+mj-cs"/>
              </a:rPr>
              <a:t> There are “placeholder” slides with just a picture of the target with an arrow in the </a:t>
            </a:r>
            <a:r>
              <a:rPr lang="en-US" sz="1400" dirty="0" err="1" smtClean="0">
                <a:solidFill>
                  <a:schemeClr val="tx2"/>
                </a:solidFill>
                <a:latin typeface="+mj-lt"/>
                <a:ea typeface="+mj-ea"/>
                <a:cs typeface="+mj-cs"/>
              </a:rPr>
              <a:t>bullseye</a:t>
            </a:r>
            <a:r>
              <a:rPr lang="en-US" sz="1400" dirty="0" smtClean="0">
                <a:solidFill>
                  <a:schemeClr val="tx2"/>
                </a:solidFill>
                <a:latin typeface="+mj-lt"/>
                <a:ea typeface="+mj-ea"/>
                <a:cs typeface="+mj-cs"/>
              </a:rPr>
              <a:t> that signify places where activities can be undertaken.  Be sure to move or eliminate these depending on the planned agenda.</a:t>
            </a:r>
            <a:r>
              <a:rPr kumimoji="0" lang="en-US" sz="1400" b="0" i="0" u="none" strike="noStrike" kern="1200" cap="none" spc="0" normalizeH="0" noProof="0" dirty="0" smtClean="0">
                <a:ln>
                  <a:noFill/>
                </a:ln>
                <a:solidFill>
                  <a:schemeClr val="tx2"/>
                </a:solidFill>
                <a:effectLst/>
                <a:uLnTx/>
                <a:uFillTx/>
                <a:latin typeface="+mj-lt"/>
                <a:ea typeface="+mj-ea"/>
                <a:cs typeface="+mj-cs"/>
              </a:rPr>
              <a:t>Other more detailed versions of the Evaluation Essentials materials area also available in </a:t>
            </a:r>
            <a:r>
              <a:rPr kumimoji="0" lang="en-US" sz="1400" b="0" i="1" u="none" strike="noStrike" kern="1200" cap="none" spc="0" normalizeH="0" noProof="0" dirty="0" smtClean="0">
                <a:ln>
                  <a:noFill/>
                </a:ln>
                <a:solidFill>
                  <a:schemeClr val="tx2"/>
                </a:solidFill>
                <a:effectLst/>
                <a:uLnTx/>
                <a:uFillTx/>
                <a:latin typeface="+mj-lt"/>
                <a:ea typeface="+mj-ea"/>
                <a:cs typeface="+mj-cs"/>
              </a:rPr>
              <a:t>Participatory Evaluation Essentials: An Updated Guide for Nonprofit Organizations and Their Evaluation Partners </a:t>
            </a:r>
            <a:r>
              <a:rPr kumimoji="0" lang="en-US" sz="1400" b="0" i="0" u="none" strike="noStrike" kern="1200" cap="none" spc="0" normalizeH="0" noProof="0" dirty="0" smtClean="0">
                <a:ln>
                  <a:noFill/>
                </a:ln>
                <a:solidFill>
                  <a:schemeClr val="tx2"/>
                </a:solidFill>
                <a:effectLst/>
                <a:uLnTx/>
                <a:uFillTx/>
                <a:latin typeface="+mj-lt"/>
                <a:ea typeface="+mj-ea"/>
                <a:cs typeface="+mj-cs"/>
              </a:rPr>
              <a:t>and the accompanying 6-session slide presentation.  These materials are also available on the Bruner Foundation and Evaluation Services websites free of charge.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1400" baseline="0"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1400" b="0" i="0" u="none" strike="noStrike" kern="1200" cap="none" spc="0" normalizeH="0" baseline="0" noProof="0" dirty="0" smtClean="0">
                <a:ln>
                  <a:noFill/>
                </a:ln>
                <a:solidFill>
                  <a:schemeClr val="tx2"/>
                </a:solidFill>
                <a:effectLst/>
                <a:uLnTx/>
                <a:uFillTx/>
                <a:latin typeface="+mj-lt"/>
                <a:ea typeface="+mj-ea"/>
                <a:cs typeface="+mj-cs"/>
              </a:rPr>
              <a:t>Whether you are an organization leader or an evaluation professional working to assist nonprofit organization staff, we hope that the materials provided here will support your efforts</a:t>
            </a:r>
            <a:r>
              <a:rPr kumimoji="0" lang="en-US" sz="1400" b="0" i="0" u="none" strike="noStrike" kern="1200" cap="none" spc="0" normalizeH="0" baseline="0" noProof="0" dirty="0" smtClean="0">
                <a:ln>
                  <a:noFill/>
                </a:ln>
                <a:solidFill>
                  <a:schemeClr val="tx2"/>
                </a:solidFill>
                <a:effectLst/>
                <a:uLnTx/>
                <a:uFillTx/>
                <a:latin typeface="+mj-lt"/>
                <a:ea typeface="+mj-ea"/>
                <a:cs typeface="+mj-cs"/>
              </a:rPr>
              <a:t>.</a:t>
            </a:r>
          </a:p>
          <a:p>
            <a:pPr>
              <a:spcBef>
                <a:spcPct val="0"/>
              </a:spcBef>
              <a:defRPr/>
            </a:pPr>
            <a:endParaRPr lang="en-US" sz="1400" b="1" dirty="0" smtClean="0">
              <a:solidFill>
                <a:schemeClr val="tx2"/>
              </a:solidFill>
              <a:latin typeface="+mj-lt"/>
            </a:endParaRPr>
          </a:p>
          <a:p>
            <a:pPr>
              <a:spcBef>
                <a:spcPct val="0"/>
              </a:spcBef>
              <a:defRPr/>
            </a:pPr>
            <a:r>
              <a:rPr lang="en-US" sz="1400" b="1" dirty="0" smtClean="0">
                <a:solidFill>
                  <a:schemeClr val="tx2"/>
                </a:solidFill>
                <a:latin typeface="+mj-lt"/>
              </a:rPr>
              <a:t>When </a:t>
            </a:r>
            <a:r>
              <a:rPr lang="en-US" sz="1400" b="1" dirty="0" smtClean="0">
                <a:solidFill>
                  <a:schemeClr val="tx2"/>
                </a:solidFill>
                <a:latin typeface="+mj-lt"/>
              </a:rPr>
              <a:t>you have finished using the </a:t>
            </a:r>
            <a:r>
              <a:rPr lang="en-US" sz="1400" b="1" i="1" dirty="0" smtClean="0">
                <a:solidFill>
                  <a:schemeClr val="tx2"/>
                </a:solidFill>
                <a:latin typeface="+mj-lt"/>
              </a:rPr>
              <a:t>Evaluation Essentials for Program Managers </a:t>
            </a:r>
            <a:r>
              <a:rPr lang="en-US" sz="1400" b="1" dirty="0" smtClean="0">
                <a:solidFill>
                  <a:schemeClr val="tx2"/>
                </a:solidFill>
                <a:latin typeface="+mj-lt"/>
              </a:rPr>
              <a:t>series have trainees take our survey. </a:t>
            </a:r>
            <a:r>
              <a:rPr lang="en-US" sz="1400" b="1" dirty="0" smtClean="0">
                <a:solidFill>
                  <a:schemeClr val="tx2"/>
                </a:solidFill>
                <a:latin typeface="+mj-lt"/>
                <a:hlinkClick r:id="rId2"/>
              </a:rPr>
              <a:t>https://www.surveymonkey.com/s/EvalAnchoringSurvey</a:t>
            </a:r>
            <a:endParaRPr lang="en-US" sz="1400" b="1" dirty="0" smtClean="0">
              <a:solidFill>
                <a:schemeClr val="tx2"/>
              </a:solidFill>
              <a:latin typeface="+mj-lt"/>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4300" b="0" i="0" u="none" strike="noStrike" kern="1200" cap="none" spc="0" normalizeH="0" baseline="0" noProof="0" dirty="0">
              <a:ln>
                <a:noFill/>
              </a:ln>
              <a:solidFill>
                <a:schemeClr val="tx2"/>
              </a:solidFill>
              <a:effectLst/>
              <a:uLnTx/>
              <a:uFillTx/>
              <a:latin typeface="+mj-lt"/>
              <a:ea typeface="+mj-ea"/>
              <a:cs typeface="+mj-cs"/>
            </a:endParaRPr>
          </a:p>
        </p:txBody>
      </p:sp>
      <p:pic>
        <p:nvPicPr>
          <p:cNvPr id="4" name="Picture 3" descr="C:\Users\Anita\AppData\Local\Microsoft\Windows\Temporary Internet Files\Content.IE5\BPPYARPA\MC900441834[1].wmf"/>
          <p:cNvPicPr>
            <a:picLocks noChangeAspect="1" noChangeArrowheads="1"/>
          </p:cNvPicPr>
          <p:nvPr/>
        </p:nvPicPr>
        <p:blipFill>
          <a:blip r:embed="rId3" cstate="print"/>
          <a:srcRect/>
          <a:stretch>
            <a:fillRect/>
          </a:stretch>
        </p:blipFill>
        <p:spPr bwMode="auto">
          <a:xfrm>
            <a:off x="228600" y="5562600"/>
            <a:ext cx="1828800" cy="1295400"/>
          </a:xfrm>
          <a:prstGeom prst="rect">
            <a:avLst/>
          </a:prstGeom>
          <a:noFill/>
        </p:spPr>
      </p:pic>
      <p:sp>
        <p:nvSpPr>
          <p:cNvPr id="5" name="Text Box 6"/>
          <p:cNvSpPr txBox="1">
            <a:spLocks noChangeArrowheads="1"/>
          </p:cNvSpPr>
          <p:nvPr/>
        </p:nvSpPr>
        <p:spPr bwMode="auto">
          <a:xfrm>
            <a:off x="4267200" y="5943600"/>
            <a:ext cx="1905000" cy="430887"/>
          </a:xfrm>
          <a:prstGeom prst="rect">
            <a:avLst/>
          </a:prstGeom>
          <a:noFill/>
          <a:ln w="9525">
            <a:noFill/>
            <a:miter lim="800000"/>
            <a:headEnd/>
            <a:tailEnd/>
          </a:ln>
          <a:effectLst/>
        </p:spPr>
        <p:txBody>
          <a:bodyPr wrap="square">
            <a:spAutoFit/>
          </a:bodyPr>
          <a:lstStyle/>
          <a:p>
            <a:r>
              <a:rPr lang="en-US" sz="1100" b="1" dirty="0">
                <a:latin typeface="Arial" pitchFamily="34" charset="0"/>
              </a:rPr>
              <a:t>Bruner Foundation                   </a:t>
            </a:r>
          </a:p>
          <a:p>
            <a:r>
              <a:rPr lang="en-US" sz="1100" b="1" dirty="0">
                <a:latin typeface="Arial" pitchFamily="34" charset="0"/>
              </a:rPr>
              <a:t>Rochester, New York</a:t>
            </a:r>
          </a:p>
        </p:txBody>
      </p:sp>
      <p:pic>
        <p:nvPicPr>
          <p:cNvPr id="6" name="Picture 7"/>
          <p:cNvPicPr>
            <a:picLocks noChangeAspect="1" noChangeArrowheads="1"/>
          </p:cNvPicPr>
          <p:nvPr/>
        </p:nvPicPr>
        <p:blipFill>
          <a:blip r:embed="rId4" cstate="print"/>
          <a:srcRect/>
          <a:stretch>
            <a:fillRect/>
          </a:stretch>
        </p:blipFill>
        <p:spPr bwMode="auto">
          <a:xfrm>
            <a:off x="3886200" y="5943600"/>
            <a:ext cx="3810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609600" y="381000"/>
            <a:ext cx="7848600" cy="762000"/>
          </a:xfrm>
        </p:spPr>
        <p:txBody>
          <a:bodyPr>
            <a:normAutofit fontScale="90000"/>
          </a:bodyPr>
          <a:lstStyle/>
          <a:p>
            <a:pPr eaLnBrk="1" hangingPunct="1"/>
            <a:r>
              <a:rPr lang="en-US" sz="3600" b="1" dirty="0" smtClean="0">
                <a:solidFill>
                  <a:schemeClr val="tx1"/>
                </a:solidFill>
              </a:rPr>
              <a:t>Record Review Example: Evaluative</a:t>
            </a:r>
          </a:p>
        </p:txBody>
      </p:sp>
      <p:graphicFrame>
        <p:nvGraphicFramePr>
          <p:cNvPr id="1026" name="Object 2">
            <a:hlinkClick r:id="" action="ppaction://ole?verb=0"/>
          </p:cNvPr>
          <p:cNvGraphicFramePr>
            <a:graphicFrameLocks/>
          </p:cNvGraphicFramePr>
          <p:nvPr>
            <p:ph idx="1"/>
          </p:nvPr>
        </p:nvGraphicFramePr>
        <p:xfrm>
          <a:off x="544514" y="1524000"/>
          <a:ext cx="8004175" cy="4191000"/>
        </p:xfrm>
        <a:graphic>
          <a:graphicData uri="http://schemas.openxmlformats.org/presentationml/2006/ole">
            <p:oleObj spid="_x0000_s1026" name="Document" r:id="rId3" imgW="9507958" imgH="5048478" progId="Word.Document.8">
              <p:embed/>
            </p:oleObj>
          </a:graphicData>
        </a:graphic>
      </p:graphicFrame>
      <p:sp>
        <p:nvSpPr>
          <p:cNvPr id="8" name="Slide Number Placeholder 7"/>
          <p:cNvSpPr>
            <a:spLocks noGrp="1"/>
          </p:cNvSpPr>
          <p:nvPr>
            <p:ph type="sldNum" sz="quarter" idx="12"/>
          </p:nvPr>
        </p:nvSpPr>
        <p:spPr>
          <a:xfrm>
            <a:off x="612648" y="6356350"/>
            <a:ext cx="1981200" cy="365760"/>
          </a:xfrm>
        </p:spPr>
        <p:txBody>
          <a:bodyPr/>
          <a:lstStyle/>
          <a:p>
            <a:r>
              <a:rPr lang="en-US" dirty="0" smtClean="0"/>
              <a:t>15</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214313"/>
            <a:ext cx="8153400" cy="852487"/>
          </a:xfrm>
        </p:spPr>
        <p:txBody>
          <a:bodyPr>
            <a:normAutofit/>
          </a:bodyPr>
          <a:lstStyle/>
          <a:p>
            <a:pPr eaLnBrk="1" hangingPunct="1">
              <a:defRPr/>
            </a:pPr>
            <a:r>
              <a:rPr lang="en-US" sz="3600" b="1" dirty="0" smtClean="0">
                <a:solidFill>
                  <a:schemeClr val="tx1">
                    <a:lumMod val="65000"/>
                    <a:lumOff val="35000"/>
                  </a:schemeClr>
                </a:solidFill>
                <a:ea typeface="MS PGothic" pitchFamily="34" charset="-128"/>
              </a:rPr>
              <a:t>Sources of  Record Review Data</a:t>
            </a:r>
          </a:p>
        </p:txBody>
      </p:sp>
      <p:sp>
        <p:nvSpPr>
          <p:cNvPr id="17411" name="Rectangle 3"/>
          <p:cNvSpPr>
            <a:spLocks noGrp="1" noChangeArrowheads="1"/>
          </p:cNvSpPr>
          <p:nvPr>
            <p:ph type="body" idx="1"/>
          </p:nvPr>
        </p:nvSpPr>
        <p:spPr>
          <a:xfrm>
            <a:off x="533400" y="2514600"/>
            <a:ext cx="8382000" cy="3429000"/>
          </a:xfrm>
        </p:spPr>
        <p:txBody>
          <a:bodyPr/>
          <a:lstStyle/>
          <a:p>
            <a:pPr marL="1155700" lvl="2" indent="-342900" eaLnBrk="1" hangingPunct="1">
              <a:lnSpc>
                <a:spcPct val="90000"/>
              </a:lnSpc>
              <a:buClr>
                <a:srgbClr val="F3C61E"/>
              </a:buClr>
              <a:buFont typeface="Wingdings" charset="2"/>
              <a:buNone/>
            </a:pPr>
            <a:endParaRPr lang="en-US" sz="1800" smtClean="0">
              <a:latin typeface="Trebuchet MS" charset="0"/>
            </a:endParaRPr>
          </a:p>
          <a:p>
            <a:pPr marL="520700" indent="-406400" eaLnBrk="1" hangingPunct="1">
              <a:lnSpc>
                <a:spcPct val="90000"/>
              </a:lnSpc>
              <a:spcBef>
                <a:spcPct val="50000"/>
              </a:spcBef>
              <a:buClr>
                <a:schemeClr val="hlink"/>
              </a:buClr>
              <a:buSzPct val="110000"/>
              <a:buFont typeface="Wingdings" charset="2"/>
              <a:buNone/>
            </a:pPr>
            <a:endParaRPr lang="en-US" sz="2400" smtClean="0">
              <a:latin typeface="Trebuchet MS" charset="0"/>
            </a:endParaRPr>
          </a:p>
        </p:txBody>
      </p:sp>
      <p:graphicFrame>
        <p:nvGraphicFramePr>
          <p:cNvPr id="418821" name="Group 5"/>
          <p:cNvGraphicFramePr>
            <a:graphicFrameLocks noGrp="1"/>
          </p:cNvGraphicFramePr>
          <p:nvPr/>
        </p:nvGraphicFramePr>
        <p:xfrm>
          <a:off x="838200" y="1428750"/>
          <a:ext cx="7848600" cy="4500563"/>
        </p:xfrm>
        <a:graphic>
          <a:graphicData uri="http://schemas.openxmlformats.org/drawingml/2006/table">
            <a:tbl>
              <a:tblPr/>
              <a:tblGrid>
                <a:gridCol w="4528038"/>
                <a:gridCol w="3320562"/>
              </a:tblGrid>
              <a:tr h="406866">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1" i="0" u="none" strike="noStrike" cap="none" normalizeH="0" baseline="0" dirty="0" smtClean="0">
                          <a:ln>
                            <a:noFill/>
                          </a:ln>
                          <a:solidFill>
                            <a:schemeClr val="tx1"/>
                          </a:solidFill>
                          <a:effectLst/>
                          <a:latin typeface="Trebuchet MS" pitchFamily="34" charset="0"/>
                          <a:ea typeface="MS PGothic" pitchFamily="34" charset="-128"/>
                        </a:rPr>
                        <a:t>Available Administrative 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2000" b="1" i="0" u="none" strike="noStrike" cap="none" normalizeH="0" baseline="0" dirty="0" smtClean="0">
                          <a:ln>
                            <a:noFill/>
                          </a:ln>
                          <a:solidFill>
                            <a:schemeClr val="tx1"/>
                          </a:solidFill>
                          <a:effectLst/>
                          <a:latin typeface="Trebuchet MS" pitchFamily="34" charset="0"/>
                          <a:ea typeface="MS PGothic" pitchFamily="34" charset="-128"/>
                        </a:rPr>
                        <a:t>Other Extant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3697">
                <a:tc>
                  <a:txBody>
                    <a:bodyPr/>
                    <a:lstStyle/>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Intake Forms</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Attendance Rosters</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Program Logs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(e.g., daily activity descriptions )</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Evaluation Forms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(e.g., customer satisfaction surveys, session assessments) </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Case Files or Case Management Data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(these may include both internal data – such as progress toward internally established goals; and external data – such as reports about a participant’s living arrangements, employment or childbearing status).  </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Exit or Follow-up Data </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Assessments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(these may also include both internal data – such as culminating knowledge measurements at the end of a cycle; and external data such as test scores, report card grades; scale scores on a behavioral scale; medical or substance use test results).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Census Data</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available on the internet, in libraries or by demand from marketing firms.</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Vital Statistics</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also available on the internet, in libraries and from local health departments</a:t>
                      </a:r>
                    </a:p>
                    <a:p>
                      <a:pPr marL="0" marR="0" lvl="0" indent="0" algn="l" defTabSz="914400" rtl="0" eaLnBrk="1" fontAlgn="base" latinLnBrk="0" hangingPunct="1">
                        <a:lnSpc>
                          <a:spcPct val="75000"/>
                        </a:lnSpc>
                        <a:spcBef>
                          <a:spcPct val="0"/>
                        </a:spcBef>
                        <a:spcAft>
                          <a:spcPct val="0"/>
                        </a:spcAft>
                        <a:buClrTx/>
                        <a:buSzPct val="80000"/>
                        <a:buFont typeface="Wingdings 3" pitchFamily="18" charset="2"/>
                        <a:buNone/>
                        <a:tabLst/>
                      </a:pPr>
                      <a:endParaRPr kumimoji="0" lang="en-US" sz="1800" b="0" i="0" u="none" strike="noStrike" cap="none" normalizeH="0" baseline="0" dirty="0" smtClean="0">
                        <a:ln>
                          <a:noFill/>
                        </a:ln>
                        <a:solidFill>
                          <a:schemeClr val="tx1"/>
                        </a:solidFill>
                        <a:effectLst/>
                        <a:latin typeface="Trebuchet MS" pitchFamily="34" charset="0"/>
                        <a:ea typeface="MS PGothic" pitchFamily="34" charset="-128"/>
                      </a:endParaRPr>
                    </a:p>
                    <a:p>
                      <a:pPr marL="0" marR="0" lvl="0" indent="0" algn="l" defTabSz="914400" rtl="0" eaLnBrk="1" fontAlgn="base" latinLnBrk="0" hangingPunct="1">
                        <a:lnSpc>
                          <a:spcPct val="75000"/>
                        </a:lnSpc>
                        <a:spcBef>
                          <a:spcPct val="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Topical Outcome Data</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e.g., crime statistics, birth outcomes, juvenile arrest data</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KIDS COUNT</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child well-being indicators</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National survey data</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e.g.,</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NELS, NLS, YRBS</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Community Profile Data</a:t>
                      </a:r>
                    </a:p>
                    <a:p>
                      <a:pPr marL="0" marR="0" lvl="0" indent="0" algn="l"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dirty="0" smtClean="0">
                          <a:ln>
                            <a:noFill/>
                          </a:ln>
                          <a:solidFill>
                            <a:schemeClr val="tx1"/>
                          </a:solidFill>
                          <a:effectLst/>
                          <a:latin typeface="Trebuchet MS" pitchFamily="34" charset="0"/>
                          <a:ea typeface="MS PGothic" pitchFamily="34" charset="-128"/>
                        </a:rPr>
                        <a:t>UI</a:t>
                      </a:r>
                      <a:r>
                        <a:rPr kumimoji="0" lang="en-US" sz="2000" b="0" i="0" u="none" strike="noStrike" cap="none" normalizeH="0" baseline="0" dirty="0" smtClean="0">
                          <a:ln>
                            <a:noFill/>
                          </a:ln>
                          <a:solidFill>
                            <a:schemeClr val="tx1"/>
                          </a:solidFill>
                          <a:effectLst/>
                          <a:latin typeface="Trebuchet MS" pitchFamily="34" charset="0"/>
                          <a:ea typeface="MS PGothic" pitchFamily="34" charset="-128"/>
                        </a:rPr>
                        <a:t> </a:t>
                      </a:r>
                      <a:r>
                        <a:rPr kumimoji="0" lang="en-US" sz="1200" b="0" i="0" u="none" strike="noStrike" cap="none" normalizeH="0" baseline="0" dirty="0" smtClean="0">
                          <a:ln>
                            <a:noFill/>
                          </a:ln>
                          <a:solidFill>
                            <a:schemeClr val="tx1"/>
                          </a:solidFill>
                          <a:effectLst/>
                          <a:latin typeface="Trebuchet MS" pitchFamily="34" charset="0"/>
                          <a:ea typeface="MS PGothic" pitchFamily="34" charset="-128"/>
                        </a:rPr>
                        <a:t>(unemployment insurance)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Slide Number Placeholder 7"/>
          <p:cNvSpPr>
            <a:spLocks noGrp="1"/>
          </p:cNvSpPr>
          <p:nvPr>
            <p:ph type="sldNum" sz="quarter" idx="12"/>
          </p:nvPr>
        </p:nvSpPr>
        <p:spPr>
          <a:xfrm>
            <a:off x="612648" y="6356350"/>
            <a:ext cx="1981200" cy="365760"/>
          </a:xfrm>
        </p:spPr>
        <p:txBody>
          <a:bodyPr/>
          <a:lstStyle/>
          <a:p>
            <a:r>
              <a:rPr lang="en-US" dirty="0" smtClean="0"/>
              <a:t>16</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09600" y="152400"/>
            <a:ext cx="6781800" cy="6477000"/>
          </a:xfrm>
          <a:prstGeom prst="rect">
            <a:avLst/>
          </a:prstGeom>
          <a:noFill/>
        </p:spPr>
      </p:pic>
      <p:sp>
        <p:nvSpPr>
          <p:cNvPr id="3" name="TextBox 2"/>
          <p:cNvSpPr txBox="1"/>
          <p:nvPr/>
        </p:nvSpPr>
        <p:spPr>
          <a:xfrm>
            <a:off x="685800" y="5638800"/>
            <a:ext cx="2209800" cy="461665"/>
          </a:xfrm>
          <a:prstGeom prst="rect">
            <a:avLst/>
          </a:prstGeom>
          <a:noFill/>
        </p:spPr>
        <p:txBody>
          <a:bodyPr wrap="square" rtlCol="0">
            <a:spAutoFit/>
          </a:bodyPr>
          <a:lstStyle/>
          <a:p>
            <a:r>
              <a:rPr lang="en-US" sz="1200" dirty="0" smtClean="0"/>
              <a:t>Record Review Activity:  Identify data elements from extant data</a:t>
            </a:r>
            <a:endParaRPr lang="en-US"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after data are collected?</a:t>
            </a:r>
            <a:endParaRPr lang="en-US" dirty="0"/>
          </a:p>
        </p:txBody>
      </p:sp>
      <p:sp>
        <p:nvSpPr>
          <p:cNvPr id="3" name="Content Placeholder 2"/>
          <p:cNvSpPr>
            <a:spLocks noGrp="1"/>
          </p:cNvSpPr>
          <p:nvPr>
            <p:ph sz="quarter" idx="1"/>
          </p:nvPr>
        </p:nvSpPr>
        <p:spPr>
          <a:xfrm>
            <a:off x="457200" y="1371600"/>
            <a:ext cx="8229600" cy="4937760"/>
          </a:xfrm>
        </p:spPr>
        <p:txBody>
          <a:bodyPr>
            <a:normAutofit lnSpcReduction="10000"/>
          </a:bodyPr>
          <a:lstStyle/>
          <a:p>
            <a:pPr marL="742950" indent="-742950">
              <a:spcBef>
                <a:spcPts val="2400"/>
              </a:spcBef>
              <a:buClr>
                <a:srgbClr val="000066"/>
              </a:buClr>
              <a:buFont typeface="+mj-lt"/>
              <a:buAutoNum type="arabicPeriod"/>
            </a:pPr>
            <a:r>
              <a:rPr lang="en-US" sz="3600" dirty="0" smtClean="0"/>
              <a:t>Data are analyzed, results are summarized.</a:t>
            </a:r>
          </a:p>
          <a:p>
            <a:pPr marL="742950" indent="-742950">
              <a:spcBef>
                <a:spcPts val="2400"/>
              </a:spcBef>
              <a:buClr>
                <a:srgbClr val="000066"/>
              </a:buClr>
              <a:buFont typeface="+mj-lt"/>
              <a:buAutoNum type="arabicPeriod"/>
            </a:pPr>
            <a:r>
              <a:rPr lang="en-US" sz="3600" dirty="0" smtClean="0"/>
              <a:t>Findings must be converted into a format that can be shared with others.</a:t>
            </a:r>
          </a:p>
          <a:p>
            <a:pPr marL="742950" indent="-742950">
              <a:spcBef>
                <a:spcPts val="2400"/>
              </a:spcBef>
              <a:buClr>
                <a:srgbClr val="000066"/>
              </a:buClr>
              <a:buFont typeface="+mj-lt"/>
              <a:buAutoNum type="arabicPeriod"/>
            </a:pPr>
            <a:r>
              <a:rPr lang="en-US" sz="3600" dirty="0" smtClean="0"/>
              <a:t>Action steps should be developed from findings.</a:t>
            </a:r>
          </a:p>
          <a:p>
            <a:pPr marL="571500" indent="-571500">
              <a:buClr>
                <a:srgbClr val="000066"/>
              </a:buClr>
              <a:buFont typeface="Wingdings 3" pitchFamily="18" charset="2"/>
              <a:buNone/>
            </a:pPr>
            <a:endParaRPr lang="en-US" sz="3500" dirty="0" smtClean="0"/>
          </a:p>
          <a:p>
            <a:pPr marL="571500" indent="-571500">
              <a:buClr>
                <a:srgbClr val="000066"/>
              </a:buClr>
              <a:buFont typeface="Wingdings 3" pitchFamily="18" charset="2"/>
              <a:buNone/>
            </a:pPr>
            <a:r>
              <a:rPr lang="en-US" sz="3500" dirty="0" smtClean="0"/>
              <a:t>     “</a:t>
            </a:r>
            <a:r>
              <a:rPr lang="en-US" sz="3500" i="1" dirty="0" smtClean="0"/>
              <a:t>Now that we know _____ we will _____.”</a:t>
            </a:r>
          </a:p>
        </p:txBody>
      </p:sp>
      <p:sp>
        <p:nvSpPr>
          <p:cNvPr id="7" name="Slide Number Placeholder 6"/>
          <p:cNvSpPr>
            <a:spLocks noGrp="1"/>
          </p:cNvSpPr>
          <p:nvPr>
            <p:ph type="sldNum" sz="quarter" idx="12"/>
          </p:nvPr>
        </p:nvSpPr>
        <p:spPr/>
        <p:txBody>
          <a:bodyPr/>
          <a:lstStyle/>
          <a:p>
            <a:r>
              <a:rPr lang="en-US" dirty="0" smtClean="0"/>
              <a:t>17</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Increasing Rigor in Program Evaluation</a:t>
            </a:r>
            <a:endParaRPr lang="en-US" sz="3000" dirty="0"/>
          </a:p>
        </p:txBody>
      </p:sp>
      <p:sp>
        <p:nvSpPr>
          <p:cNvPr id="3" name="Content Placeholder 2"/>
          <p:cNvSpPr>
            <a:spLocks noGrp="1"/>
          </p:cNvSpPr>
          <p:nvPr>
            <p:ph sz="quarter" idx="1"/>
          </p:nvPr>
        </p:nvSpPr>
        <p:spPr>
          <a:xfrm>
            <a:off x="381000" y="4419600"/>
            <a:ext cx="8382000" cy="1828800"/>
          </a:xfrm>
        </p:spPr>
        <p:txBody>
          <a:bodyPr>
            <a:normAutofit lnSpcReduction="10000"/>
          </a:bodyPr>
          <a:lstStyle/>
          <a:p>
            <a:pPr marL="858838" lvl="1" indent="-584200">
              <a:buClrTx/>
              <a:buFont typeface="Wingdings 3" pitchFamily="18" charset="2"/>
              <a:buChar char="u"/>
            </a:pPr>
            <a:r>
              <a:rPr lang="en-US" sz="3600" dirty="0" smtClean="0"/>
              <a:t>Mixed methodologies</a:t>
            </a:r>
          </a:p>
          <a:p>
            <a:pPr marL="858838" lvl="1" indent="-584200">
              <a:buClrTx/>
              <a:buFont typeface="Wingdings 3" pitchFamily="18" charset="2"/>
              <a:buChar char="u"/>
            </a:pPr>
            <a:r>
              <a:rPr lang="en-US" sz="3600" dirty="0" smtClean="0"/>
              <a:t>Multiple perspectives/ sources of data</a:t>
            </a:r>
          </a:p>
          <a:p>
            <a:pPr marL="858838" lvl="1" indent="-584200">
              <a:buClrTx/>
              <a:buFont typeface="Wingdings 3" pitchFamily="18" charset="2"/>
              <a:buChar char="u"/>
            </a:pPr>
            <a:r>
              <a:rPr lang="en-US" sz="3600" dirty="0" smtClean="0"/>
              <a:t>Multiple points in time </a:t>
            </a:r>
          </a:p>
        </p:txBody>
      </p:sp>
      <p:sp>
        <p:nvSpPr>
          <p:cNvPr id="1026" name="AutoShape 2"/>
          <p:cNvSpPr>
            <a:spLocks noChangeArrowheads="1"/>
          </p:cNvSpPr>
          <p:nvPr/>
        </p:nvSpPr>
        <p:spPr bwMode="auto">
          <a:xfrm>
            <a:off x="457200" y="1524000"/>
            <a:ext cx="1447800" cy="1524000"/>
          </a:xfrm>
          <a:custGeom>
            <a:avLst/>
            <a:gdLst>
              <a:gd name="G0" fmla="+- 3508 0 0"/>
              <a:gd name="G1" fmla="+- 21600 0 3508"/>
              <a:gd name="G2" fmla="+- 21600 0 3508"/>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08" y="10800"/>
                </a:moveTo>
                <a:cubicBezTo>
                  <a:pt x="3508" y="14827"/>
                  <a:pt x="6773" y="18092"/>
                  <a:pt x="10800" y="18092"/>
                </a:cubicBezTo>
                <a:cubicBezTo>
                  <a:pt x="14827" y="18092"/>
                  <a:pt x="18092" y="14827"/>
                  <a:pt x="18092" y="10800"/>
                </a:cubicBezTo>
                <a:cubicBezTo>
                  <a:pt x="18092" y="6773"/>
                  <a:pt x="14827" y="3508"/>
                  <a:pt x="10800" y="3508"/>
                </a:cubicBezTo>
                <a:cubicBezTo>
                  <a:pt x="6773" y="3508"/>
                  <a:pt x="3508" y="6773"/>
                  <a:pt x="3508" y="10800"/>
                </a:cubicBez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 name="Donut 5"/>
          <p:cNvSpPr/>
          <p:nvPr/>
        </p:nvSpPr>
        <p:spPr>
          <a:xfrm>
            <a:off x="838200" y="1905000"/>
            <a:ext cx="609600" cy="685800"/>
          </a:xfrm>
          <a:prstGeom prst="donut">
            <a:avLst>
              <a:gd name="adj" fmla="val 180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Oval 10"/>
          <p:cNvSpPr/>
          <p:nvPr/>
        </p:nvSpPr>
        <p:spPr>
          <a:xfrm flipV="1">
            <a:off x="990600" y="1676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flipV="1">
            <a:off x="1143000" y="1524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flipV="1">
            <a:off x="685800" y="1828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38202" y="16764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flipV="1">
            <a:off x="838200" y="1752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flipV="1">
            <a:off x="914400" y="1600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V="1">
            <a:off x="3048000" y="2362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flipV="1">
            <a:off x="31242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flipV="1">
            <a:off x="29718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flipV="1">
            <a:off x="3429000" y="2057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V="1">
            <a:off x="27432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flipV="1">
            <a:off x="3124200" y="2895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flipV="1">
            <a:off x="2819400" y="1905000"/>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flipV="1">
            <a:off x="33528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flipV="1">
            <a:off x="4876802" y="18288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nut 25"/>
          <p:cNvSpPr/>
          <p:nvPr/>
        </p:nvSpPr>
        <p:spPr>
          <a:xfrm>
            <a:off x="2362200" y="1447800"/>
            <a:ext cx="1447800" cy="1600200"/>
          </a:xfrm>
          <a:prstGeom prst="donut">
            <a:avLst>
              <a:gd name="adj" fmla="val 1420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Donut 27"/>
          <p:cNvSpPr/>
          <p:nvPr/>
        </p:nvSpPr>
        <p:spPr>
          <a:xfrm>
            <a:off x="2743200" y="1905000"/>
            <a:ext cx="685800" cy="762000"/>
          </a:xfrm>
          <a:prstGeom prst="donut">
            <a:avLst>
              <a:gd name="adj" fmla="val 1940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Oval 28"/>
          <p:cNvSpPr/>
          <p:nvPr/>
        </p:nvSpPr>
        <p:spPr>
          <a:xfrm flipV="1">
            <a:off x="2971800" y="22098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flipV="1">
            <a:off x="59436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V="1">
            <a:off x="4724400" y="2362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flipV="1">
            <a:off x="4724400" y="2667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flipV="1">
            <a:off x="7620000" y="2438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utoShape 2"/>
          <p:cNvSpPr>
            <a:spLocks noChangeArrowheads="1"/>
          </p:cNvSpPr>
          <p:nvPr/>
        </p:nvSpPr>
        <p:spPr bwMode="auto">
          <a:xfrm flipH="1">
            <a:off x="4572000" y="1524000"/>
            <a:ext cx="1524000" cy="1600200"/>
          </a:xfrm>
          <a:custGeom>
            <a:avLst/>
            <a:gdLst>
              <a:gd name="G0" fmla="+- 3508 0 0"/>
              <a:gd name="G1" fmla="+- 21600 0 3508"/>
              <a:gd name="G2" fmla="+- 21600 0 3508"/>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508" y="10800"/>
                </a:moveTo>
                <a:cubicBezTo>
                  <a:pt x="3508" y="14827"/>
                  <a:pt x="6773" y="18092"/>
                  <a:pt x="10800" y="18092"/>
                </a:cubicBezTo>
                <a:cubicBezTo>
                  <a:pt x="14827" y="18092"/>
                  <a:pt x="18092" y="14827"/>
                  <a:pt x="18092" y="10800"/>
                </a:cubicBezTo>
                <a:cubicBezTo>
                  <a:pt x="18092" y="6773"/>
                  <a:pt x="14827" y="3508"/>
                  <a:pt x="10800" y="3508"/>
                </a:cubicBezTo>
                <a:cubicBezTo>
                  <a:pt x="6773" y="3508"/>
                  <a:pt x="3508" y="6773"/>
                  <a:pt x="3508" y="10800"/>
                </a:cubicBez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Donut 35"/>
          <p:cNvSpPr/>
          <p:nvPr/>
        </p:nvSpPr>
        <p:spPr>
          <a:xfrm>
            <a:off x="4953000" y="1981200"/>
            <a:ext cx="685800" cy="762000"/>
          </a:xfrm>
          <a:prstGeom prst="donut">
            <a:avLst>
              <a:gd name="adj" fmla="val 167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Oval 36"/>
          <p:cNvSpPr/>
          <p:nvPr/>
        </p:nvSpPr>
        <p:spPr>
          <a:xfrm flipV="1">
            <a:off x="5638800" y="2895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flipV="1">
            <a:off x="5562602" y="1905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flipV="1">
            <a:off x="5486402" y="213360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flipV="1">
            <a:off x="5029200" y="27432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Donut 40"/>
          <p:cNvSpPr/>
          <p:nvPr/>
        </p:nvSpPr>
        <p:spPr>
          <a:xfrm>
            <a:off x="6705600" y="1447800"/>
            <a:ext cx="1676400" cy="1676400"/>
          </a:xfrm>
          <a:prstGeom prst="donut">
            <a:avLst>
              <a:gd name="adj" fmla="val 1542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2" name="Donut 41"/>
          <p:cNvSpPr/>
          <p:nvPr/>
        </p:nvSpPr>
        <p:spPr>
          <a:xfrm>
            <a:off x="7086600" y="1905000"/>
            <a:ext cx="914400" cy="838200"/>
          </a:xfrm>
          <a:prstGeom prst="donut">
            <a:avLst>
              <a:gd name="adj" fmla="val 2054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Oval 42"/>
          <p:cNvSpPr/>
          <p:nvPr/>
        </p:nvSpPr>
        <p:spPr>
          <a:xfrm flipV="1">
            <a:off x="76200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flipH="1" flipV="1">
            <a:off x="7543800" y="2362200"/>
            <a:ext cx="76200" cy="1219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flipV="1">
            <a:off x="7467600" y="24384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flipV="1">
            <a:off x="7467600" y="25146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flipV="1">
            <a:off x="7543800" y="2286001"/>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2362200" y="4000500"/>
            <a:ext cx="4038600" cy="523220"/>
          </a:xfrm>
          <a:prstGeom prst="rect">
            <a:avLst/>
          </a:prstGeom>
          <a:noFill/>
        </p:spPr>
        <p:txBody>
          <a:bodyPr wrap="square" rtlCol="0">
            <a:spAutoFit/>
          </a:bodyPr>
          <a:lstStyle/>
          <a:p>
            <a:pPr algn="ctr"/>
            <a:r>
              <a:rPr lang="en-US" sz="2800" u="sng" dirty="0" smtClean="0"/>
              <a:t>Validity and Reliability</a:t>
            </a:r>
            <a:endParaRPr lang="en-US" sz="2800" u="sng" dirty="0"/>
          </a:p>
        </p:txBody>
      </p:sp>
      <p:sp>
        <p:nvSpPr>
          <p:cNvPr id="50" name="TextBox 49"/>
          <p:cNvSpPr txBox="1"/>
          <p:nvPr/>
        </p:nvSpPr>
        <p:spPr>
          <a:xfrm>
            <a:off x="228600" y="3276600"/>
            <a:ext cx="1905000" cy="369332"/>
          </a:xfrm>
          <a:prstGeom prst="rect">
            <a:avLst/>
          </a:prstGeom>
          <a:noFill/>
        </p:spPr>
        <p:txBody>
          <a:bodyPr wrap="square" rtlCol="0">
            <a:spAutoFit/>
          </a:bodyPr>
          <a:lstStyle/>
          <a:p>
            <a:r>
              <a:rPr lang="en-US" dirty="0" smtClean="0"/>
              <a:t>Reliable, not Valid</a:t>
            </a:r>
            <a:endParaRPr lang="en-US" dirty="0"/>
          </a:p>
        </p:txBody>
      </p:sp>
      <p:sp>
        <p:nvSpPr>
          <p:cNvPr id="51" name="TextBox 50"/>
          <p:cNvSpPr txBox="1"/>
          <p:nvPr/>
        </p:nvSpPr>
        <p:spPr>
          <a:xfrm>
            <a:off x="2286000" y="3276600"/>
            <a:ext cx="1905000" cy="369332"/>
          </a:xfrm>
          <a:prstGeom prst="rect">
            <a:avLst/>
          </a:prstGeom>
          <a:noFill/>
        </p:spPr>
        <p:txBody>
          <a:bodyPr wrap="square" rtlCol="0">
            <a:spAutoFit/>
          </a:bodyPr>
          <a:lstStyle/>
          <a:p>
            <a:r>
              <a:rPr lang="en-US" dirty="0" smtClean="0"/>
              <a:t>Valid, not Reliable</a:t>
            </a:r>
            <a:endParaRPr lang="en-US" dirty="0"/>
          </a:p>
        </p:txBody>
      </p:sp>
      <p:sp>
        <p:nvSpPr>
          <p:cNvPr id="52" name="TextBox 51"/>
          <p:cNvSpPr txBox="1"/>
          <p:nvPr/>
        </p:nvSpPr>
        <p:spPr>
          <a:xfrm>
            <a:off x="4267200" y="3276600"/>
            <a:ext cx="2590800" cy="369332"/>
          </a:xfrm>
          <a:prstGeom prst="rect">
            <a:avLst/>
          </a:prstGeom>
          <a:noFill/>
        </p:spPr>
        <p:txBody>
          <a:bodyPr wrap="square" rtlCol="0">
            <a:spAutoFit/>
          </a:bodyPr>
          <a:lstStyle/>
          <a:p>
            <a:r>
              <a:rPr lang="en-US" dirty="0" smtClean="0"/>
              <a:t>Neither Valid nor Reliable</a:t>
            </a:r>
            <a:endParaRPr lang="en-US" dirty="0"/>
          </a:p>
        </p:txBody>
      </p:sp>
      <p:sp>
        <p:nvSpPr>
          <p:cNvPr id="53" name="TextBox 52"/>
          <p:cNvSpPr txBox="1"/>
          <p:nvPr/>
        </p:nvSpPr>
        <p:spPr>
          <a:xfrm>
            <a:off x="6934200" y="3276600"/>
            <a:ext cx="2209800" cy="369332"/>
          </a:xfrm>
          <a:prstGeom prst="rect">
            <a:avLst/>
          </a:prstGeom>
          <a:noFill/>
        </p:spPr>
        <p:txBody>
          <a:bodyPr wrap="square" rtlCol="0">
            <a:spAutoFit/>
          </a:bodyPr>
          <a:lstStyle/>
          <a:p>
            <a:r>
              <a:rPr lang="en-US" b="1" dirty="0" smtClean="0">
                <a:solidFill>
                  <a:srgbClr val="CCCC00"/>
                </a:solidFill>
              </a:rPr>
              <a:t>Valid and Reliable</a:t>
            </a:r>
            <a:endParaRPr lang="en-US" b="1" dirty="0">
              <a:solidFill>
                <a:srgbClr val="CCCC00"/>
              </a:solidFill>
            </a:endParaRPr>
          </a:p>
        </p:txBody>
      </p:sp>
      <p:sp>
        <p:nvSpPr>
          <p:cNvPr id="54" name="Slide Number Placeholder 6"/>
          <p:cNvSpPr txBox="1">
            <a:spLocks/>
          </p:cNvSpPr>
          <p:nvPr/>
        </p:nvSpPr>
        <p:spPr>
          <a:xfrm>
            <a:off x="612648" y="6356350"/>
            <a:ext cx="1981200" cy="365760"/>
          </a:xfrm>
          <a:prstGeom prst="rect">
            <a:avLst/>
          </a:prstGeom>
        </p:spPr>
        <p:txBody>
          <a:bodyPr vert="horz"/>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2"/>
                </a:solidFill>
                <a:effectLst/>
                <a:uLnTx/>
                <a:uFillTx/>
                <a:latin typeface="+mn-lt"/>
                <a:ea typeface="+mn-ea"/>
                <a:cs typeface="+mn-cs"/>
              </a:rPr>
              <a:t>18</a:t>
            </a:r>
            <a:endParaRPr kumimoji="0" lang="en-US" sz="14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0" grpId="0"/>
      <p:bldP spid="51" grpId="0"/>
      <p:bldP spid="52" grpId="0"/>
      <p:bldP spid="5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2" cstate="print"/>
          <a:srcRect/>
          <a:stretch>
            <a:fillRect/>
          </a:stretch>
        </p:blipFill>
        <p:spPr bwMode="auto">
          <a:xfrm>
            <a:off x="609600" y="381000"/>
            <a:ext cx="6781800" cy="6477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How do you know when your programs really work?   . . . .  EVALUATION </a:t>
            </a:r>
            <a:r>
              <a:rPr lang="en-US" dirty="0" smtClean="0"/>
              <a:t>	</a:t>
            </a:r>
            <a:endParaRPr lang="en-US" dirty="0"/>
          </a:p>
        </p:txBody>
      </p:sp>
      <p:sp>
        <p:nvSpPr>
          <p:cNvPr id="3" name="Text Placeholder 2"/>
          <p:cNvSpPr>
            <a:spLocks noGrp="1"/>
          </p:cNvSpPr>
          <p:nvPr>
            <p:ph type="body" idx="1"/>
          </p:nvPr>
        </p:nvSpPr>
        <p:spPr/>
        <p:txBody>
          <a:bodyPr>
            <a:normAutofit fontScale="92500"/>
          </a:bodyPr>
          <a:lstStyle/>
          <a:p>
            <a:r>
              <a:rPr lang="en-US" dirty="0" smtClean="0">
                <a:solidFill>
                  <a:schemeClr val="tx2"/>
                </a:solidFill>
              </a:rPr>
              <a:t>Program Evaluation</a:t>
            </a:r>
            <a:r>
              <a:rPr lang="en-US" dirty="0" smtClean="0"/>
              <a:t>		</a:t>
            </a:r>
            <a:endParaRPr lang="en-US" dirty="0"/>
          </a:p>
        </p:txBody>
      </p:sp>
      <p:sp>
        <p:nvSpPr>
          <p:cNvPr id="5" name="Content Placeholder 4"/>
          <p:cNvSpPr>
            <a:spLocks noGrp="1"/>
          </p:cNvSpPr>
          <p:nvPr>
            <p:ph sz="quarter" idx="2"/>
          </p:nvPr>
        </p:nvSpPr>
        <p:spPr>
          <a:xfrm>
            <a:off x="457200" y="2133600"/>
            <a:ext cx="7924800" cy="2667000"/>
          </a:xfrm>
        </p:spPr>
        <p:txBody>
          <a:bodyPr>
            <a:normAutofit/>
          </a:bodyPr>
          <a:lstStyle/>
          <a:p>
            <a:pPr>
              <a:buNone/>
            </a:pPr>
            <a:r>
              <a:rPr lang="en-US" sz="3200" dirty="0" smtClean="0"/>
              <a:t>   Thoughtful, systematic collection and analysis of information about activities, characteristics, and outcomes of programs, for use by specific people, to reduce uncertainties, inform decisions.</a:t>
            </a:r>
          </a:p>
          <a:p>
            <a:endParaRPr lang="en-US" dirty="0"/>
          </a:p>
        </p:txBody>
      </p:sp>
      <p:sp>
        <p:nvSpPr>
          <p:cNvPr id="9" name="Slide Number Placeholder 8"/>
          <p:cNvSpPr>
            <a:spLocks noGrp="1"/>
          </p:cNvSpPr>
          <p:nvPr>
            <p:ph type="sldNum" sz="quarter" idx="12"/>
          </p:nvPr>
        </p:nvSpPr>
        <p:spPr/>
        <p:txBody>
          <a:bodyPr/>
          <a:lstStyle/>
          <a:p>
            <a:r>
              <a:rPr lang="en-US" dirty="0" smtClean="0"/>
              <a:t> </a:t>
            </a:r>
            <a:r>
              <a:rPr lang="en-US" dirty="0" err="1" smtClean="0"/>
              <a:t>i</a:t>
            </a:r>
            <a:r>
              <a:rPr lang="en-US" dirty="0" smtClean="0"/>
              <a:t> Review</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Logical Considerations</a:t>
            </a:r>
            <a:endParaRPr lang="en-US" dirty="0"/>
          </a:p>
        </p:txBody>
      </p:sp>
      <p:sp>
        <p:nvSpPr>
          <p:cNvPr id="3" name="Content Placeholder 2"/>
          <p:cNvSpPr>
            <a:spLocks noGrp="1"/>
          </p:cNvSpPr>
          <p:nvPr>
            <p:ph sz="quarter" idx="1"/>
          </p:nvPr>
        </p:nvSpPr>
        <p:spPr>
          <a:xfrm>
            <a:off x="457200" y="1219200"/>
            <a:ext cx="8229600" cy="5029200"/>
          </a:xfrm>
        </p:spPr>
        <p:txBody>
          <a:bodyPr>
            <a:normAutofit fontScale="25000" lnSpcReduction="20000"/>
          </a:bodyPr>
          <a:lstStyle/>
          <a:p>
            <a:pPr marL="514350" indent="-514350">
              <a:buFont typeface="+mj-lt"/>
              <a:buAutoNum type="arabicPeriod"/>
            </a:pPr>
            <a:r>
              <a:rPr lang="en-US" sz="9600" dirty="0" smtClean="0"/>
              <a:t>Think about the results you want.</a:t>
            </a:r>
          </a:p>
          <a:p>
            <a:pPr marL="514350" indent="-514350">
              <a:buFont typeface="+mj-lt"/>
              <a:buAutoNum type="arabicPeriod"/>
            </a:pPr>
            <a:r>
              <a:rPr lang="en-US" sz="9600" dirty="0" smtClean="0"/>
              <a:t>Decide what strategies will help you achieve those results?</a:t>
            </a:r>
          </a:p>
          <a:p>
            <a:pPr marL="514350" indent="-514350">
              <a:buFont typeface="+mj-lt"/>
              <a:buAutoNum type="arabicPeriod"/>
            </a:pPr>
            <a:r>
              <a:rPr lang="en-US" sz="9600" dirty="0" smtClean="0"/>
              <a:t>Think about what inputs you need to conduct the desired strategies. </a:t>
            </a:r>
          </a:p>
          <a:p>
            <a:pPr marL="514350" indent="-514350">
              <a:buFont typeface="+mj-lt"/>
              <a:buAutoNum type="arabicPeriod"/>
            </a:pPr>
            <a:endParaRPr lang="en-US" sz="9600" dirty="0" smtClean="0"/>
          </a:p>
          <a:p>
            <a:pPr marL="514350" indent="-514350">
              <a:buFont typeface="+mj-lt"/>
              <a:buAutoNum type="arabicPeriod"/>
            </a:pPr>
            <a:r>
              <a:rPr lang="en-US" sz="9600" dirty="0" smtClean="0"/>
              <a:t>Specify outcomes, identify indicators and targets.**</a:t>
            </a:r>
          </a:p>
          <a:p>
            <a:pPr marL="514350" indent="-514350">
              <a:buFont typeface="+mj-lt"/>
              <a:buAutoNum type="arabicPeriod"/>
            </a:pPr>
            <a:endParaRPr lang="en-US" sz="9600" dirty="0" smtClean="0"/>
          </a:p>
          <a:p>
            <a:pPr marL="514350" indent="-514350">
              <a:buNone/>
            </a:pPr>
            <a:r>
              <a:rPr lang="en-US" sz="9600" dirty="0" smtClean="0"/>
              <a:t>    DECIDE IN ADVANCE, </a:t>
            </a:r>
          </a:p>
          <a:p>
            <a:pPr marL="514350" indent="-514350">
              <a:buNone/>
            </a:pPr>
            <a:r>
              <a:rPr lang="en-US" sz="9600" dirty="0" smtClean="0"/>
              <a:t>           HOW GOOD IS GOOD ENOUGH</a:t>
            </a:r>
          </a:p>
          <a:p>
            <a:pPr marL="514350" indent="-514350">
              <a:buNone/>
            </a:pPr>
            <a:endParaRPr lang="en-US" sz="9600" dirty="0" smtClean="0"/>
          </a:p>
          <a:p>
            <a:pPr marL="514350" indent="-514350">
              <a:buNone/>
            </a:pPr>
            <a:r>
              <a:rPr lang="en-US" sz="9600" dirty="0" smtClean="0"/>
              <a:t>5.      Document how services are delivered.</a:t>
            </a:r>
          </a:p>
          <a:p>
            <a:pPr marL="514350" indent="-514350">
              <a:buNone/>
            </a:pPr>
            <a:endParaRPr lang="en-US" sz="9600" dirty="0" smtClean="0"/>
          </a:p>
          <a:p>
            <a:pPr marL="514350" indent="-514350">
              <a:buNone/>
            </a:pPr>
            <a:r>
              <a:rPr lang="en-US" sz="9600" dirty="0" smtClean="0"/>
              <a:t>6.  	 Evaluate actual results (outcomes).</a:t>
            </a:r>
          </a:p>
          <a:p>
            <a:pPr marL="514350" indent="-514350">
              <a:buNone/>
            </a:pPr>
            <a:endParaRPr lang="en-US" sz="5000" dirty="0" smtClean="0"/>
          </a:p>
          <a:p>
            <a:pPr marL="514350" indent="-514350">
              <a:buNone/>
            </a:pPr>
            <a:endParaRPr lang="en-US" dirty="0" smtClean="0"/>
          </a:p>
          <a:p>
            <a:pPr marL="514350" indent="-514350">
              <a:lnSpc>
                <a:spcPct val="120000"/>
              </a:lnSpc>
              <a:spcBef>
                <a:spcPts val="0"/>
              </a:spcBef>
              <a:buNone/>
            </a:pPr>
            <a:endParaRPr lang="en-US" dirty="0" smtClean="0"/>
          </a:p>
          <a:p>
            <a:pPr marL="514350" indent="-514350">
              <a:lnSpc>
                <a:spcPct val="120000"/>
              </a:lnSpc>
              <a:spcBef>
                <a:spcPts val="0"/>
              </a:spcBef>
              <a:buNone/>
            </a:pPr>
            <a:endParaRPr lang="en-US" dirty="0" smtClean="0"/>
          </a:p>
          <a:p>
            <a:pPr marL="514350" indent="-514350">
              <a:lnSpc>
                <a:spcPct val="120000"/>
              </a:lnSpc>
              <a:spcBef>
                <a:spcPts val="0"/>
              </a:spcBef>
              <a:buNone/>
            </a:pPr>
            <a:endParaRPr lang="en-US" dirty="0" smtClean="0"/>
          </a:p>
          <a:p>
            <a:pPr marL="514350" indent="-514350">
              <a:lnSpc>
                <a:spcPct val="120000"/>
              </a:lnSpc>
              <a:spcBef>
                <a:spcPts val="0"/>
              </a:spcBef>
              <a:buNone/>
            </a:pPr>
            <a:endParaRPr lang="en-US" dirty="0" smtClean="0"/>
          </a:p>
          <a:p>
            <a:pPr marL="514350" indent="-514350">
              <a:lnSpc>
                <a:spcPct val="120000"/>
              </a:lnSpc>
              <a:spcBef>
                <a:spcPts val="0"/>
              </a:spcBef>
              <a:buNone/>
            </a:pPr>
            <a:endParaRPr lang="en-US" dirty="0" smtClean="0"/>
          </a:p>
          <a:p>
            <a:pPr marL="514350" indent="-514350">
              <a:lnSpc>
                <a:spcPct val="120000"/>
              </a:lnSpc>
              <a:spcBef>
                <a:spcPts val="0"/>
              </a:spcBef>
              <a:buNone/>
            </a:pPr>
            <a:endParaRPr lang="en-US" dirty="0" smtClean="0"/>
          </a:p>
        </p:txBody>
      </p:sp>
      <p:pic>
        <p:nvPicPr>
          <p:cNvPr id="5122" name="Picture 2" descr="C:\Users\anita.OMGDOMAIN\AppData\Local\Microsoft\Windows\Temporary Internet Files\Content.IE5\VSW13P7V\MC900434750[1].png"/>
          <p:cNvPicPr>
            <a:picLocks noChangeAspect="1" noChangeArrowheads="1"/>
          </p:cNvPicPr>
          <p:nvPr/>
        </p:nvPicPr>
        <p:blipFill>
          <a:blip r:embed="rId2" cstate="print"/>
          <a:srcRect/>
          <a:stretch>
            <a:fillRect/>
          </a:stretch>
        </p:blipFill>
        <p:spPr bwMode="auto">
          <a:xfrm>
            <a:off x="6553200" y="3962400"/>
            <a:ext cx="2285714" cy="2285714"/>
          </a:xfrm>
          <a:prstGeom prst="rect">
            <a:avLst/>
          </a:prstGeom>
          <a:noFill/>
        </p:spPr>
      </p:pic>
      <p:sp>
        <p:nvSpPr>
          <p:cNvPr id="5" name="Slide Number Placeholder 4"/>
          <p:cNvSpPr>
            <a:spLocks noGrp="1"/>
          </p:cNvSpPr>
          <p:nvPr>
            <p:ph type="sldNum" sz="quarter" idx="12"/>
          </p:nvPr>
        </p:nvSpPr>
        <p:spPr/>
        <p:txBody>
          <a:bodyPr/>
          <a:lstStyle/>
          <a:p>
            <a:r>
              <a:rPr lang="en-US" dirty="0" smtClean="0"/>
              <a:t>ii  Review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sz="quarter" idx="1"/>
          </p:nvPr>
        </p:nvSpPr>
        <p:spPr/>
        <p:txBody>
          <a:bodyPr>
            <a:normAutofit/>
          </a:bodyPr>
          <a:lstStyle/>
          <a:p>
            <a:pPr lvl="1">
              <a:buNone/>
            </a:pPr>
            <a:endParaRPr lang="en-US" dirty="0" smtClean="0"/>
          </a:p>
          <a:p>
            <a:pPr lvl="1">
              <a:buNone/>
            </a:pPr>
            <a:r>
              <a:rPr lang="en-US" sz="4000" b="1" dirty="0" smtClean="0"/>
              <a:t>Changes in behavior, skills, knowledge, attitudes, condition or status.</a:t>
            </a:r>
          </a:p>
          <a:p>
            <a:pPr lvl="1">
              <a:buNone/>
            </a:pPr>
            <a:r>
              <a:rPr lang="en-US" sz="3800" dirty="0" smtClean="0"/>
              <a:t>       </a:t>
            </a:r>
            <a:endParaRPr lang="en-US" sz="2400" dirty="0" smtClean="0"/>
          </a:p>
          <a:p>
            <a:pPr marL="747713" lvl="1" indent="-473075">
              <a:buClrTx/>
              <a:buFont typeface="Wingdings 3" pitchFamily="18" charset="2"/>
              <a:buChar char="u"/>
            </a:pPr>
            <a:r>
              <a:rPr lang="en-US" sz="2400" dirty="0" smtClean="0"/>
              <a:t>Must be: realistic and attainable, related to core business, within program’s sphere of influence</a:t>
            </a:r>
          </a:p>
          <a:p>
            <a:pPr marL="692150" lvl="1" indent="-417513">
              <a:spcBef>
                <a:spcPts val="2400"/>
              </a:spcBef>
              <a:buClrTx/>
              <a:buFont typeface="Wingdings 3" pitchFamily="18" charset="2"/>
              <a:buChar char="u"/>
            </a:pPr>
            <a:r>
              <a:rPr lang="en-US" sz="2400" dirty="0" smtClean="0"/>
              <a:t>Outcomes are time sensitive, can be accomplished in multiple ways and are closely related to program design</a:t>
            </a:r>
          </a:p>
          <a:p>
            <a:pPr lvl="1">
              <a:buClrTx/>
              <a:buFont typeface="Wingdings 3" pitchFamily="18" charset="2"/>
              <a:buChar char="u"/>
            </a:pPr>
            <a:endParaRPr lang="en-US" sz="2400" dirty="0" smtClean="0"/>
          </a:p>
        </p:txBody>
      </p:sp>
      <p:sp>
        <p:nvSpPr>
          <p:cNvPr id="4" name="Slide Number Placeholder 4"/>
          <p:cNvSpPr>
            <a:spLocks noGrp="1"/>
          </p:cNvSpPr>
          <p:nvPr>
            <p:ph type="sldNum" sz="quarter" idx="12"/>
          </p:nvPr>
        </p:nvSpPr>
        <p:spPr>
          <a:xfrm>
            <a:off x="612648" y="6356350"/>
            <a:ext cx="1981200" cy="365760"/>
          </a:xfrm>
        </p:spPr>
        <p:txBody>
          <a:bodyPr/>
          <a:lstStyle/>
          <a:p>
            <a:r>
              <a:rPr lang="en-US" dirty="0" smtClean="0"/>
              <a:t>iii Review</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Indicators</a:t>
            </a:r>
            <a:endParaRPr lang="en-US" dirty="0"/>
          </a:p>
        </p:txBody>
      </p:sp>
      <p:sp>
        <p:nvSpPr>
          <p:cNvPr id="3" name="Content Placeholder 2"/>
          <p:cNvSpPr>
            <a:spLocks noGrp="1"/>
          </p:cNvSpPr>
          <p:nvPr>
            <p:ph sz="quarter" idx="1"/>
          </p:nvPr>
        </p:nvSpPr>
        <p:spPr/>
        <p:txBody>
          <a:bodyPr>
            <a:normAutofit fontScale="85000" lnSpcReduction="20000"/>
          </a:bodyPr>
          <a:lstStyle/>
          <a:p>
            <a:pPr lvl="1">
              <a:buNone/>
            </a:pPr>
            <a:endParaRPr lang="en-US" dirty="0" smtClean="0"/>
          </a:p>
          <a:p>
            <a:pPr lvl="1">
              <a:buNone/>
            </a:pPr>
            <a:r>
              <a:rPr lang="en-US" sz="4000" b="1" dirty="0" smtClean="0"/>
              <a:t>Specific, measurable characteristics or changes that represent achievement of an outcome.  </a:t>
            </a:r>
          </a:p>
          <a:p>
            <a:pPr marL="273050" lvl="1" indent="-273050">
              <a:buNone/>
            </a:pPr>
            <a:r>
              <a:rPr lang="en-US" sz="3800" dirty="0" smtClean="0"/>
              <a:t> </a:t>
            </a:r>
          </a:p>
          <a:p>
            <a:pPr marL="747713" lvl="1" indent="-473075">
              <a:buClrTx/>
              <a:buSzPct val="75000"/>
              <a:buFont typeface="Wingdings 3" pitchFamily="18" charset="2"/>
              <a:buChar char="u"/>
            </a:pPr>
            <a:r>
              <a:rPr lang="en-US" sz="3000" dirty="0" smtClean="0"/>
              <a:t>Indicators are directly related to the outcome and help define it </a:t>
            </a:r>
          </a:p>
          <a:p>
            <a:pPr marL="747713" lvl="1" indent="-473075">
              <a:spcBef>
                <a:spcPts val="2400"/>
              </a:spcBef>
              <a:buClrTx/>
              <a:buFont typeface="Wingdings 3" pitchFamily="18" charset="2"/>
              <a:buChar char="u"/>
            </a:pPr>
            <a:r>
              <a:rPr lang="en-US" sz="3000" dirty="0" smtClean="0"/>
              <a:t>Indicators are specific, measurable, observable, seen, heard, or read. </a:t>
            </a:r>
          </a:p>
          <a:p>
            <a:pPr marL="747713" lvl="1" indent="-473075">
              <a:spcBef>
                <a:spcPts val="2400"/>
              </a:spcBef>
              <a:buClrTx/>
              <a:buFont typeface="Wingdings 3" pitchFamily="18" charset="2"/>
              <a:buChar char="u"/>
            </a:pPr>
            <a:r>
              <a:rPr lang="en-US" sz="3000" dirty="0" smtClean="0"/>
              <a:t>Most outcomes have more than one indicator – you must identify the set that signals achievement</a:t>
            </a:r>
          </a:p>
        </p:txBody>
      </p:sp>
      <p:sp>
        <p:nvSpPr>
          <p:cNvPr id="4" name="Slide Number Placeholder 4"/>
          <p:cNvSpPr>
            <a:spLocks noGrp="1"/>
          </p:cNvSpPr>
          <p:nvPr>
            <p:ph type="sldNum" sz="quarter" idx="12"/>
          </p:nvPr>
        </p:nvSpPr>
        <p:spPr>
          <a:xfrm>
            <a:off x="612648" y="6356350"/>
            <a:ext cx="1981200" cy="365760"/>
          </a:xfrm>
        </p:spPr>
        <p:txBody>
          <a:bodyPr/>
          <a:lstStyle/>
          <a:p>
            <a:r>
              <a:rPr lang="en-US" dirty="0" smtClean="0"/>
              <a:t>iv  Review</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Targets</a:t>
            </a:r>
            <a:endParaRPr lang="en-US" dirty="0"/>
          </a:p>
        </p:txBody>
      </p:sp>
      <p:sp>
        <p:nvSpPr>
          <p:cNvPr id="3" name="Content Placeholder 2"/>
          <p:cNvSpPr>
            <a:spLocks noGrp="1"/>
          </p:cNvSpPr>
          <p:nvPr>
            <p:ph sz="quarter" idx="1"/>
          </p:nvPr>
        </p:nvSpPr>
        <p:spPr/>
        <p:txBody>
          <a:bodyPr>
            <a:normAutofit fontScale="85000" lnSpcReduction="20000"/>
          </a:bodyPr>
          <a:lstStyle/>
          <a:p>
            <a:pPr lvl="1">
              <a:buNone/>
            </a:pPr>
            <a:endParaRPr lang="en-US" dirty="0" smtClean="0"/>
          </a:p>
          <a:p>
            <a:pPr lvl="1">
              <a:buNone/>
            </a:pPr>
            <a:r>
              <a:rPr lang="en-US" sz="4000" b="1" dirty="0" smtClean="0"/>
              <a:t>Specify the amount or level of outcome attainment expected, hoped for or required.  </a:t>
            </a:r>
          </a:p>
          <a:p>
            <a:pPr lvl="1">
              <a:buNone/>
            </a:pPr>
            <a:endParaRPr lang="en-US" dirty="0" smtClean="0"/>
          </a:p>
          <a:p>
            <a:pPr marL="273050" lvl="1" indent="-273050">
              <a:buNone/>
            </a:pPr>
            <a:r>
              <a:rPr lang="en-US" sz="3800" dirty="0" smtClean="0"/>
              <a:t> Targets can be set. . . . </a:t>
            </a:r>
          </a:p>
          <a:p>
            <a:pPr lvl="1">
              <a:buClrTx/>
              <a:buSzPct val="75000"/>
              <a:buFont typeface="Wingdings 3" pitchFamily="18" charset="2"/>
              <a:buChar char="u"/>
            </a:pPr>
            <a:r>
              <a:rPr lang="en-US" sz="3000" dirty="0" smtClean="0"/>
              <a:t> Relative to external standards (when available)</a:t>
            </a:r>
          </a:p>
          <a:p>
            <a:pPr lvl="1">
              <a:buClrTx/>
              <a:buSzPct val="75000"/>
              <a:buFont typeface="Wingdings 3" pitchFamily="18" charset="2"/>
              <a:buChar char="u"/>
            </a:pPr>
            <a:r>
              <a:rPr lang="en-US" sz="3000" dirty="0" smtClean="0"/>
              <a:t> Past performance/similar programs</a:t>
            </a:r>
          </a:p>
          <a:p>
            <a:pPr lvl="1">
              <a:buClrTx/>
              <a:buSzPct val="75000"/>
              <a:buFont typeface="Wingdings 3" pitchFamily="18" charset="2"/>
              <a:buChar char="u"/>
            </a:pPr>
            <a:r>
              <a:rPr lang="en-US" sz="3000" dirty="0" smtClean="0"/>
              <a:t> Professional hunches  </a:t>
            </a:r>
          </a:p>
          <a:p>
            <a:pPr lvl="1">
              <a:buClrTx/>
              <a:buSzPct val="75000"/>
              <a:buNone/>
            </a:pPr>
            <a:endParaRPr lang="en-US" sz="3000" dirty="0" smtClean="0"/>
          </a:p>
          <a:p>
            <a:pPr lvl="1">
              <a:buClrTx/>
              <a:buSzPct val="75000"/>
              <a:buNone/>
            </a:pPr>
            <a:r>
              <a:rPr lang="en-US" sz="3000" dirty="0" smtClean="0">
                <a:solidFill>
                  <a:srgbClr val="FF0000"/>
                </a:solidFill>
              </a:rPr>
              <a:t>Targets should be set carefully, in advance, with stakeholder input</a:t>
            </a:r>
          </a:p>
        </p:txBody>
      </p:sp>
      <p:sp>
        <p:nvSpPr>
          <p:cNvPr id="4" name="Slide Number Placeholder 4"/>
          <p:cNvSpPr>
            <a:spLocks noGrp="1"/>
          </p:cNvSpPr>
          <p:nvPr>
            <p:ph type="sldNum" sz="quarter" idx="12"/>
          </p:nvPr>
        </p:nvSpPr>
        <p:spPr>
          <a:xfrm>
            <a:off x="612648" y="6356350"/>
            <a:ext cx="1981200" cy="365760"/>
          </a:xfrm>
        </p:spPr>
        <p:txBody>
          <a:bodyPr/>
          <a:lstStyle/>
          <a:p>
            <a:r>
              <a:rPr lang="en-US" dirty="0" smtClean="0"/>
              <a:t>v  Review</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Question Criteria</a:t>
            </a:r>
            <a:endParaRPr lang="en-US" dirty="0"/>
          </a:p>
        </p:txBody>
      </p:sp>
      <p:sp>
        <p:nvSpPr>
          <p:cNvPr id="3" name="Content Placeholder 2"/>
          <p:cNvSpPr>
            <a:spLocks noGrp="1"/>
          </p:cNvSpPr>
          <p:nvPr>
            <p:ph sz="quarter" idx="1"/>
          </p:nvPr>
        </p:nvSpPr>
        <p:spPr/>
        <p:txBody>
          <a:bodyPr>
            <a:normAutofit lnSpcReduction="10000"/>
          </a:bodyPr>
          <a:lstStyle/>
          <a:p>
            <a:pPr>
              <a:lnSpc>
                <a:spcPct val="80000"/>
              </a:lnSpc>
              <a:spcBef>
                <a:spcPct val="40000"/>
              </a:spcBef>
              <a:buClr>
                <a:srgbClr val="000066"/>
              </a:buClr>
              <a:buSzPct val="85000"/>
            </a:pPr>
            <a:r>
              <a:rPr lang="en-US" sz="3600" dirty="0" smtClean="0"/>
              <a:t>It is possible to obtain data to address the questions. </a:t>
            </a:r>
          </a:p>
          <a:p>
            <a:pPr>
              <a:lnSpc>
                <a:spcPct val="80000"/>
              </a:lnSpc>
              <a:spcBef>
                <a:spcPct val="40000"/>
              </a:spcBef>
              <a:buClr>
                <a:srgbClr val="000066"/>
              </a:buClr>
              <a:buSzPct val="85000"/>
            </a:pPr>
            <a:r>
              <a:rPr lang="en-US" sz="3600" dirty="0" smtClean="0"/>
              <a:t>There is more than one possible “answer” to the question. </a:t>
            </a:r>
          </a:p>
          <a:p>
            <a:pPr>
              <a:lnSpc>
                <a:spcPct val="80000"/>
              </a:lnSpc>
              <a:spcBef>
                <a:spcPct val="40000"/>
              </a:spcBef>
              <a:buClr>
                <a:srgbClr val="000066"/>
              </a:buClr>
              <a:buSzPct val="85000"/>
            </a:pPr>
            <a:r>
              <a:rPr lang="en-US" sz="3600" dirty="0" smtClean="0"/>
              <a:t>The information to address the questions is wanted and needed. </a:t>
            </a:r>
          </a:p>
          <a:p>
            <a:pPr>
              <a:lnSpc>
                <a:spcPct val="80000"/>
              </a:lnSpc>
              <a:spcBef>
                <a:spcPct val="40000"/>
              </a:spcBef>
              <a:buClr>
                <a:srgbClr val="000066"/>
              </a:buClr>
              <a:buSzPct val="85000"/>
            </a:pPr>
            <a:r>
              <a:rPr lang="en-US" sz="3600" dirty="0" smtClean="0"/>
              <a:t>It is known how resulting information will be used internally (and externally).</a:t>
            </a:r>
          </a:p>
          <a:p>
            <a:pPr>
              <a:lnSpc>
                <a:spcPct val="80000"/>
              </a:lnSpc>
              <a:spcBef>
                <a:spcPct val="40000"/>
              </a:spcBef>
              <a:buClr>
                <a:srgbClr val="000066"/>
              </a:buClr>
              <a:buSzPct val="85000"/>
            </a:pPr>
            <a:r>
              <a:rPr lang="en-US" sz="3600" dirty="0" smtClean="0"/>
              <a:t>The questions are aimed at changeable aspects of activity.</a:t>
            </a:r>
          </a:p>
          <a:p>
            <a:endParaRPr lang="en-US" dirty="0"/>
          </a:p>
        </p:txBody>
      </p:sp>
      <p:pic>
        <p:nvPicPr>
          <p:cNvPr id="4109" name="Picture 13" descr="C:\Users\anita.OMGDOMAIN\AppData\Local\Microsoft\Windows\Temporary Internet Files\Content.IE5\GA02JTZI\MC900434859[1].png"/>
          <p:cNvPicPr>
            <a:picLocks noChangeAspect="1" noChangeArrowheads="1"/>
          </p:cNvPicPr>
          <p:nvPr/>
        </p:nvPicPr>
        <p:blipFill>
          <a:blip r:embed="rId2" cstate="print"/>
          <a:srcRect/>
          <a:stretch>
            <a:fillRect/>
          </a:stretch>
        </p:blipFill>
        <p:spPr bwMode="auto">
          <a:xfrm>
            <a:off x="7162800" y="1828800"/>
            <a:ext cx="1371600" cy="1295400"/>
          </a:xfrm>
          <a:prstGeom prst="rect">
            <a:avLst/>
          </a:prstGeom>
          <a:noFill/>
        </p:spPr>
      </p:pic>
      <p:pic>
        <p:nvPicPr>
          <p:cNvPr id="16" name="Picture 13" descr="C:\Users\anita.OMGDOMAIN\AppData\Local\Microsoft\Windows\Temporary Internet Files\Content.IE5\GA02JTZI\MC900434859[1].png"/>
          <p:cNvPicPr>
            <a:picLocks noChangeAspect="1" noChangeArrowheads="1"/>
          </p:cNvPicPr>
          <p:nvPr/>
        </p:nvPicPr>
        <p:blipFill>
          <a:blip r:embed="rId2" cstate="print"/>
          <a:srcRect/>
          <a:stretch>
            <a:fillRect/>
          </a:stretch>
        </p:blipFill>
        <p:spPr bwMode="auto">
          <a:xfrm>
            <a:off x="7772400" y="4724400"/>
            <a:ext cx="1371600" cy="1295400"/>
          </a:xfrm>
          <a:prstGeom prst="rect">
            <a:avLst/>
          </a:prstGeom>
          <a:noFill/>
        </p:spPr>
      </p:pic>
      <p:sp>
        <p:nvSpPr>
          <p:cNvPr id="8" name="Slide Number Placeholder 7"/>
          <p:cNvSpPr>
            <a:spLocks noGrp="1"/>
          </p:cNvSpPr>
          <p:nvPr>
            <p:ph type="sldNum" sz="quarter" idx="12"/>
          </p:nvPr>
        </p:nvSpPr>
        <p:spPr/>
        <p:txBody>
          <a:bodyPr/>
          <a:lstStyle/>
          <a:p>
            <a:r>
              <a:rPr lang="en-US" dirty="0" smtClean="0"/>
              <a:t>vi  Review</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9064</TotalTime>
  <Words>1959</Words>
  <Application>Microsoft Office PowerPoint</Application>
  <PresentationFormat>On-screen Show (4:3)</PresentationFormat>
  <Paragraphs>470</Paragraphs>
  <Slides>35</Slides>
  <Notes>1</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Origin</vt:lpstr>
      <vt:lpstr>Document</vt:lpstr>
      <vt:lpstr>Slide 0</vt:lpstr>
      <vt:lpstr>Slide 1</vt:lpstr>
      <vt:lpstr>Slide 2</vt:lpstr>
      <vt:lpstr>How do you know when your programs really work?   . . . .  EVALUATION  </vt:lpstr>
      <vt:lpstr>Logical Considerations</vt:lpstr>
      <vt:lpstr>Outcomes</vt:lpstr>
      <vt:lpstr>Indicators</vt:lpstr>
      <vt:lpstr>Targets</vt:lpstr>
      <vt:lpstr>Evaluation Question Criteria</vt:lpstr>
      <vt:lpstr>What do you need to do to conduct Evaluation?</vt:lpstr>
      <vt:lpstr>How are evaluation data collected?</vt:lpstr>
      <vt:lpstr>How are evaluation data collected?</vt:lpstr>
      <vt:lpstr>Interviews:</vt:lpstr>
      <vt:lpstr>What is Evaluative Thinking?</vt:lpstr>
      <vt:lpstr>Supportive Evaluation Environments </vt:lpstr>
      <vt:lpstr>Slide 15</vt:lpstr>
      <vt:lpstr>How are evaluation data collected?</vt:lpstr>
      <vt:lpstr>Surveys:</vt:lpstr>
      <vt:lpstr>Survey Result Example: After School Program Feedback</vt:lpstr>
      <vt:lpstr>Things to Think about  Before Administering a Survey</vt:lpstr>
      <vt:lpstr>Slide 20</vt:lpstr>
      <vt:lpstr>How are evaluation data collected?</vt:lpstr>
      <vt:lpstr>Observations:</vt:lpstr>
      <vt:lpstr>Slide 23</vt:lpstr>
      <vt:lpstr>How are evaluation data collected?</vt:lpstr>
      <vt:lpstr>Record Reviews:</vt:lpstr>
      <vt:lpstr>Collecting    Record Review Data</vt:lpstr>
      <vt:lpstr>Record Review Analysis Example</vt:lpstr>
      <vt:lpstr>Record Review Example:  Descriptive</vt:lpstr>
      <vt:lpstr>Record Review Example: Evaluative</vt:lpstr>
      <vt:lpstr>Sources of  Record Review Data</vt:lpstr>
      <vt:lpstr>Slide 31</vt:lpstr>
      <vt:lpstr>What happens after data are collected?</vt:lpstr>
      <vt:lpstr>Increasing Rigor in Program Evaluation</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Anita Baker Lerman</cp:lastModifiedBy>
  <cp:revision>345</cp:revision>
  <dcterms:created xsi:type="dcterms:W3CDTF">2011-03-07T16:46:23Z</dcterms:created>
  <dcterms:modified xsi:type="dcterms:W3CDTF">2012-11-23T12:43:08Z</dcterms:modified>
</cp:coreProperties>
</file>