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41"/>
  </p:notesMasterIdLst>
  <p:handoutMasterIdLst>
    <p:handoutMasterId r:id="rId42"/>
  </p:handoutMasterIdLst>
  <p:sldIdLst>
    <p:sldId id="430" r:id="rId2"/>
    <p:sldId id="476" r:id="rId3"/>
    <p:sldId id="477" r:id="rId4"/>
    <p:sldId id="341" r:id="rId5"/>
    <p:sldId id="281" r:id="rId6"/>
    <p:sldId id="431" r:id="rId7"/>
    <p:sldId id="304" r:id="rId8"/>
    <p:sldId id="342" r:id="rId9"/>
    <p:sldId id="306" r:id="rId10"/>
    <p:sldId id="308" r:id="rId11"/>
    <p:sldId id="463" r:id="rId12"/>
    <p:sldId id="412" r:id="rId13"/>
    <p:sldId id="414" r:id="rId14"/>
    <p:sldId id="468" r:id="rId15"/>
    <p:sldId id="406" r:id="rId16"/>
    <p:sldId id="467" r:id="rId17"/>
    <p:sldId id="469" r:id="rId18"/>
    <p:sldId id="407" r:id="rId19"/>
    <p:sldId id="408" r:id="rId20"/>
    <p:sldId id="409" r:id="rId21"/>
    <p:sldId id="417" r:id="rId22"/>
    <p:sldId id="422" r:id="rId23"/>
    <p:sldId id="470" r:id="rId24"/>
    <p:sldId id="471" r:id="rId25"/>
    <p:sldId id="472" r:id="rId26"/>
    <p:sldId id="473" r:id="rId27"/>
    <p:sldId id="474" r:id="rId28"/>
    <p:sldId id="432" r:id="rId29"/>
    <p:sldId id="433" r:id="rId30"/>
    <p:sldId id="434" r:id="rId31"/>
    <p:sldId id="435" r:id="rId32"/>
    <p:sldId id="475" r:id="rId33"/>
    <p:sldId id="438" r:id="rId34"/>
    <p:sldId id="441" r:id="rId35"/>
    <p:sldId id="439" r:id="rId36"/>
    <p:sldId id="440" r:id="rId37"/>
    <p:sldId id="442" r:id="rId38"/>
    <p:sldId id="443" r:id="rId39"/>
    <p:sldId id="437" r:id="rId4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C7F2"/>
    <a:srgbClr val="CCCC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5" d="100"/>
          <a:sy n="55" d="100"/>
        </p:scale>
        <p:origin x="-869"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2074" y="-77"/>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0" tIns="46146" rIns="92290" bIns="46146"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290" tIns="46146" rIns="92290" bIns="46146" rtlCol="0"/>
          <a:lstStyle>
            <a:lvl1pPr algn="r">
              <a:defRPr sz="1200"/>
            </a:lvl1pPr>
          </a:lstStyle>
          <a:p>
            <a:fld id="{607ACC44-7D83-4D3E-9461-E9AA32BF7417}" type="datetimeFigureOut">
              <a:rPr lang="en-US" smtClean="0"/>
              <a:pPr/>
              <a:t>11/23/2012</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290" tIns="46146" rIns="92290" bIns="46146"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290" tIns="46146" rIns="92290" bIns="461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290" tIns="46146" rIns="92290" bIns="46146"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290" tIns="46146" rIns="92290" bIns="46146" rtlCol="0" anchor="b"/>
          <a:lstStyle>
            <a:lvl1pPr algn="r">
              <a:defRPr sz="1200"/>
            </a:lvl1pPr>
          </a:lstStyle>
          <a:p>
            <a:fld id="{3D971BC2-94D0-4D1D-ADF8-78757F3FED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8C2609-7E51-48C4-A34C-B324AE26FEE9}" type="slidenum">
              <a:rPr lang="en-US"/>
              <a:pPr/>
              <a:t>1</a:t>
            </a:fld>
            <a:endParaRPr lang="en-US"/>
          </a:p>
        </p:txBody>
      </p:sp>
      <p:sp>
        <p:nvSpPr>
          <p:cNvPr id="567298" name="Rectangle 2"/>
          <p:cNvSpPr>
            <a:spLocks noGrp="1" noRot="1" noChangeAspect="1" noChangeArrowheads="1" noTextEdit="1"/>
          </p:cNvSpPr>
          <p:nvPr>
            <p:ph type="sldImg"/>
          </p:nvPr>
        </p:nvSpPr>
        <p:spPr>
          <a:xfrm>
            <a:off x="1106488" y="696913"/>
            <a:ext cx="4646612" cy="3486150"/>
          </a:xfrm>
          <a:ln/>
        </p:spPr>
      </p:sp>
      <p:sp>
        <p:nvSpPr>
          <p:cNvPr id="567299" name="Rectangle 3"/>
          <p:cNvSpPr>
            <a:spLocks noGrp="1" noChangeArrowheads="1"/>
          </p:cNvSpPr>
          <p:nvPr>
            <p:ph type="body" idx="1"/>
          </p:nvPr>
        </p:nvSpPr>
        <p:spPr>
          <a:xfrm>
            <a:off x="685800" y="4416069"/>
            <a:ext cx="5486400" cy="4183142"/>
          </a:xfrm>
        </p:spPr>
        <p:txBody>
          <a:bodyPr/>
          <a:lstStyle/>
          <a:p>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F03E245-DF85-41BD-9A8D-E9B633A7C4E7}" type="slidenum">
              <a:rPr lang="en-US"/>
              <a:pPr/>
              <a:t>32</a:t>
            </a:fld>
            <a:endParaRPr lang="en-US"/>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F03E245-DF85-41BD-9A8D-E9B633A7C4E7}" type="slidenum">
              <a:rPr lang="en-US"/>
              <a:pPr/>
              <a:t>34</a:t>
            </a:fld>
            <a:endParaRPr lang="en-US"/>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en-US"/>
          </a:p>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F03E245-DF85-41BD-9A8D-E9B633A7C4E7}" type="slidenum">
              <a:rPr lang="en-US"/>
              <a:pPr/>
              <a:t>36</a:t>
            </a:fld>
            <a:endParaRPr lang="en-US"/>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C86EC18-A755-4B4E-8744-195131848546}" type="slidenum">
              <a:rPr lang="en-US"/>
              <a:pPr/>
              <a:t>37</a:t>
            </a:fld>
            <a:endParaRPr lang="en-US"/>
          </a:p>
        </p:txBody>
      </p:sp>
      <p:sp>
        <p:nvSpPr>
          <p:cNvPr id="25603" name="Rectangle 2"/>
          <p:cNvSpPr>
            <a:spLocks noGrp="1" noRot="1" noChangeAspect="1" noChangeArrowheads="1" noTextEdit="1"/>
          </p:cNvSpPr>
          <p:nvPr>
            <p:ph type="sldImg"/>
          </p:nvPr>
        </p:nvSpPr>
        <p:spPr>
          <a:xfrm>
            <a:off x="1104900" y="698500"/>
            <a:ext cx="4649788" cy="3487738"/>
          </a:xfrm>
          <a:ln/>
        </p:spPr>
      </p:sp>
      <p:sp>
        <p:nvSpPr>
          <p:cNvPr id="103427" name="Rectangle 3"/>
          <p:cNvSpPr>
            <a:spLocks noGrp="1" noChangeArrowheads="1"/>
          </p:cNvSpPr>
          <p:nvPr>
            <p:ph type="body" idx="1"/>
          </p:nvPr>
        </p:nvSpPr>
        <p:spPr/>
        <p:txBody>
          <a:bodyPr>
            <a:normAutofit fontScale="92500" lnSpcReduction="20000"/>
          </a:bodyPr>
          <a:lstStyle/>
          <a:p>
            <a:pPr marL="528218" indent="-528218">
              <a:defRPr/>
            </a:pPr>
            <a:r>
              <a:rPr lang="en-US" sz="3300" dirty="0" smtClean="0"/>
              <a:t>What constitutes evidence?</a:t>
            </a:r>
          </a:p>
          <a:p>
            <a:pPr marL="905516" lvl="1" indent="-452759">
              <a:defRPr/>
            </a:pPr>
            <a:r>
              <a:rPr lang="en-US" sz="2800" dirty="0" smtClean="0"/>
              <a:t>This may vary based on your audience</a:t>
            </a:r>
          </a:p>
          <a:p>
            <a:pPr marL="905516" lvl="1" indent="-452759">
              <a:defRPr/>
            </a:pPr>
            <a:endParaRPr lang="en-US" sz="2800" dirty="0" smtClean="0"/>
          </a:p>
          <a:p>
            <a:pPr marL="905516" lvl="1" indent="-452759">
              <a:defRPr/>
            </a:pPr>
            <a:r>
              <a:rPr lang="en-US" sz="2800" dirty="0" smtClean="0"/>
              <a:t>Returning to Rodney’s CRE presentation: Whose perspectives are accepted as credible evidence?  	Credible to whom?</a:t>
            </a:r>
          </a:p>
          <a:p>
            <a:pPr marL="528218" indent="-528218">
              <a:defRPr/>
            </a:pPr>
            <a:endParaRPr lang="en-US" dirty="0" smtClean="0"/>
          </a:p>
          <a:p>
            <a:pPr marL="528218" indent="-528218">
              <a:defRPr/>
            </a:pPr>
            <a:r>
              <a:rPr lang="en-US" dirty="0" smtClean="0"/>
              <a:t>Once report or presentation is nearly final, seek external feedback from someone not heavily in program or initiative </a:t>
            </a:r>
          </a:p>
          <a:p>
            <a:pPr marL="528218" indent="-528218">
              <a:defRPr/>
            </a:pPr>
            <a:endParaRPr lang="en-US" dirty="0" smtClean="0"/>
          </a:p>
          <a:p>
            <a:pPr marL="528218" indent="-528218">
              <a:defRPr/>
            </a:pPr>
            <a:r>
              <a:rPr lang="en-US" dirty="0" smtClean="0"/>
              <a:t>You should also circle back to select staff and partners with whom you shared preliminary findings for additional input on final product </a:t>
            </a:r>
          </a:p>
          <a:p>
            <a:pPr marL="528218" indent="-528218">
              <a:defRPr/>
            </a:pPr>
            <a:endParaRPr lang="en-US" dirty="0" smtClean="0"/>
          </a:p>
          <a:p>
            <a:pPr marL="528218" indent="-528218">
              <a:defRPr/>
            </a:pPr>
            <a:r>
              <a:rPr lang="en-US" dirty="0" smtClean="0"/>
              <a:t>You will want feedback both on your findings AND the way you are presenting your findings</a:t>
            </a:r>
          </a:p>
          <a:p>
            <a:pPr eaLnBrk="1" hangingPunct="1">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32D9DC0-FF96-4A1F-AB58-DEE6B16A5AFB}" type="slidenum">
              <a:rPr lang="en-US" smtClean="0">
                <a:latin typeface="Trebuchet MS" charset="0"/>
              </a:rPr>
              <a:pPr/>
              <a:t>5</a:t>
            </a:fld>
            <a:endParaRPr lang="en-US" smtClean="0">
              <a:latin typeface="Trebuchet MS"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latin typeface="Trebuchet MS" charset="0"/>
                <a:ea typeface="ＭＳ Ｐゴシック" charset="-128"/>
              </a:rPr>
              <a:t>We will discuss surveys, observations, focus groups, interviews, and record reviews in depth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pPr defTabSz="908865"/>
            <a:fld id="{FD35E523-EBBB-4D92-8047-C1B5C8EC83B8}" type="slidenum">
              <a:rPr lang="en-US" smtClean="0">
                <a:latin typeface="Trebuchet MS" charset="0"/>
                <a:ea typeface="ＭＳ Ｐゴシック" charset="-128"/>
              </a:rPr>
              <a:pPr defTabSz="908865"/>
              <a:t>11</a:t>
            </a:fld>
            <a:endParaRPr lang="en-US" dirty="0" smtClean="0">
              <a:latin typeface="Trebuchet MS" charset="0"/>
              <a:ea typeface="ＭＳ Ｐゴシック" charset="-128"/>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smtClean="0">
                <a:latin typeface="Trebuchet MS" charset="0"/>
              </a:rPr>
              <a:t>May reach logical conclusions rather than definitive answers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4A17909F-8EA7-4D2A-BFCC-9519D5D86019}" type="slidenum">
              <a:rPr lang="en-US" smtClean="0">
                <a:latin typeface="Trebuchet MS" charset="0"/>
                <a:ea typeface="ＭＳ Ｐゴシック" charset="-128"/>
              </a:rPr>
              <a:pPr/>
              <a:t>12</a:t>
            </a:fld>
            <a:endParaRPr lang="en-US" smtClean="0">
              <a:latin typeface="Trebuchet MS" charset="0"/>
              <a:ea typeface="ＭＳ Ｐゴシック" charset="-128"/>
            </a:endParaRPr>
          </a:p>
        </p:txBody>
      </p:sp>
      <p:sp>
        <p:nvSpPr>
          <p:cNvPr id="92163" name="Rectangle 2"/>
          <p:cNvSpPr>
            <a:spLocks noGrp="1" noRot="1" noChangeAspect="1" noChangeArrowheads="1" noTextEdit="1"/>
          </p:cNvSpPr>
          <p:nvPr>
            <p:ph type="sldImg"/>
          </p:nvPr>
        </p:nvSpPr>
        <p:spPr>
          <a:xfrm>
            <a:off x="1106488" y="696913"/>
            <a:ext cx="4646612" cy="3486150"/>
          </a:xfrm>
          <a:ln w="12700"/>
        </p:spPr>
      </p:sp>
      <p:sp>
        <p:nvSpPr>
          <p:cNvPr id="92164" name="Rectangle 3"/>
          <p:cNvSpPr>
            <a:spLocks noGrp="1" noChangeArrowheads="1"/>
          </p:cNvSpPr>
          <p:nvPr>
            <p:ph type="body" idx="1"/>
          </p:nvPr>
        </p:nvSpPr>
        <p:spPr>
          <a:xfrm>
            <a:off x="915295" y="4414561"/>
            <a:ext cx="5027414" cy="4185533"/>
          </a:xfrm>
          <a:noFill/>
          <a:ln/>
        </p:spPr>
        <p:txBody>
          <a:bodyPr lIns="92052" tIns="46806" rIns="92052" bIns="46806"/>
          <a:lstStyle/>
          <a:p>
            <a:pPr marL="226079" indent="-226079"/>
            <a:r>
              <a:rPr lang="en-US" dirty="0" smtClean="0">
                <a:latin typeface="Trebuchet MS" charset="0"/>
              </a:rPr>
              <a:t>Analytical procedures – such as frequency – the percent that experienced a certain factor or result, or comparisons among groups. Participant characteristics may include age, gender, race/ethnicity, - we will cover more detail on the ways to break down your data in this presentation when we get to the analyses in more details</a:t>
            </a:r>
          </a:p>
          <a:p>
            <a:pPr marL="226079" indent="-226079"/>
            <a:r>
              <a:rPr lang="en-US" dirty="0" smtClean="0">
                <a:latin typeface="Trebuchet MS" charset="0"/>
              </a:rPr>
              <a:t>For example, Danielle may have a certain target for how may or what percentage of the moms will agree to breastfeed upon delivery. If analyzing results of the # of moms breastfeeding after delivery, will want to compare it to the target of how many they were aiming for. </a:t>
            </a:r>
          </a:p>
          <a:p>
            <a:pPr marL="226079" indent="-226079"/>
            <a:r>
              <a:rPr lang="en-US" dirty="0" smtClean="0">
                <a:latin typeface="Trebuchet MS" charset="0"/>
              </a:rPr>
              <a:t>***I got a couple sample analysis plans from Tina that we can include as examples in the resources section.  They are very complex, but I’ll work with Elena to simplify them.</a:t>
            </a:r>
          </a:p>
          <a:p>
            <a:pPr marL="226079" indent="-226079"/>
            <a:endParaRPr lang="en-US" dirty="0" smtClean="0">
              <a:latin typeface="Trebuchet M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17</a:t>
            </a:fld>
            <a:endParaRPr lang="en-US"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eaLnBrk="1" hangingPunct="1"/>
            <a:r>
              <a:rPr lang="en-US" dirty="0"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dirty="0" smtClean="0"/>
          </a:p>
          <a:p>
            <a:pPr eaLnBrk="1" hangingPunct="1"/>
            <a:r>
              <a:rPr lang="en-US" dirty="0" smtClean="0"/>
              <a:t>Frequencies: Of the 30 grandparents taking the survey, 20 said that the support they receive at the center helps them care for their grandchildren.</a:t>
            </a:r>
          </a:p>
          <a:p>
            <a:pPr eaLnBrk="1" hangingPunct="1"/>
            <a:r>
              <a:rPr lang="en-US" dirty="0" smtClean="0"/>
              <a:t>Percentages – that means that 67% (20/30*100) say that the center helps them care for their grandchildren</a:t>
            </a:r>
          </a:p>
          <a:p>
            <a:pPr eaLnBrk="1" hangingPunct="1"/>
            <a:r>
              <a:rPr lang="en-US" dirty="0" smtClean="0"/>
              <a:t>Ratios: 10 of the 20 women receiving prenatal counseling through the Maternity care program chose to breastfeed after delivery.</a:t>
            </a:r>
          </a:p>
          <a:p>
            <a:pPr eaLnBrk="1" hangingPunct="1"/>
            <a:r>
              <a:rPr lang="en-US" dirty="0" smtClean="0"/>
              <a:t>Cross-tabs: (i.e. female participants were more likely to complete the program than the male participants) </a:t>
            </a:r>
            <a:endParaRPr lang="en-US" u="sng" dirty="0" smtClean="0"/>
          </a:p>
          <a:p>
            <a:pPr eaLnBrk="1" hangingPunct="1"/>
            <a:r>
              <a:rPr lang="en-US" dirty="0" smtClean="0"/>
              <a:t>If you were trying to say whether the </a:t>
            </a:r>
            <a:r>
              <a:rPr lang="en-US" dirty="0" err="1" smtClean="0"/>
              <a:t>relatinoship</a:t>
            </a:r>
            <a:r>
              <a:rPr lang="en-US" dirty="0" smtClean="0"/>
              <a:t>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18</a:t>
            </a:fld>
            <a:endParaRPr lang="en-US"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eaLnBrk="1" hangingPunct="1"/>
            <a:r>
              <a:rPr lang="en-US"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smtClean="0"/>
          </a:p>
          <a:p>
            <a:pPr eaLnBrk="1" hangingPunct="1"/>
            <a:r>
              <a:rPr lang="en-US" smtClean="0"/>
              <a:t>Frequencies: Of the 30 grandparents taking the survey, 20 said that the support they receive at the center helps them care for their grandchildren.</a:t>
            </a:r>
          </a:p>
          <a:p>
            <a:pPr eaLnBrk="1" hangingPunct="1"/>
            <a:r>
              <a:rPr lang="en-US" smtClean="0"/>
              <a:t>Percentages – that means that 67% (20/30*100) say that the center helps them care for their grandchildren</a:t>
            </a:r>
          </a:p>
          <a:p>
            <a:pPr eaLnBrk="1" hangingPunct="1"/>
            <a:r>
              <a:rPr lang="en-US" smtClean="0"/>
              <a:t>Ratios: 10 of the 20 women receiving prenatal counseling through the Maternity care program chose to breastfeed after delivery.</a:t>
            </a:r>
          </a:p>
          <a:p>
            <a:pPr eaLnBrk="1" hangingPunct="1"/>
            <a:r>
              <a:rPr lang="en-US" smtClean="0"/>
              <a:t>Cross-tabs: (i.e. female participants were more likely to complete the program than the male participants) </a:t>
            </a:r>
            <a:endParaRPr lang="en-US" u="sng" smtClean="0"/>
          </a:p>
          <a:p>
            <a:pPr eaLnBrk="1" hangingPunct="1"/>
            <a:r>
              <a:rPr lang="en-US" smtClean="0"/>
              <a:t>If you were trying to say whether the relatinoship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90E8CDC-7C88-43C4-ADCC-A1B479D04909}" type="slidenum">
              <a:rPr lang="en-US" smtClean="0"/>
              <a:pPr/>
              <a:t>19</a:t>
            </a:fld>
            <a:endParaRPr lang="en-US"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eaLnBrk="1" hangingPunct="1"/>
            <a:r>
              <a:rPr lang="en-US" smtClean="0"/>
              <a:t>For example, we might say that the mean length of stay in a shelter is 11 days; yet the mode is 7 days (most common length of stay), and the median is 9 days – out of 30 cases, 15 are less than 9 days and 15 are above 9 days. </a:t>
            </a:r>
          </a:p>
          <a:p>
            <a:pPr eaLnBrk="1" hangingPunct="1"/>
            <a:endParaRPr lang="en-US" smtClean="0"/>
          </a:p>
          <a:p>
            <a:pPr eaLnBrk="1" hangingPunct="1"/>
            <a:r>
              <a:rPr lang="en-US" smtClean="0"/>
              <a:t>Frequencies: Of the 30 grandparents taking the survey, 20 said that the support they receive at the center helps them care for their grandchildren.</a:t>
            </a:r>
          </a:p>
          <a:p>
            <a:pPr eaLnBrk="1" hangingPunct="1"/>
            <a:r>
              <a:rPr lang="en-US" smtClean="0"/>
              <a:t>Percentages – that means that 67% (20/30*100) say that the center helps them care for their grandchildren</a:t>
            </a:r>
          </a:p>
          <a:p>
            <a:pPr eaLnBrk="1" hangingPunct="1"/>
            <a:r>
              <a:rPr lang="en-US" smtClean="0"/>
              <a:t>Ratios: 10 of the 20 women receiving prenatal counseling through the Maternity care program chose to breastfeed after delivery.</a:t>
            </a:r>
          </a:p>
          <a:p>
            <a:pPr eaLnBrk="1" hangingPunct="1"/>
            <a:r>
              <a:rPr lang="en-US" smtClean="0"/>
              <a:t>Cross-tabs: (i.e. female participants were more likely to complete the program than the male participants) </a:t>
            </a:r>
            <a:endParaRPr lang="en-US" u="sng" smtClean="0"/>
          </a:p>
          <a:p>
            <a:pPr eaLnBrk="1" hangingPunct="1"/>
            <a:r>
              <a:rPr lang="en-US" smtClean="0"/>
              <a:t>If you were trying to say whether the relatinoship holds up in the larger population or is just due to chance, then you need to move to inferential statistics and would do what is called a chi square test to see if the relationship is significant but if just using to describe the data you have – for example you have the whole program population data that you are describing – then can use a cross-tab without a significance test.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A749DA5B-AA05-4F55-83DD-1CE0392086EE}" type="slidenum">
              <a:rPr lang="en-US" smtClean="0">
                <a:latin typeface="Trebuchet MS" charset="0"/>
                <a:ea typeface="ＭＳ Ｐゴシック" charset="-128"/>
              </a:rPr>
              <a:pPr/>
              <a:t>20</a:t>
            </a:fld>
            <a:endParaRPr lang="en-US" smtClean="0">
              <a:latin typeface="Trebuchet MS" charset="0"/>
              <a:ea typeface="ＭＳ Ｐゴシック" charset="-128"/>
            </a:endParaRPr>
          </a:p>
        </p:txBody>
      </p:sp>
      <p:sp>
        <p:nvSpPr>
          <p:cNvPr id="95235" name="Rectangle 2"/>
          <p:cNvSpPr>
            <a:spLocks noGrp="1" noRot="1" noChangeAspect="1" noChangeArrowheads="1" noTextEdit="1"/>
          </p:cNvSpPr>
          <p:nvPr>
            <p:ph type="sldImg"/>
          </p:nvPr>
        </p:nvSpPr>
        <p:spPr>
          <a:xfrm>
            <a:off x="1106488" y="696913"/>
            <a:ext cx="4646612" cy="3486150"/>
          </a:xfrm>
          <a:ln w="12700"/>
        </p:spPr>
      </p:sp>
      <p:sp>
        <p:nvSpPr>
          <p:cNvPr id="95236" name="Rectangle 3"/>
          <p:cNvSpPr>
            <a:spLocks noGrp="1" noChangeArrowheads="1"/>
          </p:cNvSpPr>
          <p:nvPr>
            <p:ph type="body" idx="1"/>
          </p:nvPr>
        </p:nvSpPr>
        <p:spPr>
          <a:xfrm>
            <a:off x="915295" y="4414561"/>
            <a:ext cx="5027414" cy="4185533"/>
          </a:xfrm>
          <a:noFill/>
          <a:ln/>
        </p:spPr>
        <p:txBody>
          <a:bodyPr lIns="92052" tIns="46806" rIns="92052" bIns="46806"/>
          <a:lstStyle/>
          <a:p>
            <a:pPr eaLnBrk="1" hangingPunct="1"/>
            <a:r>
              <a:rPr lang="en-US" smtClean="0">
                <a:latin typeface="Trebuchet MS" charset="0"/>
              </a:rPr>
              <a:t>Codebook – for example for survey, will want to do it right on a master copy of the survey and then write codes onto the surveys by responses </a:t>
            </a:r>
            <a:r>
              <a:rPr lang="en-US" u="sng" smtClean="0">
                <a:latin typeface="Trebuchet MS" charset="0"/>
              </a:rPr>
              <a:t>(talk to Elena about this and YDI example)</a:t>
            </a:r>
          </a:p>
          <a:p>
            <a:pPr eaLnBrk="1" hangingPunct="1"/>
            <a:r>
              <a:rPr lang="en-US" smtClean="0">
                <a:latin typeface="Trebuchet MS" charset="0"/>
              </a:rPr>
              <a:t>Create unique ids if preserving anonymity </a:t>
            </a:r>
          </a:p>
          <a:p>
            <a:pPr eaLnBrk="1" hangingPunct="1"/>
            <a:r>
              <a:rPr lang="en-US" smtClean="0">
                <a:latin typeface="Trebuchet MS" charset="0"/>
              </a:rPr>
              <a:t>Copies of data are for editing, cutting and pasting, etc. - store your master copy of data away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Trebuchet MS" charset="0"/>
              <a:ea typeface="ＭＳ Ｐゴシック" charset="-128"/>
            </a:endParaRPr>
          </a:p>
        </p:txBody>
      </p:sp>
      <p:sp>
        <p:nvSpPr>
          <p:cNvPr id="47108" name="Slide Number Placeholder 3"/>
          <p:cNvSpPr>
            <a:spLocks noGrp="1"/>
          </p:cNvSpPr>
          <p:nvPr>
            <p:ph type="sldNum" sz="quarter" idx="5"/>
          </p:nvPr>
        </p:nvSpPr>
        <p:spPr>
          <a:noFill/>
        </p:spPr>
        <p:txBody>
          <a:bodyPr/>
          <a:lstStyle/>
          <a:p>
            <a:fld id="{162124D9-1F2C-4511-A2B1-70D83F06D58D}" type="slidenum">
              <a:rPr lang="en-US" smtClean="0">
                <a:latin typeface="Trebuchet MS" charset="0"/>
              </a:rPr>
              <a:pPr/>
              <a:t>21</a:t>
            </a:fld>
            <a:endParaRPr lang="en-US" smtClean="0">
              <a:latin typeface="Trebuchet M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D72D691-582E-4007-9A81-F79E7A927356}" type="datetime1">
              <a:rPr lang="en-US" smtClean="0"/>
              <a:pPr/>
              <a:t>11/23/2012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33BA9-6201-40E3-A479-A45DD94FCCF2}" type="datetime1">
              <a:rPr lang="en-US" smtClean="0"/>
              <a:pPr/>
              <a:t>11/23/2012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4B036A-5024-47D5-B573-CBBC0A123558}" type="datetime1">
              <a:rPr lang="en-US" smtClean="0"/>
              <a:pPr/>
              <a:t>11/23/2012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2122"/>
            <a:ext cx="7313612"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70013" y="1827609"/>
            <a:ext cx="3579812" cy="4115098"/>
          </a:xfrm>
        </p:spPr>
        <p:txBody>
          <a:bodyPr/>
          <a:lstStyle/>
          <a:p>
            <a:pPr lvl="0"/>
            <a:endParaRPr lang="en-US" noProof="0" smtClean="0"/>
          </a:p>
        </p:txBody>
      </p:sp>
      <p:sp>
        <p:nvSpPr>
          <p:cNvPr id="4" name="Text Placeholder 3"/>
          <p:cNvSpPr>
            <a:spLocks noGrp="1"/>
          </p:cNvSpPr>
          <p:nvPr>
            <p:ph type="body" sz="half" idx="2"/>
          </p:nvPr>
        </p:nvSpPr>
        <p:spPr>
          <a:xfrm>
            <a:off x="5102225" y="1827609"/>
            <a:ext cx="3581400"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xfrm>
            <a:off x="457200" y="6248400"/>
            <a:ext cx="2133600" cy="457200"/>
          </a:xfrm>
          <a:prstGeom prst="rect">
            <a:avLst/>
          </a:prstGeom>
        </p:spPr>
        <p:txBody>
          <a:bodyPr/>
          <a:lstStyle>
            <a:lvl1pPr>
              <a:defRPr>
                <a:latin typeface="Trebuchet MS" pitchFamily="34" charset="0"/>
                <a:ea typeface="MS PGothic" pitchFamily="34" charset="-128"/>
              </a:defRPr>
            </a:lvl1pPr>
          </a:lstStyle>
          <a:p>
            <a:pPr>
              <a:defRPr/>
            </a:pPr>
            <a:fld id="{0BA04846-58F7-4FD4-9965-DF08F15B8623}" type="datetime1">
              <a:rPr lang="en-US" smtClean="0"/>
              <a:pPr>
                <a:defRPr/>
              </a:pPr>
              <a:t>11/23/2012</a:t>
            </a:fld>
            <a:endParaRPr lang="en-US"/>
          </a:p>
        </p:txBody>
      </p:sp>
      <p:sp>
        <p:nvSpPr>
          <p:cNvPr id="6" name="Rectangle 8"/>
          <p:cNvSpPr>
            <a:spLocks noGrp="1" noChangeArrowheads="1"/>
          </p:cNvSpPr>
          <p:nvPr>
            <p:ph type="ftr" sz="quarter" idx="11"/>
          </p:nvPr>
        </p:nvSpPr>
        <p:spPr/>
        <p:txBody>
          <a:bodyPr/>
          <a:lstStyle>
            <a:lvl1pPr>
              <a:defRPr>
                <a:latin typeface="Trebuchet MS" pitchFamily="34" charset="0"/>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D1C635BE-3AF2-4EF9-970B-2DA096B0EBC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fld id="{9DBBC5AD-1F68-4015-A624-CE809C65C004}" type="datetime1">
              <a:rPr lang="en-US" smtClean="0"/>
              <a:pPr/>
              <a:t>11/23/2012</a:t>
            </a:fld>
            <a:endParaRPr lang="en-US" dirty="0"/>
          </a:p>
        </p:txBody>
      </p:sp>
      <p:sp>
        <p:nvSpPr>
          <p:cNvPr id="5"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BA54A2D-9609-44D5-B47F-1C6D73ADBFA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DD1BDD5-C94D-4957-8E96-86142DCBB981}" type="datetime1">
              <a:rPr lang="en-US" smtClean="0"/>
              <a:pPr/>
              <a:t>11/23/2012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C65AFC1-6D92-49B3-B9D4-770FDFAA7D9B}" type="datetime1">
              <a:rPr lang="en-US" smtClean="0"/>
              <a:pPr/>
              <a:t>11/23/2012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77E877-015C-4031-8336-14A82FC63816}" type="datetime1">
              <a:rPr lang="en-US" smtClean="0"/>
              <a:pPr/>
              <a:t>11/23/2012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57ACB7-796E-4940-B517-5EDB006FE039}" type="datetime1">
              <a:rPr lang="en-US" smtClean="0"/>
              <a:pPr/>
              <a:t>11/23/2012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0AA460-3F97-4EB4-8431-E24B20A137FF}" type="datetime1">
              <a:rPr lang="en-US" smtClean="0"/>
              <a:pPr/>
              <a:t>11/23/2012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F2073-23B4-4FC4-8C8F-52A80C407F10}" type="datetime1">
              <a:rPr lang="en-US" smtClean="0"/>
              <a:pPr/>
              <a:t>11/23/2012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C2C511-CD6B-4FE7-AD0B-95468A77C8CF}"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7A51F4-6402-44F3-A999-17A5878DB93C}" type="datetime1">
              <a:rPr lang="en-US" smtClean="0"/>
              <a:pPr/>
              <a:t>11/23/2012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BF10EA-26C6-44F0-B3C5-6BBC44293DCA}" type="datetime1">
              <a:rPr lang="en-US" smtClean="0"/>
              <a:pPr/>
              <a:t>11/23/2012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B6A7569-5E4A-45BE-B29C-F2B47BF34F37}" type="datetime1">
              <a:rPr lang="en-US" smtClean="0"/>
              <a:pPr/>
              <a:t>11/23/2012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3" r:id="rId12"/>
    <p:sldLayoutId id="2147484154" r:id="rId13"/>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s://www.surveymonkey.com/s/EvalAnchoringSurvey"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1" name="Picture 27" descr="C:\Program Files (x86)\Microsoft Office\MEDIA\CAGCAT10\j0293844.wmf"/>
          <p:cNvPicPr>
            <a:picLocks noChangeAspect="1" noChangeArrowheads="1"/>
          </p:cNvPicPr>
          <p:nvPr/>
        </p:nvPicPr>
        <p:blipFill>
          <a:blip r:embed="rId2" cstate="print"/>
          <a:srcRect/>
          <a:stretch>
            <a:fillRect/>
          </a:stretch>
        </p:blipFill>
        <p:spPr bwMode="auto">
          <a:xfrm>
            <a:off x="5791200" y="1752600"/>
            <a:ext cx="3124200" cy="3886200"/>
          </a:xfrm>
          <a:prstGeom prst="rect">
            <a:avLst/>
          </a:prstGeom>
          <a:noFill/>
        </p:spPr>
      </p:pic>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eaLnBrk="1" hangingPunct="1"/>
            <a:r>
              <a:rPr lang="en-US" sz="4000" b="1" dirty="0" smtClean="0"/>
              <a:t>How Do You Know When</a:t>
            </a:r>
          </a:p>
          <a:p>
            <a:pPr eaLnBrk="1" hangingPunct="1"/>
            <a:r>
              <a:rPr lang="en-US" sz="4000" b="1" dirty="0" smtClean="0">
                <a:latin typeface="Arial" pitchFamily="34" charset="0"/>
              </a:rPr>
              <a:t>    Your Programs Really Work?</a:t>
            </a:r>
          </a:p>
          <a:p>
            <a:pPr eaLnBrk="1" hangingPunct="1"/>
            <a:r>
              <a:rPr lang="en-US" sz="4000" b="1" dirty="0" smtClean="0">
                <a:latin typeface="Arial" pitchFamily="34" charset="0"/>
              </a:rPr>
              <a:t> </a:t>
            </a:r>
          </a:p>
          <a:p>
            <a:pPr eaLnBrk="1" hangingPunct="1">
              <a:spcBef>
                <a:spcPts val="600"/>
              </a:spcBef>
            </a:pPr>
            <a:r>
              <a:rPr lang="en-US" sz="4000" b="1" dirty="0">
                <a:latin typeface="Arial" pitchFamily="34" charset="0"/>
              </a:rPr>
              <a:t> </a:t>
            </a:r>
            <a:r>
              <a:rPr lang="en-US" sz="4000" b="1" dirty="0" smtClean="0">
                <a:latin typeface="Arial" pitchFamily="34" charset="0"/>
              </a:rPr>
              <a:t>     </a:t>
            </a:r>
            <a:endParaRPr lang="en-US" sz="4000" b="1" dirty="0">
              <a:latin typeface="Arial" pitchFamily="34" charset="0"/>
            </a:endParaRPr>
          </a:p>
          <a:p>
            <a:pPr eaLnBrk="1" hangingPunct="1"/>
            <a:endParaRPr lang="en-US" sz="4000" b="1" dirty="0">
              <a:solidFill>
                <a:srgbClr val="FF0000"/>
              </a:solidFill>
              <a:latin typeface="Arial" pitchFamily="34" charset="0"/>
            </a:endParaRPr>
          </a:p>
          <a:p>
            <a:pPr eaLnBrk="1" hangingPunct="1"/>
            <a:endParaRPr lang="en-US" sz="3600" b="1" dirty="0">
              <a:solidFill>
                <a:srgbClr val="FF0000"/>
              </a:solidFill>
              <a:latin typeface="Berlin Sans FB" pitchFamily="34" charset="0"/>
            </a:endParaRPr>
          </a:p>
        </p:txBody>
      </p:sp>
      <p:sp>
        <p:nvSpPr>
          <p:cNvPr id="30" name="Rectangle 7"/>
          <p:cNvSpPr>
            <a:spLocks noChangeArrowheads="1"/>
          </p:cNvSpPr>
          <p:nvPr/>
        </p:nvSpPr>
        <p:spPr bwMode="auto">
          <a:xfrm>
            <a:off x="609600" y="2362200"/>
            <a:ext cx="5638800" cy="2902333"/>
          </a:xfrm>
          <a:prstGeom prst="rect">
            <a:avLst/>
          </a:prstGeom>
          <a:noFill/>
          <a:ln w="9525">
            <a:noFill/>
            <a:miter lim="800000"/>
            <a:headEnd/>
            <a:tailEnd/>
          </a:ln>
        </p:spPr>
        <p:txBody>
          <a:bodyPr wrap="square">
            <a:spAutoFit/>
          </a:bodyPr>
          <a:lstStyle/>
          <a:p>
            <a:pPr eaLnBrk="1" hangingPunct="1">
              <a:spcAft>
                <a:spcPct val="15000"/>
              </a:spcAft>
            </a:pPr>
            <a:r>
              <a:rPr lang="en-US" sz="2200" dirty="0" smtClean="0"/>
              <a:t>Evaluation Essentials for Program Managers</a:t>
            </a:r>
          </a:p>
          <a:p>
            <a:pPr eaLnBrk="1" hangingPunct="1">
              <a:spcAft>
                <a:spcPct val="15000"/>
              </a:spcAft>
            </a:pPr>
            <a:endParaRPr lang="en-US" sz="2200" dirty="0" smtClean="0"/>
          </a:p>
          <a:p>
            <a:pPr algn="ctr"/>
            <a:r>
              <a:rPr lang="en-US" sz="2200" b="1" dirty="0" smtClean="0"/>
              <a:t>Session 3: DATA ANALYSIS</a:t>
            </a:r>
            <a:endParaRPr lang="en-US" sz="2200" b="1" dirty="0"/>
          </a:p>
          <a:p>
            <a:endParaRPr lang="en-US" sz="2200" b="1" dirty="0" smtClean="0"/>
          </a:p>
          <a:p>
            <a:endParaRPr lang="en-US" sz="2200" b="1" dirty="0" smtClean="0"/>
          </a:p>
          <a:p>
            <a:endParaRPr lang="en-US" sz="2200" b="1" dirty="0" smtClean="0"/>
          </a:p>
          <a:p>
            <a:pPr algn="ctr"/>
            <a:r>
              <a:rPr lang="en-US" sz="2200" b="1" dirty="0" smtClean="0"/>
              <a:t>Anita M. Baker, </a:t>
            </a:r>
            <a:r>
              <a:rPr lang="en-US" sz="2200" b="1" dirty="0" err="1" smtClean="0"/>
              <a:t>Ed.D</a:t>
            </a:r>
            <a:r>
              <a:rPr lang="en-US" sz="2200" b="1" dirty="0" smtClean="0"/>
              <a:t>.</a:t>
            </a:r>
          </a:p>
          <a:p>
            <a:pPr algn="ctr"/>
            <a:r>
              <a:rPr lang="en-US" sz="2200" b="1" i="1" dirty="0" smtClean="0"/>
              <a:t>Evaluation Services</a:t>
            </a:r>
            <a:endParaRPr lang="en-US" sz="2200" b="1" i="1" dirty="0"/>
          </a:p>
        </p:txBody>
      </p:sp>
      <p:pic>
        <p:nvPicPr>
          <p:cNvPr id="31" name="Picture 2" descr="ablogo"/>
          <p:cNvPicPr>
            <a:picLocks noChangeAspect="1" noChangeArrowheads="1"/>
          </p:cNvPicPr>
          <p:nvPr/>
        </p:nvPicPr>
        <p:blipFill>
          <a:blip r:embed="rId3" cstate="print">
            <a:grayscl/>
            <a:biLevel thresh="50000"/>
          </a:blip>
          <a:srcRect l="5714" t="11450" r="71428" b="-3053"/>
          <a:stretch>
            <a:fillRect/>
          </a:stretch>
        </p:blipFill>
        <p:spPr bwMode="auto">
          <a:xfrm>
            <a:off x="3276600" y="5562600"/>
            <a:ext cx="609600" cy="533400"/>
          </a:xfrm>
          <a:prstGeom prst="rect">
            <a:avLst/>
          </a:prstGeom>
          <a:noFill/>
          <a:ln w="9525">
            <a:noFill/>
            <a:miter lim="800000"/>
            <a:headEnd/>
            <a:tailEnd/>
          </a:ln>
        </p:spPr>
      </p:pic>
      <p:sp>
        <p:nvSpPr>
          <p:cNvPr id="7" name="TextBox 6"/>
          <p:cNvSpPr txBox="1"/>
          <p:nvPr/>
        </p:nvSpPr>
        <p:spPr>
          <a:xfrm>
            <a:off x="5486400" y="5562600"/>
            <a:ext cx="2971800" cy="830997"/>
          </a:xfrm>
          <a:prstGeom prst="rect">
            <a:avLst/>
          </a:prstGeom>
          <a:noFill/>
        </p:spPr>
        <p:txBody>
          <a:bodyPr wrap="square" rtlCol="0">
            <a:spAutoFit/>
          </a:bodyPr>
          <a:lstStyle/>
          <a:p>
            <a:r>
              <a:rPr lang="en-US" sz="1200" dirty="0" smtClean="0"/>
              <a:t>Hartford Foundation for Public Giving, </a:t>
            </a:r>
          </a:p>
          <a:p>
            <a:r>
              <a:rPr lang="en-US" sz="1200" dirty="0" smtClean="0"/>
              <a:t>Nonprofit Support Program: BEC</a:t>
            </a:r>
          </a:p>
          <a:p>
            <a:endParaRPr lang="en-US" sz="1200" dirty="0" smtClean="0"/>
          </a:p>
          <a:p>
            <a:r>
              <a:rPr lang="en-US" sz="1200" dirty="0" smtClean="0"/>
              <a:t>Bruner Foundation</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Record Reviews:</a:t>
            </a:r>
            <a:endParaRPr lang="en-US" b="1"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Accessing existing internal information, or information collected for other purposes.  </a:t>
            </a:r>
          </a:p>
          <a:p>
            <a:pPr>
              <a:spcBef>
                <a:spcPts val="5400"/>
              </a:spcBef>
            </a:pPr>
            <a:r>
              <a:rPr lang="en-US" dirty="0" smtClean="0"/>
              <a:t>Can be focused on</a:t>
            </a:r>
          </a:p>
          <a:p>
            <a:pPr lvl="1"/>
            <a:r>
              <a:rPr lang="en-US" dirty="0" smtClean="0"/>
              <a:t> own records</a:t>
            </a:r>
          </a:p>
          <a:p>
            <a:pPr lvl="1"/>
            <a:r>
              <a:rPr lang="en-US" dirty="0" smtClean="0"/>
              <a:t> records of other orgs</a:t>
            </a:r>
          </a:p>
          <a:p>
            <a:pPr lvl="1"/>
            <a:r>
              <a:rPr lang="en-US" dirty="0" smtClean="0"/>
              <a:t> adding questions to existing docs</a:t>
            </a:r>
          </a:p>
          <a:p>
            <a:pPr>
              <a:spcBef>
                <a:spcPts val="3000"/>
              </a:spcBef>
            </a:pPr>
            <a:r>
              <a:rPr lang="en-US" dirty="0" smtClean="0"/>
              <a:t>Instruments are called – protocols</a:t>
            </a:r>
            <a:endParaRPr lang="en-US" dirty="0"/>
          </a:p>
        </p:txBody>
      </p:sp>
      <p:sp>
        <p:nvSpPr>
          <p:cNvPr id="4" name="TextBox 3"/>
          <p:cNvSpPr txBox="1"/>
          <p:nvPr/>
        </p:nvSpPr>
        <p:spPr>
          <a:xfrm>
            <a:off x="4648200" y="2438400"/>
            <a:ext cx="3810000" cy="1631216"/>
          </a:xfrm>
          <a:prstGeom prst="rect">
            <a:avLst/>
          </a:prstGeom>
          <a:noFill/>
        </p:spPr>
        <p:txBody>
          <a:bodyPr wrap="square" rtlCol="0">
            <a:spAutoFit/>
          </a:bodyPr>
          <a:lstStyle/>
          <a:p>
            <a:r>
              <a:rPr lang="en-US" sz="2000" dirty="0" smtClean="0"/>
              <a:t>   </a:t>
            </a:r>
            <a:r>
              <a:rPr lang="en-US" sz="2000" b="1" dirty="0" smtClean="0">
                <a:solidFill>
                  <a:srgbClr val="FF0000"/>
                </a:solidFill>
              </a:rPr>
              <a:t>USE REC REVIEW TO:</a:t>
            </a:r>
          </a:p>
          <a:p>
            <a:r>
              <a:rPr lang="en-US" sz="2000" dirty="0" smtClean="0"/>
              <a:t>Collect some behavioral reports</a:t>
            </a:r>
          </a:p>
          <a:p>
            <a:r>
              <a:rPr lang="en-US" sz="2000" dirty="0" smtClean="0">
                <a:solidFill>
                  <a:srgbClr val="0033CC"/>
                </a:solidFill>
              </a:rPr>
              <a:t>Conduct tests, collect test results</a:t>
            </a:r>
          </a:p>
          <a:p>
            <a:r>
              <a:rPr lang="en-US" sz="2000" u="sng" dirty="0" smtClean="0"/>
              <a:t>Verify self-reported data</a:t>
            </a:r>
            <a:r>
              <a:rPr lang="en-US" sz="2000" b="1" dirty="0" smtClean="0"/>
              <a:t>  </a:t>
            </a:r>
          </a:p>
          <a:p>
            <a:r>
              <a:rPr lang="en-US" sz="2000" dirty="0" smtClean="0">
                <a:solidFill>
                  <a:srgbClr val="0033CC"/>
                </a:solidFill>
              </a:rPr>
              <a:t>Determine changes over time </a:t>
            </a:r>
            <a:endParaRPr lang="en-US" sz="2000" dirty="0">
              <a:solidFill>
                <a:srgbClr val="0033CC"/>
              </a:solidFill>
            </a:endParaRPr>
          </a:p>
        </p:txBody>
      </p:sp>
      <p:sp>
        <p:nvSpPr>
          <p:cNvPr id="9" name="Slide Number Placeholder 8"/>
          <p:cNvSpPr>
            <a:spLocks noGrp="1"/>
          </p:cNvSpPr>
          <p:nvPr>
            <p:ph type="sldNum" sz="quarter" idx="12"/>
          </p:nvPr>
        </p:nvSpPr>
        <p:spPr/>
        <p:txBody>
          <a:bodyPr/>
          <a:lstStyle/>
          <a:p>
            <a:r>
              <a:rPr lang="en-US" dirty="0" smtClean="0"/>
              <a:t>vii Review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happens after data are collected?</a:t>
            </a:r>
            <a:endParaRPr lang="en-US" b="1" dirty="0"/>
          </a:p>
        </p:txBody>
      </p:sp>
      <p:sp>
        <p:nvSpPr>
          <p:cNvPr id="3" name="Content Placeholder 2"/>
          <p:cNvSpPr>
            <a:spLocks noGrp="1"/>
          </p:cNvSpPr>
          <p:nvPr>
            <p:ph sz="quarter" idx="1"/>
          </p:nvPr>
        </p:nvSpPr>
        <p:spPr>
          <a:xfrm>
            <a:off x="457200" y="1371600"/>
            <a:ext cx="8229600" cy="4937760"/>
          </a:xfrm>
        </p:spPr>
        <p:txBody>
          <a:bodyPr>
            <a:normAutofit fontScale="92500"/>
          </a:bodyPr>
          <a:lstStyle/>
          <a:p>
            <a:pPr marL="742950" indent="-742950">
              <a:spcBef>
                <a:spcPts val="2400"/>
              </a:spcBef>
              <a:buClr>
                <a:srgbClr val="000066"/>
              </a:buClr>
              <a:buFont typeface="+mj-lt"/>
              <a:buAutoNum type="arabicPeriod"/>
            </a:pPr>
            <a:r>
              <a:rPr lang="en-US" sz="3600" dirty="0" smtClean="0"/>
              <a:t>Data are analyzed, results are summarized.</a:t>
            </a:r>
          </a:p>
          <a:p>
            <a:pPr marL="742950" indent="-742950">
              <a:spcBef>
                <a:spcPts val="2400"/>
              </a:spcBef>
              <a:buClr>
                <a:srgbClr val="000066"/>
              </a:buClr>
              <a:buFont typeface="+mj-lt"/>
              <a:buAutoNum type="arabicPeriod"/>
            </a:pPr>
            <a:r>
              <a:rPr lang="en-US" sz="3600" dirty="0" smtClean="0"/>
              <a:t>Findings must be converted into a format that can be shared with others.</a:t>
            </a:r>
          </a:p>
          <a:p>
            <a:pPr marL="742950" indent="-742950">
              <a:spcBef>
                <a:spcPts val="2400"/>
              </a:spcBef>
              <a:buClr>
                <a:srgbClr val="000066"/>
              </a:buClr>
              <a:buFont typeface="+mj-lt"/>
              <a:buAutoNum type="arabicPeriod"/>
            </a:pPr>
            <a:r>
              <a:rPr lang="en-US" sz="3600" dirty="0" smtClean="0"/>
              <a:t>Action steps should be developed from findings.</a:t>
            </a:r>
          </a:p>
          <a:p>
            <a:pPr marL="571500" indent="-571500">
              <a:buClr>
                <a:srgbClr val="000066"/>
              </a:buClr>
              <a:buFont typeface="Wingdings 3" pitchFamily="18" charset="2"/>
              <a:buNone/>
            </a:pPr>
            <a:endParaRPr lang="en-US" sz="3500" dirty="0" smtClean="0"/>
          </a:p>
          <a:p>
            <a:pPr marL="571500" indent="-571500">
              <a:buClr>
                <a:srgbClr val="000066"/>
              </a:buClr>
              <a:buFont typeface="Wingdings 3" pitchFamily="18" charset="2"/>
              <a:buNone/>
            </a:pPr>
            <a:r>
              <a:rPr lang="en-US" sz="3500" dirty="0" smtClean="0"/>
              <a:t>     “</a:t>
            </a:r>
            <a:r>
              <a:rPr lang="en-US" sz="3500" i="1" dirty="0" smtClean="0"/>
              <a:t>Now that we know _____ we will do _____.”</a:t>
            </a:r>
          </a:p>
        </p:txBody>
      </p:sp>
      <p:sp>
        <p:nvSpPr>
          <p:cNvPr id="6" name="Slide Number Placeholder 5"/>
          <p:cNvSpPr>
            <a:spLocks noGrp="1"/>
          </p:cNvSpPr>
          <p:nvPr>
            <p:ph type="sldNum" sz="quarter" idx="12"/>
          </p:nvPr>
        </p:nvSpPr>
        <p:spPr/>
        <p:txBody>
          <a:bodyPr/>
          <a:lstStyle/>
          <a:p>
            <a:r>
              <a:rPr lang="en-US" dirty="0" smtClean="0"/>
              <a:t>viii  Review</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04800"/>
            <a:ext cx="8229600" cy="838200"/>
          </a:xfrm>
        </p:spPr>
        <p:txBody>
          <a:bodyPr>
            <a:normAutofit/>
          </a:bodyPr>
          <a:lstStyle/>
          <a:p>
            <a:pPr eaLnBrk="1" hangingPunct="1"/>
            <a:r>
              <a:rPr lang="en-US" b="1" dirty="0" smtClean="0">
                <a:latin typeface="Bookman Old Style" pitchFamily="18" charset="0"/>
              </a:rPr>
              <a:t>Important Data-Related Terms</a:t>
            </a:r>
          </a:p>
        </p:txBody>
      </p:sp>
      <p:sp>
        <p:nvSpPr>
          <p:cNvPr id="41987" name="Rectangle 3"/>
          <p:cNvSpPr>
            <a:spLocks noGrp="1" noChangeArrowheads="1"/>
          </p:cNvSpPr>
          <p:nvPr>
            <p:ph type="body" idx="1"/>
          </p:nvPr>
        </p:nvSpPr>
        <p:spPr>
          <a:xfrm>
            <a:off x="533400" y="1371600"/>
            <a:ext cx="8305800" cy="4457700"/>
          </a:xfrm>
        </p:spPr>
        <p:txBody>
          <a:bodyPr>
            <a:normAutofit lnSpcReduction="10000"/>
          </a:bodyPr>
          <a:lstStyle/>
          <a:p>
            <a:pPr>
              <a:spcBef>
                <a:spcPct val="0"/>
              </a:spcBef>
            </a:pPr>
            <a:r>
              <a:rPr lang="en-US" sz="2400" smtClean="0">
                <a:latin typeface="Trebuchet MS" charset="0"/>
              </a:rPr>
              <a:t>Data can exist in a variety of forms</a:t>
            </a:r>
          </a:p>
          <a:p>
            <a:pPr lvl="1">
              <a:spcBef>
                <a:spcPct val="0"/>
              </a:spcBef>
            </a:pPr>
            <a:r>
              <a:rPr lang="en-US" sz="1800" smtClean="0">
                <a:latin typeface="Trebuchet MS" charset="0"/>
              </a:rPr>
              <a:t>Records:  Numbers or text on pieces of paper</a:t>
            </a:r>
          </a:p>
          <a:p>
            <a:pPr lvl="1">
              <a:spcBef>
                <a:spcPct val="0"/>
              </a:spcBef>
            </a:pPr>
            <a:r>
              <a:rPr lang="en-US" sz="1800" smtClean="0">
                <a:latin typeface="Trebuchet MS" charset="0"/>
              </a:rPr>
              <a:t>Digital/computer:  Bits and bytes stored electronically</a:t>
            </a:r>
          </a:p>
          <a:p>
            <a:pPr lvl="1">
              <a:spcBef>
                <a:spcPct val="0"/>
              </a:spcBef>
            </a:pPr>
            <a:r>
              <a:rPr lang="en-US" sz="1800" smtClean="0">
                <a:latin typeface="Trebuchet MS" charset="0"/>
              </a:rPr>
              <a:t>Memory:  Perceptions, observations or facts stored in a person’s mind</a:t>
            </a:r>
          </a:p>
          <a:p>
            <a:pPr>
              <a:spcBef>
                <a:spcPct val="0"/>
              </a:spcBef>
            </a:pPr>
            <a:endParaRPr lang="en-US" sz="2000" smtClean="0">
              <a:latin typeface="Trebuchet MS" charset="0"/>
            </a:endParaRPr>
          </a:p>
          <a:p>
            <a:pPr>
              <a:spcBef>
                <a:spcPct val="0"/>
              </a:spcBef>
            </a:pPr>
            <a:r>
              <a:rPr lang="en-US" sz="2400" smtClean="0">
                <a:latin typeface="Trebuchet MS" charset="0"/>
              </a:rPr>
              <a:t>Qualitative, Quantitative</a:t>
            </a:r>
          </a:p>
          <a:p>
            <a:pPr>
              <a:spcBef>
                <a:spcPts val="1200"/>
              </a:spcBef>
            </a:pPr>
            <a:r>
              <a:rPr lang="en-US" sz="2400" smtClean="0">
                <a:latin typeface="Trebuchet MS" charset="0"/>
              </a:rPr>
              <a:t>Primary v. Secondary Data</a:t>
            </a:r>
          </a:p>
          <a:p>
            <a:pPr>
              <a:spcBef>
                <a:spcPts val="1200"/>
              </a:spcBef>
            </a:pPr>
            <a:r>
              <a:rPr lang="en-US" sz="2400" smtClean="0">
                <a:latin typeface="Trebuchet MS" charset="0"/>
              </a:rPr>
              <a:t>Variables (Items)</a:t>
            </a:r>
          </a:p>
          <a:p>
            <a:pPr>
              <a:spcBef>
                <a:spcPts val="1200"/>
              </a:spcBef>
            </a:pPr>
            <a:r>
              <a:rPr lang="en-US" sz="2400" smtClean="0">
                <a:latin typeface="Trebuchet MS" charset="0"/>
              </a:rPr>
              <a:t>Unit of Analysis</a:t>
            </a:r>
          </a:p>
          <a:p>
            <a:pPr>
              <a:spcBef>
                <a:spcPts val="1200"/>
              </a:spcBef>
            </a:pPr>
            <a:r>
              <a:rPr lang="en-US" sz="2400" smtClean="0">
                <a:latin typeface="Trebuchet MS" charset="0"/>
              </a:rPr>
              <a:t>Duplicated v. Unduplicated</a:t>
            </a:r>
          </a:p>
          <a:p>
            <a:pPr>
              <a:spcBef>
                <a:spcPts val="1200"/>
              </a:spcBef>
            </a:pPr>
            <a:r>
              <a:rPr lang="en-US" sz="2400" smtClean="0">
                <a:latin typeface="Trebuchet MS" charset="0"/>
              </a:rPr>
              <a:t>Unit Record (Client-level) v. Aggregated</a:t>
            </a:r>
          </a:p>
        </p:txBody>
      </p:sp>
      <p:pic>
        <p:nvPicPr>
          <p:cNvPr id="41990" name="Picture 21" descr="C:\Users\Anita\AppData\Local\Microsoft\Windows\Temporary Internet Files\Content.IE5\EHK00WHP\MC900438780[1].jpg"/>
          <p:cNvPicPr>
            <a:picLocks noChangeAspect="1" noChangeArrowheads="1"/>
          </p:cNvPicPr>
          <p:nvPr/>
        </p:nvPicPr>
        <p:blipFill>
          <a:blip r:embed="rId3" cstate="print"/>
          <a:srcRect/>
          <a:stretch>
            <a:fillRect/>
          </a:stretch>
        </p:blipFill>
        <p:spPr bwMode="auto">
          <a:xfrm>
            <a:off x="5410200" y="2643188"/>
            <a:ext cx="3124200" cy="243840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r>
              <a:rPr lang="en-US" dirty="0" smtClean="0"/>
              <a:t>1</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914400" y="304801"/>
            <a:ext cx="7620000" cy="585418"/>
          </a:xfrm>
          <a:prstGeom prst="rect">
            <a:avLst/>
          </a:prstGeom>
          <a:noFill/>
          <a:ln w="9525">
            <a:noFill/>
            <a:miter lim="800000"/>
            <a:headEnd/>
            <a:tailEnd/>
          </a:ln>
        </p:spPr>
        <p:txBody>
          <a:bodyPr lIns="92075" tIns="46038" rIns="92075" bIns="46038">
            <a:spAutoFit/>
          </a:bodyPr>
          <a:lstStyle/>
          <a:p>
            <a:r>
              <a:rPr lang="en-US" sz="3200" b="1" dirty="0" smtClean="0">
                <a:solidFill>
                  <a:schemeClr val="tx2"/>
                </a:solidFill>
                <a:latin typeface="Bookman Old Style" pitchFamily="18" charset="0"/>
              </a:rPr>
              <a:t>Plan your Analysis in Advance!</a:t>
            </a:r>
            <a:endParaRPr lang="en-US" sz="3200" b="1" dirty="0">
              <a:solidFill>
                <a:schemeClr val="tx2"/>
              </a:solidFill>
              <a:latin typeface="Bookman Old Style" pitchFamily="18" charset="0"/>
            </a:endParaRPr>
          </a:p>
        </p:txBody>
      </p:sp>
      <p:sp>
        <p:nvSpPr>
          <p:cNvPr id="257027" name="Rectangle 3"/>
          <p:cNvSpPr>
            <a:spLocks noChangeArrowheads="1"/>
          </p:cNvSpPr>
          <p:nvPr/>
        </p:nvSpPr>
        <p:spPr bwMode="auto">
          <a:xfrm>
            <a:off x="838200" y="1066800"/>
            <a:ext cx="7924800" cy="5017400"/>
          </a:xfrm>
          <a:prstGeom prst="rect">
            <a:avLst/>
          </a:prstGeom>
          <a:noFill/>
          <a:ln w="9525">
            <a:noFill/>
            <a:miter lim="800000"/>
            <a:headEnd/>
            <a:tailEnd/>
          </a:ln>
          <a:effectLst/>
        </p:spPr>
        <p:txBody>
          <a:bodyPr lIns="92075" tIns="46038" rIns="92075" bIns="46038">
            <a:spAutoFit/>
          </a:bodyPr>
          <a:lstStyle/>
          <a:p>
            <a:pPr marL="514350" lvl="1" indent="-347663">
              <a:buSzPct val="100000"/>
              <a:buFont typeface="Arial" pitchFamily="34" charset="0"/>
              <a:buChar char="•"/>
              <a:defRPr/>
            </a:pPr>
            <a:r>
              <a:rPr lang="en-US" sz="2400" dirty="0">
                <a:latin typeface="Trebuchet MS" pitchFamily="34" charset="0"/>
                <a:ea typeface="MS PGothic" pitchFamily="34" charset="-128"/>
              </a:rPr>
              <a:t>What procedures will be conducted with each set of data and who will do </a:t>
            </a:r>
            <a:r>
              <a:rPr lang="en-US" sz="2400" dirty="0" smtClean="0">
                <a:latin typeface="Trebuchet MS" pitchFamily="34" charset="0"/>
                <a:ea typeface="MS PGothic" pitchFamily="34" charset="-128"/>
              </a:rPr>
              <a:t>them?</a:t>
            </a:r>
            <a:endParaRPr lang="en-US" sz="2400" dirty="0">
              <a:latin typeface="Trebuchet MS" pitchFamily="34" charset="0"/>
              <a:ea typeface="MS PGothic" pitchFamily="34" charset="-128"/>
            </a:endParaRPr>
          </a:p>
          <a:p>
            <a:pPr marL="520700" lvl="1" indent="-347663">
              <a:spcBef>
                <a:spcPts val="600"/>
              </a:spcBef>
              <a:buSzPct val="100000"/>
              <a:buFont typeface="Arial" pitchFamily="34" charset="0"/>
              <a:buChar char="•"/>
              <a:defRPr/>
            </a:pPr>
            <a:r>
              <a:rPr lang="en-US" sz="2400" dirty="0">
                <a:latin typeface="Trebuchet MS" pitchFamily="34" charset="0"/>
                <a:ea typeface="MS PGothic" pitchFamily="34" charset="-128"/>
              </a:rPr>
              <a:t>How </a:t>
            </a:r>
            <a:r>
              <a:rPr lang="en-US" sz="2400" dirty="0" smtClean="0">
                <a:latin typeface="Trebuchet MS" pitchFamily="34" charset="0"/>
                <a:ea typeface="MS PGothic" pitchFamily="34" charset="-128"/>
              </a:rPr>
              <a:t>will data be </a:t>
            </a:r>
            <a:r>
              <a:rPr lang="en-US" sz="2400" dirty="0">
                <a:latin typeface="Trebuchet MS" pitchFamily="34" charset="0"/>
                <a:ea typeface="MS PGothic" pitchFamily="34" charset="-128"/>
              </a:rPr>
              <a:t>coded </a:t>
            </a:r>
            <a:r>
              <a:rPr lang="en-US" sz="2400" dirty="0" smtClean="0">
                <a:latin typeface="Trebuchet MS" pitchFamily="34" charset="0"/>
                <a:ea typeface="MS PGothic" pitchFamily="34" charset="-128"/>
              </a:rPr>
              <a:t>and recoded?</a:t>
            </a:r>
            <a:r>
              <a:rPr lang="en-US" sz="2400" dirty="0" smtClean="0">
                <a:ea typeface="MS PGothic" pitchFamily="34" charset="-128"/>
              </a:rPr>
              <a:t> </a:t>
            </a:r>
            <a:endParaRPr lang="en-US" sz="2400" dirty="0">
              <a:ea typeface="MS PGothic" pitchFamily="34" charset="-128"/>
            </a:endParaRPr>
          </a:p>
          <a:p>
            <a:pPr marL="520700" lvl="1" indent="-347663">
              <a:spcBef>
                <a:spcPts val="1800"/>
              </a:spcBef>
              <a:buSzPct val="100000"/>
              <a:buFont typeface="Arial" pitchFamily="34" charset="0"/>
              <a:buChar char="•"/>
              <a:defRPr/>
            </a:pPr>
            <a:r>
              <a:rPr lang="en-US" sz="2400" dirty="0">
                <a:latin typeface="Trebuchet MS" pitchFamily="34" charset="0"/>
                <a:ea typeface="MS PGothic" pitchFamily="34" charset="-128"/>
              </a:rPr>
              <a:t>How </a:t>
            </a:r>
            <a:r>
              <a:rPr lang="en-US" sz="2400" dirty="0" smtClean="0">
                <a:latin typeface="Trebuchet MS" pitchFamily="34" charset="0"/>
                <a:ea typeface="MS PGothic" pitchFamily="34" charset="-128"/>
              </a:rPr>
              <a:t>will data be disaggregated </a:t>
            </a:r>
            <a:r>
              <a:rPr lang="en-US" sz="2400" dirty="0">
                <a:latin typeface="Trebuchet MS" pitchFamily="34" charset="0"/>
                <a:ea typeface="MS PGothic" pitchFamily="34" charset="-128"/>
              </a:rPr>
              <a:t>(i.e. “broken out for example by participant characteristics, or time</a:t>
            </a:r>
            <a:r>
              <a:rPr lang="en-US" sz="2400" dirty="0" smtClean="0">
                <a:latin typeface="Trebuchet MS" pitchFamily="34" charset="0"/>
                <a:ea typeface="MS PGothic" pitchFamily="34" charset="-128"/>
              </a:rPr>
              <a:t>)?</a:t>
            </a:r>
            <a:endParaRPr lang="en-US" sz="2400" dirty="0">
              <a:latin typeface="Trebuchet MS" pitchFamily="34" charset="0"/>
              <a:ea typeface="MS PGothic" pitchFamily="34" charset="-128"/>
            </a:endParaRPr>
          </a:p>
          <a:p>
            <a:pPr marL="520700" lvl="1" indent="-347663">
              <a:spcBef>
                <a:spcPts val="1800"/>
              </a:spcBef>
              <a:buSzPct val="100000"/>
              <a:buFont typeface="Arial" pitchFamily="34" charset="0"/>
              <a:buChar char="•"/>
              <a:defRPr/>
            </a:pPr>
            <a:r>
              <a:rPr lang="en-US" sz="2400" dirty="0">
                <a:latin typeface="Trebuchet MS" pitchFamily="34" charset="0"/>
                <a:ea typeface="MS PGothic" pitchFamily="34" charset="-128"/>
              </a:rPr>
              <a:t>How </a:t>
            </a:r>
            <a:r>
              <a:rPr lang="en-US" sz="2400" dirty="0" smtClean="0">
                <a:latin typeface="Trebuchet MS" pitchFamily="34" charset="0"/>
                <a:ea typeface="MS PGothic" pitchFamily="34" charset="-128"/>
              </a:rPr>
              <a:t>will missing </a:t>
            </a:r>
            <a:r>
              <a:rPr lang="en-US" sz="2400" dirty="0">
                <a:latin typeface="Trebuchet MS" pitchFamily="34" charset="0"/>
                <a:ea typeface="MS PGothic" pitchFamily="34" charset="-128"/>
              </a:rPr>
              <a:t>data </a:t>
            </a:r>
            <a:r>
              <a:rPr lang="en-US" sz="2400" dirty="0" smtClean="0">
                <a:latin typeface="Trebuchet MS" pitchFamily="34" charset="0"/>
                <a:ea typeface="MS PGothic" pitchFamily="34" charset="-128"/>
              </a:rPr>
              <a:t>be handled?</a:t>
            </a:r>
            <a:endParaRPr lang="en-US" sz="2400" dirty="0">
              <a:latin typeface="Trebuchet MS" pitchFamily="34" charset="0"/>
              <a:ea typeface="MS PGothic" pitchFamily="34" charset="-128"/>
            </a:endParaRPr>
          </a:p>
          <a:p>
            <a:pPr marL="520700" lvl="1" indent="-347663">
              <a:spcBef>
                <a:spcPts val="1800"/>
              </a:spcBef>
              <a:buSzPct val="100000"/>
              <a:buFont typeface="Arial" pitchFamily="34" charset="0"/>
              <a:buChar char="•"/>
              <a:defRPr/>
            </a:pPr>
            <a:r>
              <a:rPr lang="en-US" sz="2400" dirty="0">
                <a:latin typeface="Trebuchet MS" pitchFamily="34" charset="0"/>
                <a:ea typeface="MS PGothic" pitchFamily="34" charset="-128"/>
              </a:rPr>
              <a:t>What analytical strategies or calculations will be performed (e.g., frequencies, cross-tabs</a:t>
            </a:r>
            <a:r>
              <a:rPr lang="en-US" sz="2400" dirty="0" smtClean="0">
                <a:latin typeface="Trebuchet MS" pitchFamily="34" charset="0"/>
                <a:ea typeface="MS PGothic" pitchFamily="34" charset="-128"/>
              </a:rPr>
              <a:t>)? </a:t>
            </a:r>
            <a:endParaRPr lang="en-US" sz="2400" dirty="0">
              <a:latin typeface="Trebuchet MS" pitchFamily="34" charset="0"/>
              <a:ea typeface="MS PGothic" pitchFamily="34" charset="-128"/>
            </a:endParaRPr>
          </a:p>
          <a:p>
            <a:pPr marL="520700" lvl="1" indent="-347663">
              <a:spcBef>
                <a:spcPts val="1800"/>
              </a:spcBef>
              <a:buSzPct val="100000"/>
              <a:buFont typeface="Arial" pitchFamily="34" charset="0"/>
              <a:buChar char="•"/>
              <a:defRPr/>
            </a:pPr>
            <a:r>
              <a:rPr lang="en-US" sz="2400" dirty="0">
                <a:latin typeface="Trebuchet MS" pitchFamily="34" charset="0"/>
                <a:ea typeface="MS PGothic" pitchFamily="34" charset="-128"/>
              </a:rPr>
              <a:t>How </a:t>
            </a:r>
            <a:r>
              <a:rPr lang="en-US" sz="2400" dirty="0" smtClean="0">
                <a:latin typeface="Trebuchet MS" pitchFamily="34" charset="0"/>
                <a:ea typeface="MS PGothic" pitchFamily="34" charset="-128"/>
              </a:rPr>
              <a:t>will comparisons </a:t>
            </a:r>
            <a:r>
              <a:rPr lang="en-US" sz="2400" dirty="0">
                <a:latin typeface="Trebuchet MS" pitchFamily="34" charset="0"/>
                <a:ea typeface="MS PGothic" pitchFamily="34" charset="-128"/>
              </a:rPr>
              <a:t>will be </a:t>
            </a:r>
            <a:r>
              <a:rPr lang="en-US" sz="2400" dirty="0" smtClean="0">
                <a:latin typeface="Trebuchet MS" pitchFamily="34" charset="0"/>
                <a:ea typeface="MS PGothic" pitchFamily="34" charset="-128"/>
              </a:rPr>
              <a:t>made?</a:t>
            </a:r>
            <a:endParaRPr lang="en-US" sz="2400" dirty="0">
              <a:latin typeface="Trebuchet MS" pitchFamily="34" charset="0"/>
              <a:ea typeface="MS PGothic" pitchFamily="34" charset="-128"/>
            </a:endParaRPr>
          </a:p>
          <a:p>
            <a:pPr marL="520700" lvl="1" indent="-347663">
              <a:spcBef>
                <a:spcPts val="1800"/>
              </a:spcBef>
              <a:buSzPct val="100000"/>
              <a:buFont typeface="Arial" pitchFamily="34" charset="0"/>
              <a:buChar char="•"/>
              <a:defRPr/>
            </a:pPr>
            <a:r>
              <a:rPr lang="en-US" sz="2400" dirty="0">
                <a:latin typeface="Trebuchet MS" pitchFamily="34" charset="0"/>
                <a:ea typeface="MS PGothic" pitchFamily="34" charset="-128"/>
              </a:rPr>
              <a:t>Whether/which statistical testing is </a:t>
            </a:r>
            <a:r>
              <a:rPr lang="en-US" sz="2400" dirty="0" smtClean="0">
                <a:latin typeface="Trebuchet MS" pitchFamily="34" charset="0"/>
                <a:ea typeface="MS PGothic" pitchFamily="34" charset="-128"/>
              </a:rPr>
              <a:t>needed?</a:t>
            </a:r>
            <a:endParaRPr lang="en-US" sz="2400" dirty="0">
              <a:latin typeface="Trebuchet MS" pitchFamily="34" charset="0"/>
              <a:ea typeface="MS PGothic" pitchFamily="34" charset="-128"/>
            </a:endParaRPr>
          </a:p>
        </p:txBody>
      </p:sp>
      <p:sp>
        <p:nvSpPr>
          <p:cNvPr id="61444" name="Text Box 4"/>
          <p:cNvSpPr txBox="1">
            <a:spLocks noChangeArrowheads="1"/>
          </p:cNvSpPr>
          <p:nvPr/>
        </p:nvSpPr>
        <p:spPr bwMode="auto">
          <a:xfrm>
            <a:off x="1066800" y="2643189"/>
            <a:ext cx="7010400" cy="461665"/>
          </a:xfrm>
          <a:prstGeom prst="rect">
            <a:avLst/>
          </a:prstGeom>
          <a:noFill/>
          <a:ln w="9525">
            <a:noFill/>
            <a:miter lim="800000"/>
            <a:headEnd/>
            <a:tailEnd/>
          </a:ln>
        </p:spPr>
        <p:txBody>
          <a:bodyPr>
            <a:spAutoFit/>
          </a:bodyPr>
          <a:lstStyle/>
          <a:p>
            <a:pPr>
              <a:spcBef>
                <a:spcPct val="50000"/>
              </a:spcBef>
            </a:pPr>
            <a:endParaRPr lang="en-US" sz="2400">
              <a:latin typeface="Trebuchet MS" charset="0"/>
            </a:endParaRPr>
          </a:p>
        </p:txBody>
      </p:sp>
      <p:sp>
        <p:nvSpPr>
          <p:cNvPr id="11" name="Slide Number Placeholder 10"/>
          <p:cNvSpPr>
            <a:spLocks noGrp="1"/>
          </p:cNvSpPr>
          <p:nvPr>
            <p:ph type="sldNum" sz="quarter" idx="12"/>
          </p:nvPr>
        </p:nvSpPr>
        <p:spPr/>
        <p:txBody>
          <a:bodyPr/>
          <a:lstStyle/>
          <a:p>
            <a:r>
              <a:rPr lang="en-US" dirty="0" smtClean="0"/>
              <a:t>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3</a:t>
            </a:r>
            <a:endParaRPr lang="en-US" dirty="0"/>
          </a:p>
        </p:txBody>
      </p:sp>
      <p:sp>
        <p:nvSpPr>
          <p:cNvPr id="6" name="Rectangle 2"/>
          <p:cNvSpPr>
            <a:spLocks noChangeArrowheads="1"/>
          </p:cNvSpPr>
          <p:nvPr/>
        </p:nvSpPr>
        <p:spPr bwMode="auto">
          <a:xfrm>
            <a:off x="762000" y="228600"/>
            <a:ext cx="7086600" cy="954750"/>
          </a:xfrm>
          <a:prstGeom prst="rect">
            <a:avLst/>
          </a:prstGeom>
          <a:noFill/>
          <a:ln w="9525">
            <a:noFill/>
            <a:miter lim="800000"/>
            <a:headEnd/>
            <a:tailEnd/>
          </a:ln>
        </p:spPr>
        <p:txBody>
          <a:bodyPr lIns="92075" tIns="46038" rIns="92075" bIns="46038">
            <a:spAutoFit/>
          </a:bodyPr>
          <a:lstStyle/>
          <a:p>
            <a:r>
              <a:rPr lang="en-US" sz="2800" b="1" dirty="0">
                <a:solidFill>
                  <a:schemeClr val="tx2"/>
                </a:solidFill>
                <a:latin typeface="+mj-lt"/>
              </a:rPr>
              <a:t>Analysis Plan Specifics, </a:t>
            </a:r>
          </a:p>
          <a:p>
            <a:r>
              <a:rPr lang="en-US" sz="2800" b="1" dirty="0">
                <a:solidFill>
                  <a:schemeClr val="tx2"/>
                </a:solidFill>
                <a:latin typeface="+mj-lt"/>
              </a:rPr>
              <a:t>                 You Must Decide . . . </a:t>
            </a:r>
          </a:p>
        </p:txBody>
      </p:sp>
      <p:sp>
        <p:nvSpPr>
          <p:cNvPr id="7" name="Rectangle 3"/>
          <p:cNvSpPr>
            <a:spLocks noGrp="1" noChangeArrowheads="1"/>
          </p:cNvSpPr>
          <p:nvPr>
            <p:ph sz="quarter" idx="1"/>
          </p:nvPr>
        </p:nvSpPr>
        <p:spPr bwMode="auto">
          <a:xfrm>
            <a:off x="457200" y="1447800"/>
            <a:ext cx="8229600" cy="4565995"/>
          </a:xfrm>
          <a:prstGeom prst="rect">
            <a:avLst/>
          </a:prstGeom>
          <a:noFill/>
          <a:ln w="9525">
            <a:noFill/>
            <a:miter lim="800000"/>
            <a:headEnd/>
            <a:tailEnd/>
          </a:ln>
        </p:spPr>
        <p:txBody>
          <a:bodyPr wrap="square" lIns="92075" tIns="46038" rIns="92075" bIns="46038">
            <a:spAutoFit/>
          </a:bodyPr>
          <a:lstStyle/>
          <a:p>
            <a:pPr marL="346075" lvl="1" indent="-346075">
              <a:buClr>
                <a:schemeClr val="tx1"/>
              </a:buClr>
              <a:buSzPct val="100000"/>
            </a:pPr>
            <a:r>
              <a:rPr lang="en-US" sz="2800" dirty="0">
                <a:solidFill>
                  <a:srgbClr val="0033CC"/>
                </a:solidFill>
                <a:latin typeface="Trebuchet MS" charset="0"/>
              </a:rPr>
              <a:t>What procedures will be conducted with each set of data and who will do </a:t>
            </a:r>
            <a:r>
              <a:rPr lang="en-US" sz="2800" dirty="0" smtClean="0">
                <a:solidFill>
                  <a:srgbClr val="0033CC"/>
                </a:solidFill>
                <a:latin typeface="Trebuchet MS" charset="0"/>
              </a:rPr>
              <a:t>them.  </a:t>
            </a:r>
            <a:endParaRPr lang="en-US" sz="2800" dirty="0">
              <a:solidFill>
                <a:srgbClr val="0033CC"/>
              </a:solidFill>
              <a:latin typeface="Trebuchet MS" charset="0"/>
            </a:endParaRPr>
          </a:p>
          <a:p>
            <a:pPr marL="346075" lvl="1" indent="0">
              <a:spcBef>
                <a:spcPts val="2400"/>
              </a:spcBef>
              <a:buClrTx/>
              <a:buSzPct val="80000"/>
              <a:buFont typeface="Wingdings" pitchFamily="2" charset="2"/>
              <a:buChar char="Ø"/>
            </a:pPr>
            <a:r>
              <a:rPr lang="en-US" sz="2400" dirty="0">
                <a:latin typeface="Trebuchet MS" charset="0"/>
              </a:rPr>
              <a:t>How </a:t>
            </a:r>
            <a:r>
              <a:rPr lang="en-US" sz="2400" dirty="0" smtClean="0">
                <a:latin typeface="Trebuchet MS" charset="0"/>
              </a:rPr>
              <a:t>data will be grouped or partitioned.</a:t>
            </a:r>
            <a:endParaRPr lang="en-US" sz="2400" dirty="0">
              <a:latin typeface="Trebuchet MS" charset="0"/>
            </a:endParaRPr>
          </a:p>
          <a:p>
            <a:pPr marL="346075" lvl="1" indent="0">
              <a:spcBef>
                <a:spcPts val="1800"/>
              </a:spcBef>
              <a:buClrTx/>
              <a:buSzPct val="80000"/>
              <a:buFont typeface="Wingdings" pitchFamily="2" charset="2"/>
              <a:buChar char="Ø"/>
            </a:pPr>
            <a:r>
              <a:rPr lang="en-US" sz="2400" dirty="0">
                <a:latin typeface="Trebuchet MS" charset="0"/>
              </a:rPr>
              <a:t>What  types of codes will be applied to the </a:t>
            </a:r>
            <a:r>
              <a:rPr lang="en-US" sz="2400" dirty="0" smtClean="0">
                <a:latin typeface="Trebuchet MS" charset="0"/>
              </a:rPr>
              <a:t>data.</a:t>
            </a:r>
            <a:endParaRPr lang="en-US" sz="2400" dirty="0">
              <a:latin typeface="Trebuchet MS" charset="0"/>
            </a:endParaRPr>
          </a:p>
          <a:p>
            <a:pPr marL="346075" lvl="1" indent="0">
              <a:spcBef>
                <a:spcPts val="1800"/>
              </a:spcBef>
              <a:buClrTx/>
              <a:buSzPct val="80000"/>
              <a:buFont typeface="Wingdings" pitchFamily="2" charset="2"/>
              <a:buChar char="Ø"/>
            </a:pPr>
            <a:r>
              <a:rPr lang="en-US" sz="2400" dirty="0">
                <a:latin typeface="Trebuchet MS" charset="0"/>
              </a:rPr>
              <a:t>How </a:t>
            </a:r>
            <a:r>
              <a:rPr lang="en-US" sz="2400" dirty="0" smtClean="0">
                <a:latin typeface="Trebuchet MS" charset="0"/>
              </a:rPr>
              <a:t>comparisons will be made.</a:t>
            </a:r>
            <a:endParaRPr lang="en-US" sz="2400" dirty="0">
              <a:latin typeface="Trebuchet MS" charset="0"/>
            </a:endParaRPr>
          </a:p>
          <a:p>
            <a:pPr marL="977900" lvl="2" indent="-347663">
              <a:spcBef>
                <a:spcPts val="600"/>
              </a:spcBef>
              <a:buClr>
                <a:schemeClr val="tx1"/>
              </a:buClr>
              <a:buSzPct val="100000"/>
              <a:buFont typeface="Arial" charset="0"/>
              <a:buChar char="•"/>
            </a:pPr>
            <a:r>
              <a:rPr lang="en-US" sz="2400" dirty="0">
                <a:latin typeface="Trebuchet MS" charset="0"/>
              </a:rPr>
              <a:t>Data to other project data (within group)</a:t>
            </a:r>
          </a:p>
          <a:p>
            <a:pPr marL="977900" lvl="2" indent="-347663">
              <a:spcBef>
                <a:spcPts val="400"/>
              </a:spcBef>
              <a:buClr>
                <a:schemeClr val="tx1"/>
              </a:buClr>
              <a:buSzPct val="100000"/>
              <a:buFont typeface="Arial" charset="0"/>
              <a:buChar char="•"/>
            </a:pPr>
            <a:r>
              <a:rPr lang="en-US" sz="2400" dirty="0">
                <a:latin typeface="Trebuchet MS" charset="0"/>
              </a:rPr>
              <a:t>Data to expectations</a:t>
            </a:r>
          </a:p>
          <a:p>
            <a:pPr marL="977900" lvl="2" indent="-347663">
              <a:spcBef>
                <a:spcPts val="400"/>
              </a:spcBef>
              <a:buClr>
                <a:schemeClr val="tx1"/>
              </a:buClr>
              <a:buSzPct val="100000"/>
              <a:buFont typeface="Arial" charset="0"/>
              <a:buChar char="•"/>
            </a:pPr>
            <a:r>
              <a:rPr lang="en-US" sz="2400" dirty="0">
                <a:latin typeface="Trebuchet MS" charset="0"/>
              </a:rPr>
              <a:t>Data to data from other sources (across groups)</a:t>
            </a:r>
            <a:endParaRPr lang="en-US" sz="2400" dirty="0">
              <a:solidFill>
                <a:srgbClr val="0033CC"/>
              </a:solidFill>
              <a:latin typeface="Trebuchet MS" charset="0"/>
            </a:endParaRPr>
          </a:p>
          <a:p>
            <a:pPr marL="346075" lvl="1" indent="-346075" algn="ctr">
              <a:spcBef>
                <a:spcPts val="600"/>
              </a:spcBef>
              <a:buClr>
                <a:schemeClr val="tx1"/>
              </a:buClr>
              <a:buSzPct val="100000"/>
              <a:buNone/>
            </a:pPr>
            <a:r>
              <a:rPr lang="en-US" sz="2400" dirty="0">
                <a:solidFill>
                  <a:srgbClr val="0033CC"/>
                </a:solidFill>
                <a:latin typeface="Trebuchet MS" charset="0"/>
              </a:rPr>
              <a:t>                                    There is no single process!</a:t>
            </a:r>
            <a:endParaRPr lang="en-US" sz="2400" dirty="0">
              <a:latin typeface="Trebuchet MS"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 calcmode="lin" valueType="num">
                                      <p:cBhvr additive="base">
                                        <p:cTn id="2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Analyzing (Quantitative) Data:</a:t>
            </a:r>
            <a:br>
              <a:rPr lang="en-US" b="1" dirty="0" smtClean="0"/>
            </a:br>
            <a:r>
              <a:rPr lang="en-US" b="1" dirty="0" smtClean="0"/>
              <a:t>          A Few Important Terms*</a:t>
            </a:r>
            <a:endParaRPr lang="en-US" b="1" dirty="0"/>
          </a:p>
        </p:txBody>
      </p:sp>
      <p:sp>
        <p:nvSpPr>
          <p:cNvPr id="3" name="Content Placeholder 2"/>
          <p:cNvSpPr>
            <a:spLocks noGrp="1"/>
          </p:cNvSpPr>
          <p:nvPr>
            <p:ph idx="1"/>
          </p:nvPr>
        </p:nvSpPr>
        <p:spPr>
          <a:xfrm>
            <a:off x="990600" y="1371600"/>
            <a:ext cx="7693025" cy="4571107"/>
          </a:xfrm>
        </p:spPr>
        <p:txBody>
          <a:bodyPr>
            <a:normAutofit fontScale="92500" lnSpcReduction="20000"/>
          </a:bodyPr>
          <a:lstStyle/>
          <a:p>
            <a:pPr>
              <a:buClr>
                <a:schemeClr val="tx1"/>
              </a:buClr>
              <a:buSzPct val="100000"/>
              <a:buFont typeface="Arial" pitchFamily="34" charset="0"/>
              <a:buChar char="•"/>
            </a:pPr>
            <a:r>
              <a:rPr lang="en-US" sz="2400" b="1" dirty="0" smtClean="0"/>
              <a:t>Case</a:t>
            </a:r>
            <a:r>
              <a:rPr lang="en-US" sz="2400" dirty="0" smtClean="0"/>
              <a:t>: individual record (e.g., 1 participant, 1 day, 1 activity)</a:t>
            </a:r>
          </a:p>
          <a:p>
            <a:pPr>
              <a:buClr>
                <a:schemeClr val="tx1"/>
              </a:buClr>
              <a:buSzPct val="100000"/>
              <a:buFont typeface="Arial" pitchFamily="34" charset="0"/>
              <a:buChar char="•"/>
            </a:pPr>
            <a:r>
              <a:rPr lang="en-US" sz="2400" b="1" dirty="0" smtClean="0"/>
              <a:t>Demographics</a:t>
            </a:r>
            <a:r>
              <a:rPr lang="en-US" sz="2400" dirty="0" smtClean="0"/>
              <a:t>: descriptive characteristics (e.g., gender)</a:t>
            </a:r>
          </a:p>
          <a:p>
            <a:pPr>
              <a:buClr>
                <a:schemeClr val="tx1"/>
              </a:buClr>
              <a:buSzPct val="100000"/>
              <a:buFont typeface="Arial" pitchFamily="34" charset="0"/>
              <a:buChar char="•"/>
            </a:pPr>
            <a:r>
              <a:rPr lang="en-US" sz="2400" b="1" dirty="0" smtClean="0"/>
              <a:t>Disaggregate</a:t>
            </a:r>
            <a:r>
              <a:rPr lang="en-US" sz="2400" dirty="0" smtClean="0"/>
              <a:t>: to separate or group information (e.g., to look at data for males separately from females) – conducting crosstabs is a strategy for disaggregating data.</a:t>
            </a:r>
          </a:p>
          <a:p>
            <a:pPr>
              <a:buClr>
                <a:schemeClr val="tx1"/>
              </a:buClr>
              <a:buSzPct val="100000"/>
              <a:buFont typeface="Arial" pitchFamily="34" charset="0"/>
              <a:buChar char="•"/>
            </a:pPr>
            <a:r>
              <a:rPr lang="en-US" sz="2400" b="1" dirty="0" smtClean="0"/>
              <a:t>Duplicated/Unduplicated  (</a:t>
            </a:r>
            <a:r>
              <a:rPr lang="en-US" sz="2400" dirty="0" smtClean="0"/>
              <a:t>e.g., counting  # of individuals at events – dup; or counting number of events for each individual )</a:t>
            </a:r>
          </a:p>
          <a:p>
            <a:pPr>
              <a:buClr>
                <a:schemeClr val="tx1"/>
              </a:buClr>
              <a:buSzPct val="100000"/>
              <a:buFont typeface="Arial" pitchFamily="34" charset="0"/>
              <a:buChar char="•"/>
            </a:pPr>
            <a:r>
              <a:rPr lang="en-US" sz="2400" b="1" dirty="0" smtClean="0"/>
              <a:t>Partition</a:t>
            </a:r>
            <a:r>
              <a:rPr lang="en-US" sz="2400" dirty="0" smtClean="0"/>
              <a:t>(v): another term that means disaggregate.</a:t>
            </a:r>
          </a:p>
          <a:p>
            <a:pPr>
              <a:buClr>
                <a:schemeClr val="tx1"/>
              </a:buClr>
              <a:buSzPct val="100000"/>
              <a:buFont typeface="Arial" pitchFamily="34" charset="0"/>
              <a:buChar char="•"/>
            </a:pPr>
            <a:r>
              <a:rPr lang="en-US" sz="2400" b="1" dirty="0" smtClean="0"/>
              <a:t>Unit of Analysis</a:t>
            </a:r>
            <a:r>
              <a:rPr lang="en-US" sz="2400" dirty="0" smtClean="0"/>
              <a:t>: the major entity of the analysis – i.e., the what or the whom is being studied (e.g., participants, groups, activities) </a:t>
            </a:r>
          </a:p>
          <a:p>
            <a:pPr>
              <a:buClr>
                <a:schemeClr val="tx1"/>
              </a:buClr>
              <a:buSzPct val="100000"/>
              <a:buFont typeface="Arial" pitchFamily="34" charset="0"/>
              <a:buChar char="•"/>
            </a:pPr>
            <a:r>
              <a:rPr lang="en-US" sz="2400" b="1" dirty="0" smtClean="0"/>
              <a:t>Unit Record </a:t>
            </a:r>
            <a:r>
              <a:rPr lang="en-US" sz="2400" dirty="0" smtClean="0"/>
              <a:t>(i.e., client level) v. Aggregate  (i.e., group level)</a:t>
            </a:r>
          </a:p>
          <a:p>
            <a:pPr>
              <a:buClr>
                <a:schemeClr val="tx1"/>
              </a:buClr>
              <a:buSzPct val="100000"/>
              <a:buFont typeface="Arial" pitchFamily="34" charset="0"/>
              <a:buChar char="•"/>
            </a:pPr>
            <a:r>
              <a:rPr lang="en-US" sz="2400" b="1" dirty="0" smtClean="0"/>
              <a:t>Variable</a:t>
            </a:r>
            <a:r>
              <a:rPr lang="en-US" sz="2400" dirty="0" smtClean="0"/>
              <a:t>:  something that changes (e.g., number of hours of attendance)</a:t>
            </a:r>
            <a:endParaRPr lang="en-US" sz="2400" dirty="0"/>
          </a:p>
        </p:txBody>
      </p:sp>
      <p:sp>
        <p:nvSpPr>
          <p:cNvPr id="5" name="TextBox 4"/>
          <p:cNvSpPr txBox="1"/>
          <p:nvPr/>
        </p:nvSpPr>
        <p:spPr>
          <a:xfrm>
            <a:off x="5562600" y="5943600"/>
            <a:ext cx="3352800" cy="338554"/>
          </a:xfrm>
          <a:prstGeom prst="rect">
            <a:avLst/>
          </a:prstGeom>
          <a:noFill/>
        </p:spPr>
        <p:txBody>
          <a:bodyPr wrap="square" rtlCol="0">
            <a:spAutoFit/>
          </a:bodyPr>
          <a:lstStyle/>
          <a:p>
            <a:r>
              <a:rPr lang="en-US" sz="1600" b="1" dirty="0" smtClean="0"/>
              <a:t>*common usage</a:t>
            </a:r>
            <a:endParaRPr lang="en-US" sz="1600" b="1" dirty="0"/>
          </a:p>
        </p:txBody>
      </p:sp>
      <p:sp>
        <p:nvSpPr>
          <p:cNvPr id="9" name="Slide Number Placeholder 8"/>
          <p:cNvSpPr>
            <a:spLocks noGrp="1"/>
          </p:cNvSpPr>
          <p:nvPr>
            <p:ph type="sldNum" sz="quarter" idx="12"/>
          </p:nvPr>
        </p:nvSpPr>
        <p:spPr/>
        <p:txBody>
          <a:bodyPr/>
          <a:lstStyle/>
          <a:p>
            <a:r>
              <a:rPr lang="en-US" dirty="0" smtClean="0"/>
              <a:t>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r>
              <a:rPr lang="en-US" dirty="0" smtClean="0"/>
              <a:t>5</a:t>
            </a:r>
            <a:endParaRPr lang="en-US" dirty="0"/>
          </a:p>
        </p:txBody>
      </p:sp>
      <p:sp>
        <p:nvSpPr>
          <p:cNvPr id="8" name="Rectangle 2"/>
          <p:cNvSpPr>
            <a:spLocks noGrp="1" noChangeArrowheads="1"/>
          </p:cNvSpPr>
          <p:nvPr>
            <p:ph type="title"/>
          </p:nvPr>
        </p:nvSpPr>
        <p:spPr bwMode="auto">
          <a:prstGeom prst="rect">
            <a:avLst/>
          </a:prstGeom>
          <a:noFill/>
          <a:ln w="9525">
            <a:noFill/>
            <a:miter lim="800000"/>
            <a:headEnd/>
            <a:tailEnd/>
          </a:ln>
        </p:spPr>
        <p:txBody>
          <a:bodyPr wrap="square" lIns="92075" tIns="46038" rIns="92075" bIns="46038">
            <a:spAutoFit/>
          </a:bodyPr>
          <a:lstStyle/>
          <a:p>
            <a:r>
              <a:rPr lang="en-US" sz="3000" b="1" dirty="0" smtClean="0">
                <a:solidFill>
                  <a:schemeClr val="tx2"/>
                </a:solidFill>
                <a:latin typeface="Bookman Old Style" pitchFamily="18" charset="0"/>
              </a:rPr>
              <a:t>Quantitative Data Analysis: Basic Steps</a:t>
            </a:r>
            <a:endParaRPr lang="en-US" sz="3000" b="1" dirty="0">
              <a:solidFill>
                <a:schemeClr val="tx2"/>
              </a:solidFill>
              <a:latin typeface="Bookman Old Style" pitchFamily="18" charset="0"/>
            </a:endParaRPr>
          </a:p>
        </p:txBody>
      </p:sp>
      <p:sp>
        <p:nvSpPr>
          <p:cNvPr id="10" name="Rectangle 3"/>
          <p:cNvSpPr>
            <a:spLocks noGrp="1" noChangeArrowheads="1"/>
          </p:cNvSpPr>
          <p:nvPr>
            <p:ph sz="quarter" idx="1"/>
          </p:nvPr>
        </p:nvSpPr>
        <p:spPr bwMode="auto">
          <a:prstGeom prst="rect">
            <a:avLst/>
          </a:prstGeom>
          <a:noFill/>
          <a:ln w="9525">
            <a:noFill/>
            <a:miter lim="800000"/>
            <a:headEnd/>
            <a:tailEnd/>
          </a:ln>
        </p:spPr>
        <p:txBody>
          <a:bodyPr lIns="92075" tIns="46038" rIns="92075" bIns="46038">
            <a:spAutoFit/>
          </a:bodyPr>
          <a:lstStyle/>
          <a:p>
            <a:pPr marL="577850" indent="-514350">
              <a:spcBef>
                <a:spcPct val="25000"/>
              </a:spcBef>
              <a:buFont typeface="Arial" charset="0"/>
              <a:buAutoNum type="arabicPeriod"/>
            </a:pPr>
            <a:r>
              <a:rPr lang="en-US" sz="2700" dirty="0">
                <a:solidFill>
                  <a:srgbClr val="0000FF"/>
                </a:solidFill>
                <a:latin typeface="Trebuchet MS" charset="0"/>
              </a:rPr>
              <a:t>Organize and arrange data (number cases as needed).</a:t>
            </a:r>
          </a:p>
          <a:p>
            <a:pPr marL="577850" indent="-514350">
              <a:spcBef>
                <a:spcPct val="25000"/>
              </a:spcBef>
              <a:buFont typeface="Arial" charset="0"/>
              <a:buAutoNum type="arabicPeriod"/>
            </a:pPr>
            <a:r>
              <a:rPr lang="en-US" sz="2700" dirty="0">
                <a:solidFill>
                  <a:srgbClr val="0000FF"/>
                </a:solidFill>
                <a:latin typeface="Trebuchet MS" charset="0"/>
              </a:rPr>
              <a:t>Scan data visually.</a:t>
            </a:r>
          </a:p>
          <a:p>
            <a:pPr marL="577850" indent="-514350">
              <a:spcBef>
                <a:spcPct val="25000"/>
              </a:spcBef>
              <a:buFont typeface="Arial" charset="0"/>
              <a:buAutoNum type="arabicPeriod"/>
            </a:pPr>
            <a:r>
              <a:rPr lang="en-US" sz="2700" dirty="0" smtClean="0">
                <a:solidFill>
                  <a:srgbClr val="0000FF"/>
                </a:solidFill>
                <a:latin typeface="Trebuchet MS" charset="0"/>
              </a:rPr>
              <a:t>Code data </a:t>
            </a:r>
            <a:r>
              <a:rPr lang="en-US" sz="2700" dirty="0">
                <a:solidFill>
                  <a:srgbClr val="0000FF"/>
                </a:solidFill>
                <a:latin typeface="Trebuchet MS" charset="0"/>
              </a:rPr>
              <a:t>per analysis plan</a:t>
            </a:r>
            <a:r>
              <a:rPr lang="en-US" sz="2700" dirty="0">
                <a:latin typeface="Trebuchet MS" charset="0"/>
              </a:rPr>
              <a:t>.</a:t>
            </a:r>
          </a:p>
          <a:p>
            <a:pPr marL="577850" indent="-514350">
              <a:spcBef>
                <a:spcPct val="25000"/>
              </a:spcBef>
              <a:buFont typeface="Arial" charset="0"/>
              <a:buAutoNum type="arabicPeriod"/>
            </a:pPr>
            <a:r>
              <a:rPr lang="en-US" sz="2700" dirty="0">
                <a:latin typeface="Trebuchet MS" charset="0"/>
              </a:rPr>
              <a:t>Enter and verify data.</a:t>
            </a:r>
          </a:p>
          <a:p>
            <a:pPr marL="577850" indent="-514350">
              <a:spcBef>
                <a:spcPct val="25000"/>
              </a:spcBef>
              <a:buFont typeface="Arial" charset="0"/>
              <a:buAutoNum type="arabicPeriod"/>
            </a:pPr>
            <a:r>
              <a:rPr lang="en-US" sz="2700" dirty="0" smtClean="0">
                <a:latin typeface="Trebuchet MS" charset="0"/>
              </a:rPr>
              <a:t>Determine basic </a:t>
            </a:r>
            <a:r>
              <a:rPr lang="en-US" sz="2700" dirty="0">
                <a:latin typeface="Trebuchet MS" charset="0"/>
              </a:rPr>
              <a:t>descriptive statistics.</a:t>
            </a:r>
          </a:p>
          <a:p>
            <a:pPr marL="577850" indent="-514350">
              <a:spcBef>
                <a:spcPct val="25000"/>
              </a:spcBef>
              <a:buFont typeface="Arial" charset="0"/>
              <a:buAutoNum type="arabicPeriod"/>
            </a:pPr>
            <a:r>
              <a:rPr lang="en-US" sz="2700" dirty="0">
                <a:latin typeface="Trebuchet MS" charset="0"/>
              </a:rPr>
              <a:t>Recode data as needed (including missing data).</a:t>
            </a:r>
          </a:p>
          <a:p>
            <a:pPr marL="577850" indent="-514350">
              <a:spcBef>
                <a:spcPct val="25000"/>
              </a:spcBef>
              <a:buFont typeface="Arial" charset="0"/>
              <a:buAutoNum type="arabicPeriod"/>
            </a:pPr>
            <a:r>
              <a:rPr lang="en-US" sz="2700" dirty="0">
                <a:latin typeface="Trebuchet MS" charset="0"/>
              </a:rPr>
              <a:t>Develop created variables. </a:t>
            </a:r>
          </a:p>
          <a:p>
            <a:pPr marL="577850" indent="-514350">
              <a:spcBef>
                <a:spcPct val="25000"/>
              </a:spcBef>
              <a:buFont typeface="Arial" charset="0"/>
              <a:buAutoNum type="arabicPeriod"/>
            </a:pPr>
            <a:r>
              <a:rPr lang="en-US" sz="2700" dirty="0" smtClean="0">
                <a:latin typeface="Trebuchet MS" charset="0"/>
              </a:rPr>
              <a:t>Re-calculate basic </a:t>
            </a:r>
            <a:r>
              <a:rPr lang="en-US" sz="2700" dirty="0">
                <a:latin typeface="Trebuchet MS" charset="0"/>
              </a:rPr>
              <a:t>descriptive statistics</a:t>
            </a:r>
            <a:r>
              <a:rPr lang="en-US" sz="2700" dirty="0" smtClean="0">
                <a:latin typeface="Trebuchet MS" charset="0"/>
              </a:rPr>
              <a:t>.</a:t>
            </a:r>
          </a:p>
          <a:p>
            <a:pPr marL="577850" indent="-514350">
              <a:spcBef>
                <a:spcPct val="25000"/>
              </a:spcBef>
              <a:buFont typeface="Arial" charset="0"/>
              <a:buAutoNum type="arabicPeriod"/>
            </a:pPr>
            <a:r>
              <a:rPr lang="en-US" sz="2700" dirty="0" smtClean="0">
                <a:latin typeface="Trebuchet MS" charset="0"/>
              </a:rPr>
              <a:t>Conduct other analyses per plan</a:t>
            </a:r>
            <a:endParaRPr lang="en-US" sz="2700" dirty="0">
              <a:latin typeface="Trebuchet MS" charset="0"/>
            </a:endParaRPr>
          </a:p>
        </p:txBody>
      </p:sp>
      <p:pic>
        <p:nvPicPr>
          <p:cNvPr id="11" name="Picture 6" descr="MCj03300200000[1]"/>
          <p:cNvPicPr>
            <a:picLocks noChangeAspect="1" noChangeArrowheads="1"/>
          </p:cNvPicPr>
          <p:nvPr/>
        </p:nvPicPr>
        <p:blipFill>
          <a:blip r:embed="rId2" cstate="print"/>
          <a:srcRect/>
          <a:stretch>
            <a:fillRect/>
          </a:stretch>
        </p:blipFill>
        <p:spPr bwMode="auto">
          <a:xfrm>
            <a:off x="6934200" y="1981200"/>
            <a:ext cx="1125538" cy="1395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6</a:t>
            </a:r>
            <a:endParaRPr lang="en-US" dirty="0"/>
          </a:p>
        </p:txBody>
      </p:sp>
      <p:sp>
        <p:nvSpPr>
          <p:cNvPr id="6" name="Rectangle 2"/>
          <p:cNvSpPr>
            <a:spLocks noGrp="1" noChangeArrowheads="1"/>
          </p:cNvSpPr>
          <p:nvPr>
            <p:ph type="title"/>
          </p:nvPr>
        </p:nvSpPr>
        <p:spPr bwMode="auto">
          <a:prstGeom prst="rect">
            <a:avLst/>
          </a:prstGeom>
          <a:noFill/>
          <a:ln w="9525">
            <a:noFill/>
            <a:miter lim="800000"/>
            <a:headEnd/>
            <a:tailEnd/>
          </a:ln>
        </p:spPr>
        <p:txBody>
          <a:bodyPr lIns="92075" tIns="46038" rIns="92075" bIns="46038">
            <a:spAutoFit/>
          </a:bodyPr>
          <a:lstStyle/>
          <a:p>
            <a:r>
              <a:rPr lang="en-US" sz="3200" b="1" dirty="0" smtClean="0">
                <a:solidFill>
                  <a:schemeClr val="tx2"/>
                </a:solidFill>
                <a:latin typeface="+mj-lt"/>
              </a:rPr>
              <a:t>Quantitative Data Analysis Strategies</a:t>
            </a:r>
            <a:endParaRPr lang="en-US" sz="3200" b="1" dirty="0">
              <a:solidFill>
                <a:schemeClr val="tx2"/>
              </a:solidFill>
              <a:latin typeface="+mj-lt"/>
            </a:endParaRPr>
          </a:p>
        </p:txBody>
      </p:sp>
      <p:sp>
        <p:nvSpPr>
          <p:cNvPr id="7" name="Text Box 3"/>
          <p:cNvSpPr txBox="1">
            <a:spLocks noGrp="1" noChangeArrowheads="1"/>
          </p:cNvSpPr>
          <p:nvPr>
            <p:ph sz="quarter" idx="1"/>
          </p:nvPr>
        </p:nvSpPr>
        <p:spPr bwMode="auto">
          <a:prstGeom prst="rect">
            <a:avLst/>
          </a:prstGeom>
          <a:noFill/>
          <a:ln w="9525">
            <a:noFill/>
            <a:miter lim="800000"/>
            <a:headEnd/>
            <a:tailEnd/>
          </a:ln>
        </p:spPr>
        <p:txBody>
          <a:bodyPr>
            <a:spAutoFit/>
          </a:bodyPr>
          <a:lstStyle/>
          <a:p>
            <a:pPr marL="457200" indent="-457200">
              <a:spcBef>
                <a:spcPct val="50000"/>
              </a:spcBef>
            </a:pPr>
            <a:r>
              <a:rPr lang="en-US" sz="2400" b="1" dirty="0">
                <a:latin typeface="Trebuchet MS" charset="0"/>
              </a:rPr>
              <a:t>Important Things to Look at or Summarize</a:t>
            </a:r>
          </a:p>
          <a:p>
            <a:pPr marL="457200" indent="-457200">
              <a:spcBef>
                <a:spcPct val="50000"/>
              </a:spcBef>
            </a:pPr>
            <a:r>
              <a:rPr lang="en-US" sz="2000" b="1" dirty="0">
                <a:latin typeface="Trebuchet MS" charset="0"/>
              </a:rPr>
              <a:t>    Frequencies:  </a:t>
            </a:r>
            <a:r>
              <a:rPr lang="en-US" sz="2000" dirty="0">
                <a:latin typeface="Trebuchet MS" charset="0"/>
              </a:rPr>
              <a:t>How often a response or status occurs.</a:t>
            </a:r>
          </a:p>
          <a:p>
            <a:pPr marL="457200" indent="-457200">
              <a:spcBef>
                <a:spcPct val="50000"/>
              </a:spcBef>
            </a:pPr>
            <a:r>
              <a:rPr lang="en-US" sz="2000" b="1" dirty="0">
                <a:latin typeface="Trebuchet MS" charset="0"/>
              </a:rPr>
              <a:t>    Total and Valid Percentages:  </a:t>
            </a:r>
            <a:r>
              <a:rPr lang="en-US" sz="2000" dirty="0">
                <a:latin typeface="Trebuchet MS" charset="0"/>
              </a:rPr>
              <a:t>Frequency/total *100</a:t>
            </a:r>
            <a:endParaRPr lang="en-US" sz="2000" b="1" dirty="0">
              <a:latin typeface="Trebuchet MS" charset="0"/>
            </a:endParaRPr>
          </a:p>
          <a:p>
            <a:pPr marL="457200" indent="-457200">
              <a:spcBef>
                <a:spcPct val="50000"/>
              </a:spcBef>
            </a:pPr>
            <a:r>
              <a:rPr lang="en-US" sz="2000" b="1" dirty="0">
                <a:latin typeface="Trebuchet MS" charset="0"/>
              </a:rPr>
              <a:t>    Measures of Central Tendency:</a:t>
            </a:r>
            <a:r>
              <a:rPr lang="en-US" sz="2000" dirty="0">
                <a:latin typeface="Trebuchet MS" charset="0"/>
              </a:rPr>
              <a:t> Mean, Median, (Modes)</a:t>
            </a:r>
            <a:endParaRPr lang="en-US" sz="1400" dirty="0">
              <a:latin typeface="Trebuchet MS" charset="0"/>
            </a:endParaRPr>
          </a:p>
          <a:p>
            <a:pPr marL="457200" indent="-457200">
              <a:spcBef>
                <a:spcPts val="1200"/>
              </a:spcBef>
            </a:pPr>
            <a:r>
              <a:rPr lang="en-US" sz="2000" b="1" dirty="0">
                <a:latin typeface="Trebuchet MS" charset="0"/>
              </a:rPr>
              <a:t>    Distribution: </a:t>
            </a:r>
            <a:r>
              <a:rPr lang="en-US" sz="2000" dirty="0">
                <a:latin typeface="Trebuchet MS" charset="0"/>
              </a:rPr>
              <a:t>Minimum, Maximum, Groups  (*</a:t>
            </a:r>
            <a:r>
              <a:rPr lang="en-US" sz="2000" dirty="0" err="1">
                <a:latin typeface="Trebuchet MS" charset="0"/>
              </a:rPr>
              <a:t>iles</a:t>
            </a:r>
            <a:r>
              <a:rPr lang="en-US" sz="2000" dirty="0">
                <a:latin typeface="Trebuchet MS" charset="0"/>
              </a:rPr>
              <a:t>)</a:t>
            </a:r>
          </a:p>
          <a:p>
            <a:pPr marL="457200" indent="-457200">
              <a:spcBef>
                <a:spcPts val="1200"/>
              </a:spcBef>
              <a:buFont typeface="Wingdings" charset="2"/>
              <a:buNone/>
            </a:pPr>
            <a:r>
              <a:rPr lang="en-US" sz="2000" b="1" dirty="0">
                <a:latin typeface="Trebuchet MS" charset="0"/>
              </a:rPr>
              <a:t>    Cross-Tabulations:</a:t>
            </a:r>
            <a:r>
              <a:rPr lang="en-US" sz="2000" dirty="0">
                <a:latin typeface="Trebuchet MS" charset="0"/>
              </a:rPr>
              <a:t> Relationship between two or more variables  (also called contingency analyses, can include significance tests such as chi-square analyses)</a:t>
            </a:r>
          </a:p>
          <a:p>
            <a:pPr marL="457200" indent="-457200">
              <a:spcBef>
                <a:spcPts val="1200"/>
              </a:spcBef>
              <a:buFont typeface="Wingdings" charset="2"/>
              <a:buNone/>
            </a:pPr>
            <a:r>
              <a:rPr lang="en-US" sz="2400" b="1" dirty="0">
                <a:latin typeface="Trebuchet MS" charset="0"/>
              </a:rPr>
              <a:t>Useful, 2</a:t>
            </a:r>
            <a:r>
              <a:rPr lang="en-US" sz="2400" b="1" baseline="30000" dirty="0">
                <a:latin typeface="Trebuchet MS" charset="0"/>
              </a:rPr>
              <a:t>nd</a:t>
            </a:r>
            <a:r>
              <a:rPr lang="en-US" sz="2400" b="1" dirty="0">
                <a:latin typeface="Trebuchet MS" charset="0"/>
              </a:rPr>
              <a:t> Level Procedures</a:t>
            </a:r>
          </a:p>
          <a:p>
            <a:pPr marL="457200" indent="-457200">
              <a:buFont typeface="Wingdings" charset="2"/>
              <a:buNone/>
            </a:pPr>
            <a:r>
              <a:rPr lang="en-US" sz="2400" b="1" dirty="0">
                <a:latin typeface="Trebuchet MS" charset="0"/>
              </a:rPr>
              <a:t>    Means testing (ANOVA, t-Tests)</a:t>
            </a:r>
          </a:p>
          <a:p>
            <a:pPr marL="457200" indent="-457200">
              <a:buFont typeface="Wingdings" charset="2"/>
              <a:buNone/>
            </a:pPr>
            <a:r>
              <a:rPr lang="en-US" sz="2400" b="1" dirty="0">
                <a:latin typeface="Trebuchet MS" charset="0"/>
              </a:rPr>
              <a:t>    Correlations</a:t>
            </a:r>
          </a:p>
          <a:p>
            <a:pPr marL="457200" indent="-457200">
              <a:buFont typeface="Wingdings" charset="2"/>
              <a:buNone/>
            </a:pPr>
            <a:r>
              <a:rPr lang="en-US" sz="2400" b="1" dirty="0">
                <a:latin typeface="Trebuchet MS" charset="0"/>
              </a:rPr>
              <a:t>    Regression Analyses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643063"/>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sp>
        <p:nvSpPr>
          <p:cNvPr id="26628" name="Rectangle 2"/>
          <p:cNvSpPr>
            <a:spLocks noChangeArrowheads="1"/>
          </p:cNvSpPr>
          <p:nvPr/>
        </p:nvSpPr>
        <p:spPr bwMode="auto">
          <a:xfrm>
            <a:off x="1219200" y="785813"/>
            <a:ext cx="7010400" cy="585418"/>
          </a:xfrm>
          <a:prstGeom prst="rect">
            <a:avLst/>
          </a:prstGeom>
          <a:noFill/>
          <a:ln w="9525">
            <a:noFill/>
            <a:miter lim="800000"/>
            <a:headEnd/>
            <a:tailEnd/>
          </a:ln>
        </p:spPr>
        <p:txBody>
          <a:bodyPr wrap="square" lIns="92075" tIns="46038" rIns="92075" bIns="46038">
            <a:spAutoFit/>
          </a:bodyPr>
          <a:lstStyle/>
          <a:p>
            <a:r>
              <a:rPr lang="en-US" sz="3200" b="1" dirty="0" smtClean="0">
                <a:solidFill>
                  <a:schemeClr val="tx2"/>
                </a:solidFill>
                <a:latin typeface="+mj-lt"/>
              </a:rPr>
              <a:t>Analyzing </a:t>
            </a:r>
            <a:r>
              <a:rPr lang="en-US" sz="3200" b="1" dirty="0">
                <a:solidFill>
                  <a:schemeClr val="tx2"/>
                </a:solidFill>
                <a:latin typeface="+mj-lt"/>
              </a:rPr>
              <a:t>Quantitative Data</a:t>
            </a:r>
          </a:p>
        </p:txBody>
      </p:sp>
      <p:graphicFrame>
        <p:nvGraphicFramePr>
          <p:cNvPr id="2" name="Table 1"/>
          <p:cNvGraphicFramePr>
            <a:graphicFrameLocks noGrp="1"/>
          </p:cNvGraphicFramePr>
          <p:nvPr>
            <p:extLst>
              <p:ext uri="{D42A27DB-BD31-4B8C-83A1-F6EECF244321}">
                <p14:modId xmlns="" xmlns:p14="http://schemas.microsoft.com/office/powerpoint/2010/main" val="1846257680"/>
              </p:ext>
            </p:extLst>
          </p:nvPr>
        </p:nvGraphicFramePr>
        <p:xfrm>
          <a:off x="304800" y="2214562"/>
          <a:ext cx="2667000" cy="3957638"/>
        </p:xfrm>
        <a:graphic>
          <a:graphicData uri="http://schemas.openxmlformats.org/drawingml/2006/table">
            <a:tbl>
              <a:tblPr firstRow="1" bandRow="1">
                <a:tableStyleId>{93296810-A885-4BE3-A3E7-6D5BEEA58F35}</a:tableStyleId>
              </a:tblPr>
              <a:tblGrid>
                <a:gridCol w="2667000"/>
              </a:tblGrid>
              <a:tr h="600075">
                <a:tc>
                  <a:txBody>
                    <a:bodyPr/>
                    <a:lstStyle/>
                    <a:p>
                      <a:pPr algn="ctr"/>
                      <a:endParaRPr lang="en-US" sz="1700" dirty="0" smtClean="0"/>
                    </a:p>
                    <a:p>
                      <a:pPr algn="ctr"/>
                      <a:r>
                        <a:rPr lang="en-US" sz="1700" dirty="0" smtClean="0"/>
                        <a:t>What to</a:t>
                      </a:r>
                      <a:r>
                        <a:rPr lang="en-US" sz="1700" baseline="0" dirty="0" smtClean="0"/>
                        <a:t> Do</a:t>
                      </a:r>
                      <a:endParaRPr lang="en-US" sz="1700" dirty="0" smtClean="0"/>
                    </a:p>
                  </a:txBody>
                  <a:tcPr marT="42863" marB="42863"/>
                </a:tc>
              </a:tr>
              <a:tr h="1685924">
                <a:tc>
                  <a:txBody>
                    <a:bodyPr/>
                    <a:lstStyle/>
                    <a:p>
                      <a:pPr algn="ctr"/>
                      <a:r>
                        <a:rPr lang="en-US" sz="1700" b="1" dirty="0" smtClean="0"/>
                        <a:t>Calculate Frequencies</a:t>
                      </a:r>
                    </a:p>
                  </a:txBody>
                  <a:tcPr marT="42863" marB="42863"/>
                </a:tc>
              </a:tr>
              <a:tr h="1667828">
                <a:tc>
                  <a:txBody>
                    <a:bodyPr/>
                    <a:lstStyle/>
                    <a:p>
                      <a:pPr algn="ctr"/>
                      <a:r>
                        <a:rPr lang="en-US" sz="1700" b="1" dirty="0" smtClean="0"/>
                        <a:t>Calculate Total and/or  Valid</a:t>
                      </a:r>
                      <a:r>
                        <a:rPr lang="en-US" sz="1700" b="1" baseline="0" dirty="0" smtClean="0"/>
                        <a:t> Percentages</a:t>
                      </a:r>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2370244445"/>
              </p:ext>
            </p:extLst>
          </p:nvPr>
        </p:nvGraphicFramePr>
        <p:xfrm>
          <a:off x="2971800" y="2214562"/>
          <a:ext cx="3200400" cy="3957638"/>
        </p:xfrm>
        <a:graphic>
          <a:graphicData uri="http://schemas.openxmlformats.org/drawingml/2006/table">
            <a:tbl>
              <a:tblPr firstRow="1" bandRow="1">
                <a:tableStyleId>{93296810-A885-4BE3-A3E7-6D5BEEA58F35}</a:tableStyleId>
              </a:tblPr>
              <a:tblGrid>
                <a:gridCol w="3200400"/>
              </a:tblGrid>
              <a:tr h="600075">
                <a:tc>
                  <a:txBody>
                    <a:bodyPr/>
                    <a:lstStyle/>
                    <a:p>
                      <a:pPr algn="ctr"/>
                      <a:endParaRPr lang="en-US" sz="1700" dirty="0" smtClean="0"/>
                    </a:p>
                    <a:p>
                      <a:pPr algn="ctr"/>
                      <a:r>
                        <a:rPr lang="en-US" sz="1700" dirty="0" smtClean="0"/>
                        <a:t>What That</a:t>
                      </a:r>
                      <a:r>
                        <a:rPr lang="en-US" sz="1700" baseline="0" dirty="0" smtClean="0"/>
                        <a:t> Means</a:t>
                      </a:r>
                      <a:endParaRPr lang="en-US" sz="1700" dirty="0"/>
                    </a:p>
                  </a:txBody>
                  <a:tcPr marT="42863" marB="42863"/>
                </a:tc>
              </a:tr>
              <a:tr h="1685925">
                <a:tc>
                  <a:txBody>
                    <a:bodyPr/>
                    <a:lstStyle/>
                    <a:p>
                      <a:pPr algn="l"/>
                      <a:r>
                        <a:rPr lang="en-US" sz="1500" i="1" baseline="0" dirty="0" smtClean="0"/>
                        <a:t>Count how many there are of something.</a:t>
                      </a:r>
                    </a:p>
                    <a:p>
                      <a:pPr algn="l"/>
                      <a:endParaRPr lang="en-US" sz="1500" i="1" baseline="0" dirty="0" smtClean="0"/>
                    </a:p>
                    <a:p>
                      <a:pPr algn="l"/>
                      <a:r>
                        <a:rPr lang="en-US" sz="1500" i="1" baseline="0" dirty="0" smtClean="0"/>
                        <a:t>Count how often something (e.g., a response) occurs.</a:t>
                      </a:r>
                      <a:endParaRPr lang="en-US" sz="1500" i="1" dirty="0"/>
                    </a:p>
                  </a:txBody>
                  <a:tcPr marT="42863" marB="42863"/>
                </a:tc>
              </a:tr>
              <a:tr h="1667827">
                <a:tc>
                  <a:txBody>
                    <a:bodyPr/>
                    <a:lstStyle/>
                    <a:p>
                      <a:pPr algn="ctr"/>
                      <a:r>
                        <a:rPr lang="en-US" sz="1500" i="1" dirty="0" smtClean="0"/>
                        <a:t>Frequency/total *100</a:t>
                      </a:r>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623153362"/>
              </p:ext>
            </p:extLst>
          </p:nvPr>
        </p:nvGraphicFramePr>
        <p:xfrm>
          <a:off x="6172200" y="2214562"/>
          <a:ext cx="2870200" cy="3957638"/>
        </p:xfrm>
        <a:graphic>
          <a:graphicData uri="http://schemas.openxmlformats.org/drawingml/2006/table">
            <a:tbl>
              <a:tblPr firstRow="1" bandRow="1">
                <a:tableStyleId>{93296810-A885-4BE3-A3E7-6D5BEEA58F35}</a:tableStyleId>
              </a:tblPr>
              <a:tblGrid>
                <a:gridCol w="2870200"/>
              </a:tblGrid>
              <a:tr h="580441">
                <a:tc>
                  <a:txBody>
                    <a:bodyPr/>
                    <a:lstStyle/>
                    <a:p>
                      <a:pPr algn="ctr"/>
                      <a:r>
                        <a:rPr lang="en-US" sz="1700" dirty="0" smtClean="0"/>
                        <a:t>Example</a:t>
                      </a:r>
                      <a:r>
                        <a:rPr lang="en-US" sz="1700" baseline="0" dirty="0" smtClean="0"/>
                        <a:t> Questions You Could Answer</a:t>
                      </a:r>
                      <a:endParaRPr lang="en-US" sz="1700" dirty="0"/>
                    </a:p>
                  </a:txBody>
                  <a:tcPr marT="42863" marB="42863"/>
                </a:tc>
              </a:tr>
              <a:tr h="1630762">
                <a:tc>
                  <a:txBody>
                    <a:bodyPr/>
                    <a:lstStyle/>
                    <a:p>
                      <a:pPr algn="l"/>
                      <a:r>
                        <a:rPr lang="en-US" sz="1500" dirty="0" smtClean="0"/>
                        <a:t>How many participants</a:t>
                      </a:r>
                      <a:r>
                        <a:rPr lang="en-US" sz="1500" baseline="0" dirty="0" smtClean="0"/>
                        <a:t> were in each group?</a:t>
                      </a:r>
                    </a:p>
                    <a:p>
                      <a:pPr algn="l"/>
                      <a:r>
                        <a:rPr lang="en-US" sz="1500" baseline="0" dirty="0" smtClean="0"/>
                        <a:t>What were the demographics of participants?</a:t>
                      </a:r>
                    </a:p>
                    <a:p>
                      <a:pPr algn="l"/>
                      <a:r>
                        <a:rPr lang="en-US" sz="1500" baseline="0" dirty="0" smtClean="0"/>
                        <a:t>How many answered  “Yes” to Question 2?</a:t>
                      </a:r>
                      <a:endParaRPr lang="en-US" sz="1500" dirty="0"/>
                    </a:p>
                  </a:txBody>
                  <a:tcPr marT="42863" marB="42863"/>
                </a:tc>
              </a:tr>
              <a:tr h="1722990">
                <a:tc>
                  <a:txBody>
                    <a:bodyPr/>
                    <a:lstStyle/>
                    <a:p>
                      <a:pPr algn="l"/>
                      <a:r>
                        <a:rPr lang="en-US" sz="1500" dirty="0" smtClean="0"/>
                        <a:t>What proportion of participants met</a:t>
                      </a:r>
                      <a:r>
                        <a:rPr lang="en-US" sz="1500" baseline="0" dirty="0" smtClean="0"/>
                        <a:t> intensity targets?</a:t>
                      </a:r>
                    </a:p>
                    <a:p>
                      <a:pPr algn="l"/>
                      <a:endParaRPr lang="en-US" sz="1500" baseline="0" dirty="0" smtClean="0"/>
                    </a:p>
                    <a:p>
                      <a:pPr algn="l"/>
                      <a:r>
                        <a:rPr lang="en-US" sz="1500" baseline="0" dirty="0" smtClean="0"/>
                        <a:t>What proportion of all those who answered question 2, said “Yes.”</a:t>
                      </a:r>
                      <a:endParaRPr lang="en-US" sz="1500" dirty="0" smtClean="0"/>
                    </a:p>
                  </a:txBody>
                  <a:tcPr marT="42863" marB="42863"/>
                </a:tc>
              </a:tr>
            </a:tbl>
          </a:graphicData>
        </a:graphic>
      </p:graphicFrame>
      <p:sp>
        <p:nvSpPr>
          <p:cNvPr id="11" name="Slide Number Placeholder 10"/>
          <p:cNvSpPr>
            <a:spLocks noGrp="1"/>
          </p:cNvSpPr>
          <p:nvPr>
            <p:ph type="sldNum" sz="quarter" idx="12"/>
          </p:nvPr>
        </p:nvSpPr>
        <p:spPr/>
        <p:txBody>
          <a:bodyPr/>
          <a:lstStyle/>
          <a:p>
            <a:r>
              <a:rPr lang="en-US" dirty="0" smtClean="0"/>
              <a:t>7</a:t>
            </a:r>
            <a:endParaRPr lang="en-US" dirty="0"/>
          </a:p>
        </p:txBody>
      </p:sp>
    </p:spTree>
    <p:extLst>
      <p:ext uri="{BB962C8B-B14F-4D97-AF65-F5344CB8AC3E}">
        <p14:creationId xmlns="" xmlns:p14="http://schemas.microsoft.com/office/powerpoint/2010/main" val="2232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643063"/>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1846257680"/>
              </p:ext>
            </p:extLst>
          </p:nvPr>
        </p:nvGraphicFramePr>
        <p:xfrm>
          <a:off x="304800" y="2071689"/>
          <a:ext cx="2667000" cy="3643312"/>
        </p:xfrm>
        <a:graphic>
          <a:graphicData uri="http://schemas.openxmlformats.org/drawingml/2006/table">
            <a:tbl>
              <a:tblPr firstRow="1" bandRow="1">
                <a:tableStyleId>{93296810-A885-4BE3-A3E7-6D5BEEA58F35}</a:tableStyleId>
              </a:tblPr>
              <a:tblGrid>
                <a:gridCol w="2667000"/>
              </a:tblGrid>
              <a:tr h="714374">
                <a:tc>
                  <a:txBody>
                    <a:bodyPr/>
                    <a:lstStyle/>
                    <a:p>
                      <a:pPr algn="ctr"/>
                      <a:endParaRPr lang="en-US" sz="1700" dirty="0" smtClean="0"/>
                    </a:p>
                    <a:p>
                      <a:pPr algn="ctr"/>
                      <a:r>
                        <a:rPr lang="en-US" sz="1700" dirty="0" smtClean="0"/>
                        <a:t>What to Do</a:t>
                      </a:r>
                    </a:p>
                  </a:txBody>
                  <a:tcPr marT="42863" marB="42863"/>
                </a:tc>
              </a:tr>
              <a:tr h="2928938">
                <a:tc>
                  <a:txBody>
                    <a:bodyPr/>
                    <a:lstStyle/>
                    <a:p>
                      <a:pPr algn="ctr"/>
                      <a:r>
                        <a:rPr lang="en-US" sz="1700" b="1" dirty="0" smtClean="0"/>
                        <a:t>Determine </a:t>
                      </a:r>
                    </a:p>
                    <a:p>
                      <a:pPr algn="ctr"/>
                      <a:r>
                        <a:rPr lang="en-US" sz="1700" b="1" dirty="0" smtClean="0"/>
                        <a:t> Central</a:t>
                      </a:r>
                      <a:r>
                        <a:rPr lang="en-US" sz="1700" b="1" baseline="0" dirty="0" smtClean="0"/>
                        <a:t> Tendencies</a:t>
                      </a:r>
                    </a:p>
                    <a:p>
                      <a:pPr algn="ctr"/>
                      <a:endParaRPr lang="en-US" sz="1700" baseline="0" dirty="0" smtClean="0"/>
                    </a:p>
                    <a:p>
                      <a:pPr algn="ctr"/>
                      <a:endParaRPr lang="en-US" sz="1700" baseline="0" dirty="0" smtClean="0"/>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2370244445"/>
              </p:ext>
            </p:extLst>
          </p:nvPr>
        </p:nvGraphicFramePr>
        <p:xfrm>
          <a:off x="2971800" y="2075874"/>
          <a:ext cx="3200400" cy="3639127"/>
        </p:xfrm>
        <a:graphic>
          <a:graphicData uri="http://schemas.openxmlformats.org/drawingml/2006/table">
            <a:tbl>
              <a:tblPr firstRow="1" bandRow="1">
                <a:tableStyleId>{93296810-A885-4BE3-A3E7-6D5BEEA58F35}</a:tableStyleId>
              </a:tblPr>
              <a:tblGrid>
                <a:gridCol w="3200400"/>
              </a:tblGrid>
              <a:tr h="710189">
                <a:tc>
                  <a:txBody>
                    <a:bodyPr/>
                    <a:lstStyle/>
                    <a:p>
                      <a:pPr algn="ctr"/>
                      <a:endParaRPr lang="en-US" sz="1700" dirty="0" smtClean="0"/>
                    </a:p>
                    <a:p>
                      <a:pPr algn="ctr"/>
                      <a:r>
                        <a:rPr lang="en-US" sz="1700" dirty="0" smtClean="0"/>
                        <a:t>What That</a:t>
                      </a:r>
                      <a:r>
                        <a:rPr lang="en-US" sz="1700" baseline="0" dirty="0" smtClean="0"/>
                        <a:t> Means</a:t>
                      </a:r>
                      <a:endParaRPr lang="en-US" sz="1700" dirty="0"/>
                    </a:p>
                  </a:txBody>
                  <a:tcPr marT="42863" marB="42863"/>
                </a:tc>
              </a:tr>
              <a:tr h="29289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Calculate the </a:t>
                      </a:r>
                      <a:r>
                        <a:rPr lang="en-US" sz="1500" b="1" i="1" baseline="0" dirty="0" smtClean="0"/>
                        <a:t>average (mean)</a:t>
                      </a:r>
                      <a:r>
                        <a:rPr lang="en-US" sz="1500" b="0" i="1" baseline="0" dirty="0" smtClean="0"/>
                        <a:t>,</a:t>
                      </a:r>
                      <a:r>
                        <a:rPr lang="en-US" sz="1500" b="1" i="1" baseline="0" dirty="0" smtClean="0"/>
                        <a:t> </a:t>
                      </a:r>
                      <a:r>
                        <a:rPr lang="en-US" sz="1500" i="1" baseline="0" dirty="0" smtClean="0"/>
                        <a:t>or identify the </a:t>
                      </a:r>
                      <a:r>
                        <a:rPr lang="en-US" sz="1500" b="1" i="1" u="sng" baseline="0" dirty="0" smtClean="0"/>
                        <a:t>median</a:t>
                      </a:r>
                      <a:r>
                        <a:rPr lang="en-US" sz="1500" i="1" baseline="0" dirty="0" smtClean="0"/>
                        <a:t> (middle) or </a:t>
                      </a:r>
                      <a:r>
                        <a:rPr lang="en-US" sz="1500" b="1" i="1" u="sng" baseline="0" dirty="0" smtClean="0"/>
                        <a:t>mode </a:t>
                      </a:r>
                      <a:r>
                        <a:rPr lang="en-US" sz="1500" i="1" baseline="0" dirty="0" smtClean="0"/>
                        <a:t>(most common value).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Avg. =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sng" baseline="0" dirty="0" smtClean="0"/>
                        <a:t>Sum of Values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baseline="0" dirty="0" smtClean="0"/>
                        <a:t>Total Number of Values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500" i="1" u="sng"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sng" baseline="0" dirty="0" smtClean="0"/>
                        <a:t>Total # of hours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500" i="1" u="none" baseline="0" dirty="0" smtClean="0"/>
                        <a:t>Total # of people with hours</a:t>
                      </a:r>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623153362"/>
              </p:ext>
            </p:extLst>
          </p:nvPr>
        </p:nvGraphicFramePr>
        <p:xfrm>
          <a:off x="6172200" y="2075874"/>
          <a:ext cx="2870200" cy="3639127"/>
        </p:xfrm>
        <a:graphic>
          <a:graphicData uri="http://schemas.openxmlformats.org/drawingml/2006/table">
            <a:tbl>
              <a:tblPr firstRow="1" bandRow="1">
                <a:tableStyleId>{93296810-A885-4BE3-A3E7-6D5BEEA58F35}</a:tableStyleId>
              </a:tblPr>
              <a:tblGrid>
                <a:gridCol w="2870200"/>
              </a:tblGrid>
              <a:tr h="710189">
                <a:tc>
                  <a:txBody>
                    <a:bodyPr/>
                    <a:lstStyle/>
                    <a:p>
                      <a:pPr algn="ctr"/>
                      <a:r>
                        <a:rPr lang="en-US" sz="1700" dirty="0" smtClean="0"/>
                        <a:t>Example</a:t>
                      </a:r>
                      <a:r>
                        <a:rPr lang="en-US" sz="1700" baseline="0" dirty="0" smtClean="0"/>
                        <a:t> Questions You Could Answer</a:t>
                      </a:r>
                      <a:endParaRPr lang="en-US" sz="1700" dirty="0"/>
                    </a:p>
                  </a:txBody>
                  <a:tcPr marT="42863" marB="42863"/>
                </a:tc>
              </a:tr>
              <a:tr h="2928938">
                <a:tc>
                  <a:txBody>
                    <a:bodyPr/>
                    <a:lstStyle/>
                    <a:p>
                      <a:pPr marL="0" indent="0" algn="ctr">
                        <a:buFontTx/>
                        <a:buNone/>
                      </a:pPr>
                      <a:r>
                        <a:rPr lang="en-US" sz="1500" dirty="0" smtClean="0"/>
                        <a:t>What is the average</a:t>
                      </a:r>
                      <a:r>
                        <a:rPr lang="en-US" sz="1500" baseline="0" dirty="0" smtClean="0"/>
                        <a:t> number of hours participants attend?</a:t>
                      </a:r>
                    </a:p>
                    <a:p>
                      <a:pPr marL="0" indent="0" algn="ctr">
                        <a:buFontTx/>
                        <a:buNone/>
                      </a:pPr>
                      <a:r>
                        <a:rPr lang="en-US" sz="1500" baseline="0" dirty="0" smtClean="0"/>
                        <a:t> </a:t>
                      </a:r>
                    </a:p>
                    <a:p>
                      <a:pPr algn="ctr"/>
                      <a:endParaRPr lang="en-US" sz="1500" baseline="0" dirty="0" smtClean="0"/>
                    </a:p>
                    <a:p>
                      <a:pPr algn="ctr"/>
                      <a:r>
                        <a:rPr lang="en-US" sz="1500" baseline="0" dirty="0" smtClean="0"/>
                        <a:t>What is the most common numbers of days attended in a week? (mode) </a:t>
                      </a:r>
                      <a:endParaRPr lang="en-US" sz="1500" dirty="0" smtClean="0"/>
                    </a:p>
                  </a:txBody>
                  <a:tcPr marT="42863" marB="42863"/>
                </a:tc>
              </a:tr>
            </a:tbl>
          </a:graphicData>
        </a:graphic>
      </p:graphicFrame>
      <p:sp>
        <p:nvSpPr>
          <p:cNvPr id="9" name="Rectangle 2"/>
          <p:cNvSpPr>
            <a:spLocks noChangeArrowheads="1"/>
          </p:cNvSpPr>
          <p:nvPr/>
        </p:nvSpPr>
        <p:spPr bwMode="auto">
          <a:xfrm>
            <a:off x="1219200" y="785813"/>
            <a:ext cx="7010400" cy="585418"/>
          </a:xfrm>
          <a:prstGeom prst="rect">
            <a:avLst/>
          </a:prstGeom>
          <a:noFill/>
          <a:ln w="9525">
            <a:noFill/>
            <a:miter lim="800000"/>
            <a:headEnd/>
            <a:tailEnd/>
          </a:ln>
        </p:spPr>
        <p:txBody>
          <a:bodyPr wrap="square" lIns="92075" tIns="46038" rIns="92075" bIns="46038">
            <a:spAutoFit/>
          </a:bodyPr>
          <a:lstStyle/>
          <a:p>
            <a:r>
              <a:rPr lang="en-US" sz="3200" b="1" dirty="0" smtClean="0">
                <a:solidFill>
                  <a:schemeClr val="tx2"/>
                </a:solidFill>
                <a:latin typeface="+mj-lt"/>
              </a:rPr>
              <a:t>Analyzing </a:t>
            </a:r>
            <a:r>
              <a:rPr lang="en-US" sz="3200" b="1" dirty="0">
                <a:solidFill>
                  <a:schemeClr val="tx2"/>
                </a:solidFill>
                <a:latin typeface="+mj-lt"/>
              </a:rPr>
              <a:t>Quantitative Data</a:t>
            </a:r>
          </a:p>
        </p:txBody>
      </p:sp>
      <p:sp>
        <p:nvSpPr>
          <p:cNvPr id="12" name="Slide Number Placeholder 11"/>
          <p:cNvSpPr>
            <a:spLocks noGrp="1"/>
          </p:cNvSpPr>
          <p:nvPr>
            <p:ph type="sldNum" sz="quarter" idx="12"/>
          </p:nvPr>
        </p:nvSpPr>
        <p:spPr/>
        <p:txBody>
          <a:bodyPr/>
          <a:lstStyle/>
          <a:p>
            <a:r>
              <a:rPr lang="en-US" dirty="0" smtClean="0"/>
              <a:t>8</a:t>
            </a:r>
            <a:endParaRPr lang="en-US" dirty="0"/>
          </a:p>
        </p:txBody>
      </p:sp>
    </p:spTree>
    <p:extLst>
      <p:ext uri="{BB962C8B-B14F-4D97-AF65-F5344CB8AC3E}">
        <p14:creationId xmlns="" xmlns:p14="http://schemas.microsoft.com/office/powerpoint/2010/main" val="2232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66274" name="Rectangle 2"/>
          <p:cNvSpPr>
            <a:spLocks noGrp="1" noChangeArrowheads="1"/>
          </p:cNvSpPr>
          <p:nvPr>
            <p:ph type="body" idx="1"/>
          </p:nvPr>
        </p:nvSpPr>
        <p:spPr>
          <a:xfrm>
            <a:off x="457200" y="642937"/>
            <a:ext cx="8077200" cy="5377161"/>
          </a:xfrm>
        </p:spPr>
        <p:txBody>
          <a:bodyPr/>
          <a:lstStyle/>
          <a:p>
            <a:pPr marL="635000" indent="-520700" algn="ctr">
              <a:buFontTx/>
              <a:buNone/>
            </a:pPr>
            <a:r>
              <a:rPr lang="en-US" sz="2800" i="1" dirty="0"/>
              <a:t>These materials are for the benefit of any 501c3 organization. They MAY be used in whole or  in part provided that credit is given to the Bruner Foundation.  </a:t>
            </a:r>
          </a:p>
          <a:p>
            <a:pPr marL="635000" indent="-520700" algn="ctr">
              <a:buFontTx/>
              <a:buNone/>
            </a:pPr>
            <a:endParaRPr lang="en-US" sz="2800" i="1" dirty="0"/>
          </a:p>
          <a:p>
            <a:pPr marL="635000" indent="-520700" algn="ctr">
              <a:buFontTx/>
              <a:buNone/>
            </a:pPr>
            <a:r>
              <a:rPr lang="en-US" sz="2800" i="1" dirty="0"/>
              <a:t>They may NOT be sold or redistributed in whole or part for a profit.</a:t>
            </a:r>
            <a:endParaRPr lang="en-US" sz="2800" b="1" dirty="0"/>
          </a:p>
          <a:p>
            <a:pPr marL="635000" indent="-520700" algn="ctr">
              <a:buFontTx/>
              <a:buNone/>
            </a:pPr>
            <a:endParaRPr lang="en-US" sz="2800" b="1" dirty="0"/>
          </a:p>
          <a:p>
            <a:pPr marL="635000" indent="-520700" algn="ctr">
              <a:buFontTx/>
              <a:buNone/>
            </a:pPr>
            <a:r>
              <a:rPr lang="en-US" sz="2800" b="1" dirty="0"/>
              <a:t>Copyright © by the Bruner Foundation </a:t>
            </a:r>
            <a:r>
              <a:rPr lang="en-US" sz="2800" b="1" dirty="0" smtClean="0"/>
              <a:t>2012</a:t>
            </a:r>
            <a:endParaRPr lang="en-US" sz="2800" dirty="0"/>
          </a:p>
          <a:p>
            <a:pPr marL="635000" indent="-520700">
              <a:buClr>
                <a:srgbClr val="FF0000"/>
              </a:buClr>
              <a:buFontTx/>
              <a:buNone/>
            </a:pPr>
            <a:endParaRPr lang="en-US" sz="2000" dirty="0"/>
          </a:p>
          <a:p>
            <a:pPr marL="635000" indent="-520700">
              <a:buClr>
                <a:srgbClr val="FF0000"/>
              </a:buClr>
              <a:buFontTx/>
              <a:buNone/>
            </a:pPr>
            <a:r>
              <a:rPr lang="en-US" sz="2000" dirty="0"/>
              <a:t>* </a:t>
            </a:r>
            <a:r>
              <a:rPr lang="en-US" sz="2000" i="1" dirty="0"/>
              <a:t>Please </a:t>
            </a:r>
            <a:r>
              <a:rPr lang="en-US" sz="2000" i="1" dirty="0" smtClean="0"/>
              <a:t>see supplementary materials for a sample agenda, activities and handouts</a:t>
            </a:r>
            <a:endParaRPr lang="en-US" sz="2000" i="1" dirty="0"/>
          </a:p>
        </p:txBody>
      </p:sp>
      <p:sp>
        <p:nvSpPr>
          <p:cNvPr id="4" name="Text Box 6"/>
          <p:cNvSpPr txBox="1">
            <a:spLocks noChangeArrowheads="1"/>
          </p:cNvSpPr>
          <p:nvPr/>
        </p:nvSpPr>
        <p:spPr bwMode="auto">
          <a:xfrm>
            <a:off x="4267200" y="6096000"/>
            <a:ext cx="1905000" cy="430887"/>
          </a:xfrm>
          <a:prstGeom prst="rect">
            <a:avLst/>
          </a:prstGeom>
          <a:noFill/>
          <a:ln w="9525">
            <a:noFill/>
            <a:miter lim="800000"/>
            <a:headEnd/>
            <a:tailEnd/>
          </a:ln>
          <a:effectLst/>
        </p:spPr>
        <p:txBody>
          <a:bodyPr wrap="square">
            <a:spAutoFit/>
          </a:bodyPr>
          <a:lstStyle/>
          <a:p>
            <a:r>
              <a:rPr lang="en-US" sz="1100" b="1" dirty="0">
                <a:latin typeface="Arial" pitchFamily="34" charset="0"/>
              </a:rPr>
              <a:t>Bruner Foundation                   </a:t>
            </a:r>
          </a:p>
          <a:p>
            <a:r>
              <a:rPr lang="en-US" sz="1100" b="1" dirty="0">
                <a:latin typeface="Arial" pitchFamily="34" charset="0"/>
              </a:rPr>
              <a:t>Rochester, New York</a:t>
            </a:r>
          </a:p>
        </p:txBody>
      </p:sp>
      <p:pic>
        <p:nvPicPr>
          <p:cNvPr id="5" name="Picture 7"/>
          <p:cNvPicPr>
            <a:picLocks noChangeAspect="1" noChangeArrowheads="1"/>
          </p:cNvPicPr>
          <p:nvPr/>
        </p:nvPicPr>
        <p:blipFill>
          <a:blip r:embed="rId3" cstate="print"/>
          <a:srcRect/>
          <a:stretch>
            <a:fillRect/>
          </a:stretch>
        </p:blipFill>
        <p:spPr bwMode="auto">
          <a:xfrm>
            <a:off x="3886200" y="6072188"/>
            <a:ext cx="381000" cy="381000"/>
          </a:xfrm>
          <a:prstGeom prst="rect">
            <a:avLst/>
          </a:prstGeom>
          <a:noFill/>
          <a:ln w="9525">
            <a:noFill/>
            <a:miter lim="800000"/>
            <a:headEnd/>
            <a:tailEnd/>
          </a:ln>
        </p:spPr>
      </p:pic>
      <p:pic>
        <p:nvPicPr>
          <p:cNvPr id="6" name="Picture 5" descr="C:\Users\Anita\AppData\Local\Microsoft\Windows\Temporary Internet Files\Content.IE5\BPPYARPA\MC900441834[1].wmf"/>
          <p:cNvPicPr>
            <a:picLocks noChangeAspect="1" noChangeArrowheads="1"/>
          </p:cNvPicPr>
          <p:nvPr/>
        </p:nvPicPr>
        <p:blipFill>
          <a:blip r:embed="rId4" cstate="print"/>
          <a:srcRect/>
          <a:stretch>
            <a:fillRect/>
          </a:stretch>
        </p:blipFill>
        <p:spPr bwMode="auto">
          <a:xfrm>
            <a:off x="304800" y="5562600"/>
            <a:ext cx="1828800" cy="1295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914400" y="1643063"/>
            <a:ext cx="7543800" cy="461665"/>
          </a:xfrm>
          <a:prstGeom prst="rect">
            <a:avLst/>
          </a:prstGeom>
          <a:noFill/>
          <a:ln w="9525">
            <a:noFill/>
            <a:miter lim="800000"/>
            <a:headEnd/>
            <a:tailEnd/>
          </a:ln>
        </p:spPr>
        <p:txBody>
          <a:bodyPr>
            <a:spAutoFit/>
          </a:bodyPr>
          <a:lstStyle/>
          <a:p>
            <a:pPr marL="457200" indent="-457200" eaLnBrk="1" hangingPunct="1">
              <a:spcBef>
                <a:spcPct val="50000"/>
              </a:spcBef>
            </a:pPr>
            <a:r>
              <a:rPr lang="en-US" sz="2400" b="1" dirty="0">
                <a:latin typeface="Arial" pitchFamily="34" charset="0"/>
              </a:rPr>
              <a:t>Important Things to Look at or </a:t>
            </a:r>
            <a:r>
              <a:rPr lang="en-US" sz="2400" b="1" dirty="0" smtClean="0">
                <a:latin typeface="Arial" pitchFamily="34" charset="0"/>
              </a:rPr>
              <a:t>Summarize</a:t>
            </a:r>
            <a:endParaRPr lang="en-US" sz="2400" b="1" dirty="0">
              <a:latin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169374192"/>
              </p:ext>
            </p:extLst>
          </p:nvPr>
        </p:nvGraphicFramePr>
        <p:xfrm>
          <a:off x="304800" y="2143125"/>
          <a:ext cx="2667000" cy="4181475"/>
        </p:xfrm>
        <a:graphic>
          <a:graphicData uri="http://schemas.openxmlformats.org/drawingml/2006/table">
            <a:tbl>
              <a:tblPr firstRow="1" bandRow="1">
                <a:tableStyleId>{93296810-A885-4BE3-A3E7-6D5BEEA58F35}</a:tableStyleId>
              </a:tblPr>
              <a:tblGrid>
                <a:gridCol w="2667000"/>
              </a:tblGrid>
              <a:tr h="634718">
                <a:tc>
                  <a:txBody>
                    <a:bodyPr/>
                    <a:lstStyle/>
                    <a:p>
                      <a:pPr algn="ctr"/>
                      <a:endParaRPr lang="en-US" sz="1700" dirty="0" smtClean="0"/>
                    </a:p>
                    <a:p>
                      <a:pPr algn="ctr"/>
                      <a:r>
                        <a:rPr lang="en-US" sz="1700" dirty="0" smtClean="0"/>
                        <a:t>What to do</a:t>
                      </a:r>
                      <a:endParaRPr lang="en-US" sz="1700" dirty="0"/>
                    </a:p>
                  </a:txBody>
                  <a:tcPr marT="42863" marB="42863"/>
                </a:tc>
              </a:tr>
              <a:tr h="2100689">
                <a:tc>
                  <a:txBody>
                    <a:bodyPr/>
                    <a:lstStyle/>
                    <a:p>
                      <a:pPr algn="ctr"/>
                      <a:r>
                        <a:rPr lang="en-US" sz="1700" b="1" dirty="0" smtClean="0"/>
                        <a:t>Determine Distributions</a:t>
                      </a:r>
                    </a:p>
                    <a:p>
                      <a:pPr algn="ctr"/>
                      <a:endParaRPr lang="en-US" sz="1700" dirty="0" smtClean="0"/>
                    </a:p>
                    <a:p>
                      <a:pPr algn="ctr"/>
                      <a:endParaRPr lang="en-US" sz="1700" dirty="0" smtClean="0"/>
                    </a:p>
                    <a:p>
                      <a:pPr algn="ctr"/>
                      <a:endParaRPr lang="en-US" sz="1700" dirty="0"/>
                    </a:p>
                  </a:txBody>
                  <a:tcPr marT="42863" marB="42863"/>
                </a:tc>
              </a:tr>
              <a:tr h="1446068">
                <a:tc>
                  <a:txBody>
                    <a:bodyPr/>
                    <a:lstStyle/>
                    <a:p>
                      <a:pPr algn="ctr"/>
                      <a:r>
                        <a:rPr lang="en-US" sz="1700" b="1" dirty="0" smtClean="0"/>
                        <a:t>Cross-Tabulations</a:t>
                      </a:r>
                    </a:p>
                    <a:p>
                      <a:pPr algn="ctr"/>
                      <a:r>
                        <a:rPr lang="en-US" sz="1700" dirty="0" smtClean="0"/>
                        <a:t>(pivot</a:t>
                      </a:r>
                      <a:r>
                        <a:rPr lang="en-US" sz="1700" baseline="0" dirty="0" smtClean="0"/>
                        <a:t> tables are crosstabs)</a:t>
                      </a:r>
                      <a:endParaRPr lang="en-US" sz="1700" dirty="0" smtClean="0"/>
                    </a:p>
                    <a:p>
                      <a:pPr algn="ctr"/>
                      <a:endParaRPr lang="en-US" sz="1700" dirty="0"/>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4271285405"/>
              </p:ext>
            </p:extLst>
          </p:nvPr>
        </p:nvGraphicFramePr>
        <p:xfrm>
          <a:off x="2971800" y="2114552"/>
          <a:ext cx="3124200" cy="4319585"/>
        </p:xfrm>
        <a:graphic>
          <a:graphicData uri="http://schemas.openxmlformats.org/drawingml/2006/table">
            <a:tbl>
              <a:tblPr firstRow="1" bandRow="1">
                <a:tableStyleId>{93296810-A885-4BE3-A3E7-6D5BEEA58F35}</a:tableStyleId>
              </a:tblPr>
              <a:tblGrid>
                <a:gridCol w="3124200"/>
              </a:tblGrid>
              <a:tr h="704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7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700" dirty="0" smtClean="0"/>
                        <a:t>What That</a:t>
                      </a:r>
                      <a:r>
                        <a:rPr lang="en-US" sz="1700" baseline="0" dirty="0" smtClean="0"/>
                        <a:t> Means</a:t>
                      </a:r>
                      <a:endParaRPr lang="en-US" sz="1700" dirty="0" smtClean="0"/>
                    </a:p>
                  </a:txBody>
                  <a:tcPr marT="42863" marB="42863"/>
                </a:tc>
              </a:tr>
              <a:tr h="2185987">
                <a:tc>
                  <a:txBody>
                    <a:bodyPr/>
                    <a:lstStyle/>
                    <a:p>
                      <a:pPr algn="l"/>
                      <a:r>
                        <a:rPr lang="en-US" sz="1500" i="1" dirty="0" smtClean="0"/>
                        <a:t>Determine the minimum value,</a:t>
                      </a:r>
                      <a:r>
                        <a:rPr lang="en-US" sz="1500" i="1" baseline="0" dirty="0" smtClean="0"/>
                        <a:t> the maximum, and/or how the data are grouped </a:t>
                      </a:r>
                    </a:p>
                    <a:p>
                      <a:pPr algn="l"/>
                      <a:endParaRPr lang="en-US" sz="1500" i="1" baseline="0" dirty="0" smtClean="0"/>
                    </a:p>
                    <a:p>
                      <a:pPr algn="l"/>
                      <a:r>
                        <a:rPr lang="en-US" sz="1500" i="1" baseline="0" dirty="0" smtClean="0"/>
                        <a:t>(</a:t>
                      </a:r>
                      <a:r>
                        <a:rPr lang="en-US" sz="1500" i="1" baseline="0" dirty="0" err="1" smtClean="0"/>
                        <a:t>e.g</a:t>
                      </a:r>
                      <a:r>
                        <a:rPr lang="en-US" sz="1500" i="1" baseline="0" dirty="0" smtClean="0"/>
                        <a:t>, high, medium, or low values, quartiles, percentiles, etc.).</a:t>
                      </a:r>
                      <a:endParaRPr lang="en-US" sz="1500" baseline="0" dirty="0" smtClean="0"/>
                    </a:p>
                    <a:p>
                      <a:pPr algn="ctr"/>
                      <a:endParaRPr lang="en-US" sz="1500" dirty="0"/>
                    </a:p>
                  </a:txBody>
                  <a:tcPr marT="42863" marB="42863"/>
                </a:tc>
              </a:tr>
              <a:tr h="1428750">
                <a:tc>
                  <a:txBody>
                    <a:bodyPr/>
                    <a:lstStyle/>
                    <a:p>
                      <a:pPr algn="l"/>
                      <a:r>
                        <a:rPr lang="en-US" sz="1500" i="1" u="sng" dirty="0" smtClean="0"/>
                        <a:t>Relationship between 2 or more variables </a:t>
                      </a:r>
                      <a:r>
                        <a:rPr lang="en-US" sz="1500" i="1" dirty="0" smtClean="0"/>
                        <a:t>(also called contingency analyses, can include significance tests such as chi-square analyses)</a:t>
                      </a:r>
                      <a:endParaRPr lang="en-US" sz="1500" i="1" dirty="0"/>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116870694"/>
              </p:ext>
            </p:extLst>
          </p:nvPr>
        </p:nvGraphicFramePr>
        <p:xfrm>
          <a:off x="6096000" y="2139591"/>
          <a:ext cx="2794000" cy="4185009"/>
        </p:xfrm>
        <a:graphic>
          <a:graphicData uri="http://schemas.openxmlformats.org/drawingml/2006/table">
            <a:tbl>
              <a:tblPr firstRow="1" bandRow="1">
                <a:tableStyleId>{93296810-A885-4BE3-A3E7-6D5BEEA58F35}</a:tableStyleId>
              </a:tblPr>
              <a:tblGrid>
                <a:gridCol w="2794000"/>
              </a:tblGrid>
              <a:tr h="646472">
                <a:tc>
                  <a:txBody>
                    <a:bodyPr/>
                    <a:lstStyle/>
                    <a:p>
                      <a:pPr algn="ctr"/>
                      <a:r>
                        <a:rPr lang="en-US" sz="1700" dirty="0" smtClean="0"/>
                        <a:t>Example</a:t>
                      </a:r>
                      <a:r>
                        <a:rPr lang="en-US" sz="1700" baseline="0" dirty="0" smtClean="0"/>
                        <a:t> Questions You Could Answer</a:t>
                      </a:r>
                      <a:endParaRPr lang="en-US" sz="1700" dirty="0"/>
                    </a:p>
                  </a:txBody>
                  <a:tcPr marT="42863" marB="42863"/>
                </a:tc>
              </a:tr>
              <a:tr h="1928813">
                <a:tc>
                  <a:txBody>
                    <a:bodyPr/>
                    <a:lstStyle/>
                    <a:p>
                      <a:pPr algn="l"/>
                      <a:r>
                        <a:rPr lang="en-US" sz="1500" dirty="0" smtClean="0"/>
                        <a:t>What was the least amount of attendance for the group?</a:t>
                      </a:r>
                      <a:r>
                        <a:rPr lang="en-US" sz="1500" baseline="0" dirty="0" smtClean="0"/>
                        <a:t>  What was the most? </a:t>
                      </a:r>
                    </a:p>
                    <a:p>
                      <a:pPr algn="l"/>
                      <a:endParaRPr lang="en-US" sz="1500" dirty="0" smtClean="0"/>
                    </a:p>
                    <a:p>
                      <a:pPr algn="l"/>
                      <a:r>
                        <a:rPr lang="en-US" sz="1500" dirty="0" smtClean="0"/>
                        <a:t>How many participants</a:t>
                      </a:r>
                      <a:r>
                        <a:rPr lang="en-US" sz="1500" baseline="0" dirty="0" smtClean="0"/>
                        <a:t> fall into low, medium, and high intensity groups?</a:t>
                      </a:r>
                      <a:endParaRPr lang="en-US" sz="1500" dirty="0"/>
                    </a:p>
                  </a:txBody>
                  <a:tcPr marT="42863" marB="42863"/>
                </a:tc>
              </a:tr>
              <a:tr h="16097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mn-lt"/>
                        </a:rPr>
                        <a:t>Are there relationships between participant characteristics and outcome changes?</a:t>
                      </a:r>
                      <a:endParaRPr lang="en-US" sz="1500" dirty="0"/>
                    </a:p>
                  </a:txBody>
                  <a:tcPr marT="42863" marB="42863"/>
                </a:tc>
              </a:tr>
            </a:tbl>
          </a:graphicData>
        </a:graphic>
      </p:graphicFrame>
      <p:sp>
        <p:nvSpPr>
          <p:cNvPr id="9" name="Rectangle 2"/>
          <p:cNvSpPr>
            <a:spLocks noChangeArrowheads="1"/>
          </p:cNvSpPr>
          <p:nvPr/>
        </p:nvSpPr>
        <p:spPr bwMode="auto">
          <a:xfrm>
            <a:off x="1219200" y="785813"/>
            <a:ext cx="7010400" cy="585418"/>
          </a:xfrm>
          <a:prstGeom prst="rect">
            <a:avLst/>
          </a:prstGeom>
          <a:noFill/>
          <a:ln w="9525">
            <a:noFill/>
            <a:miter lim="800000"/>
            <a:headEnd/>
            <a:tailEnd/>
          </a:ln>
        </p:spPr>
        <p:txBody>
          <a:bodyPr wrap="square" lIns="92075" tIns="46038" rIns="92075" bIns="46038">
            <a:spAutoFit/>
          </a:bodyPr>
          <a:lstStyle/>
          <a:p>
            <a:r>
              <a:rPr lang="en-US" sz="3200" b="1" dirty="0" smtClean="0">
                <a:solidFill>
                  <a:schemeClr val="tx2"/>
                </a:solidFill>
                <a:latin typeface="+mj-lt"/>
              </a:rPr>
              <a:t>Analyzing </a:t>
            </a:r>
            <a:r>
              <a:rPr lang="en-US" sz="3200" b="1" dirty="0">
                <a:solidFill>
                  <a:schemeClr val="tx2"/>
                </a:solidFill>
                <a:latin typeface="+mj-lt"/>
              </a:rPr>
              <a:t>Quantitative Data</a:t>
            </a:r>
          </a:p>
        </p:txBody>
      </p:sp>
      <p:sp>
        <p:nvSpPr>
          <p:cNvPr id="12" name="Slide Number Placeholder 11"/>
          <p:cNvSpPr>
            <a:spLocks noGrp="1"/>
          </p:cNvSpPr>
          <p:nvPr>
            <p:ph type="sldNum" sz="quarter" idx="12"/>
          </p:nvPr>
        </p:nvSpPr>
        <p:spPr/>
        <p:txBody>
          <a:bodyPr/>
          <a:lstStyle/>
          <a:p>
            <a:r>
              <a:rPr lang="en-US" dirty="0" smtClean="0"/>
              <a:t>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11" descr="C:\Users\Anita\AppData\Local\Microsoft\Windows\Temporary Internet Files\Content.IE5\EHK00WHP\MP900442409[1].jpg"/>
          <p:cNvPicPr>
            <a:picLocks noChangeAspect="1" noChangeArrowheads="1"/>
          </p:cNvPicPr>
          <p:nvPr/>
        </p:nvPicPr>
        <p:blipFill>
          <a:blip r:embed="rId3" cstate="print"/>
          <a:srcRect/>
          <a:stretch>
            <a:fillRect/>
          </a:stretch>
        </p:blipFill>
        <p:spPr bwMode="auto">
          <a:xfrm>
            <a:off x="0" y="0"/>
            <a:ext cx="9144000" cy="1752600"/>
          </a:xfrm>
          <a:prstGeom prst="rect">
            <a:avLst/>
          </a:prstGeom>
          <a:noFill/>
          <a:ln w="9525">
            <a:noFill/>
            <a:miter lim="800000"/>
            <a:headEnd/>
            <a:tailEnd/>
          </a:ln>
        </p:spPr>
      </p:pic>
      <p:sp>
        <p:nvSpPr>
          <p:cNvPr id="64515" name="Rectangle 2"/>
          <p:cNvSpPr>
            <a:spLocks noChangeArrowheads="1"/>
          </p:cNvSpPr>
          <p:nvPr/>
        </p:nvSpPr>
        <p:spPr bwMode="auto">
          <a:xfrm>
            <a:off x="1143000" y="533401"/>
            <a:ext cx="6629400" cy="646973"/>
          </a:xfrm>
          <a:prstGeom prst="rect">
            <a:avLst/>
          </a:prstGeom>
          <a:noFill/>
          <a:ln w="9525">
            <a:noFill/>
            <a:miter lim="800000"/>
            <a:headEnd/>
            <a:tailEnd/>
          </a:ln>
        </p:spPr>
        <p:txBody>
          <a:bodyPr lIns="92075" tIns="46038" rIns="92075" bIns="46038">
            <a:spAutoFit/>
          </a:bodyPr>
          <a:lstStyle/>
          <a:p>
            <a:r>
              <a:rPr lang="en-US" sz="3600" b="1" dirty="0">
                <a:latin typeface="+mj-lt"/>
              </a:rPr>
              <a:t>Coding and Data Entry</a:t>
            </a:r>
          </a:p>
        </p:txBody>
      </p:sp>
      <p:sp>
        <p:nvSpPr>
          <p:cNvPr id="223235" name="Rectangle 3"/>
          <p:cNvSpPr>
            <a:spLocks noChangeArrowheads="1"/>
          </p:cNvSpPr>
          <p:nvPr/>
        </p:nvSpPr>
        <p:spPr bwMode="auto">
          <a:xfrm>
            <a:off x="533400" y="1676400"/>
            <a:ext cx="8305800" cy="4755790"/>
          </a:xfrm>
          <a:prstGeom prst="rect">
            <a:avLst/>
          </a:prstGeom>
          <a:noFill/>
          <a:ln w="9525">
            <a:noFill/>
            <a:miter lim="800000"/>
            <a:headEnd/>
            <a:tailEnd/>
          </a:ln>
          <a:effectLst/>
        </p:spPr>
        <p:txBody>
          <a:bodyPr lIns="92075" tIns="46038" rIns="92075" bIns="46038">
            <a:spAutoFit/>
          </a:bodyPr>
          <a:lstStyle/>
          <a:p>
            <a:pPr marL="457200" indent="-457200">
              <a:spcBef>
                <a:spcPct val="25000"/>
              </a:spcBef>
              <a:buFontTx/>
              <a:buAutoNum type="arabicPeriod"/>
              <a:defRPr/>
            </a:pPr>
            <a:r>
              <a:rPr lang="en-US" sz="2700" dirty="0">
                <a:latin typeface="Trebuchet MS" pitchFamily="34" charset="0"/>
                <a:ea typeface="MS PGothic" pitchFamily="34" charset="-128"/>
              </a:rPr>
              <a:t>Create codebook(s) as needed (identify codes and affix them to instrument copies).</a:t>
            </a:r>
          </a:p>
          <a:p>
            <a:pPr marL="457200" indent="-457200">
              <a:spcBef>
                <a:spcPts val="1800"/>
              </a:spcBef>
              <a:buFontTx/>
              <a:buAutoNum type="arabicPeriod"/>
              <a:defRPr/>
            </a:pPr>
            <a:r>
              <a:rPr lang="en-US" sz="2700" dirty="0">
                <a:latin typeface="Trebuchet MS" pitchFamily="34" charset="0"/>
                <a:ea typeface="MS PGothic" pitchFamily="34" charset="-128"/>
              </a:rPr>
              <a:t>Create electronic database </a:t>
            </a:r>
            <a:r>
              <a:rPr lang="en-US" sz="2700" dirty="0" smtClean="0">
                <a:latin typeface="Trebuchet MS" pitchFamily="34" charset="0"/>
                <a:ea typeface="MS PGothic" pitchFamily="34" charset="-128"/>
              </a:rPr>
              <a:t>when </a:t>
            </a:r>
            <a:r>
              <a:rPr lang="en-US" sz="2700" dirty="0">
                <a:latin typeface="Trebuchet MS" pitchFamily="34" charset="0"/>
                <a:ea typeface="MS PGothic" pitchFamily="34" charset="-128"/>
              </a:rPr>
              <a:t>possible (use Excel</a:t>
            </a:r>
            <a:r>
              <a:rPr lang="en-US" sz="2700" dirty="0" smtClean="0">
                <a:latin typeface="Trebuchet MS" pitchFamily="34" charset="0"/>
                <a:ea typeface="MS PGothic" pitchFamily="34" charset="-128"/>
              </a:rPr>
              <a:t>, SPSS</a:t>
            </a:r>
            <a:r>
              <a:rPr lang="en-US" sz="2700" dirty="0">
                <a:latin typeface="Trebuchet MS" pitchFamily="34" charset="0"/>
                <a:ea typeface="MS PGothic" pitchFamily="34" charset="-128"/>
              </a:rPr>
              <a:t>, SAS).</a:t>
            </a:r>
          </a:p>
          <a:p>
            <a:pPr marL="514350" indent="-514350">
              <a:spcBef>
                <a:spcPts val="1800"/>
              </a:spcBef>
              <a:buFontTx/>
              <a:buAutoNum type="arabicPeriod" startAt="3"/>
              <a:defRPr/>
            </a:pPr>
            <a:r>
              <a:rPr lang="en-US" sz="2700" dirty="0">
                <a:latin typeface="Trebuchet MS" pitchFamily="34" charset="0"/>
                <a:ea typeface="MS PGothic" pitchFamily="34" charset="-128"/>
              </a:rPr>
              <a:t>ID/create unique identifiers for cases and affix or enter as needed. </a:t>
            </a:r>
          </a:p>
          <a:p>
            <a:pPr marL="514350" indent="-514350">
              <a:spcBef>
                <a:spcPts val="1800"/>
              </a:spcBef>
              <a:buFontTx/>
              <a:buAutoNum type="arabicPeriod" startAt="3"/>
              <a:defRPr/>
            </a:pPr>
            <a:r>
              <a:rPr lang="en-US" sz="2700" dirty="0">
                <a:latin typeface="Trebuchet MS" pitchFamily="34" charset="0"/>
                <a:ea typeface="MS PGothic" pitchFamily="34" charset="-128"/>
              </a:rPr>
              <a:t>Enter or extract data as needed (do not recode as data are entered).</a:t>
            </a:r>
          </a:p>
          <a:p>
            <a:pPr marL="514350" indent="-514350">
              <a:spcBef>
                <a:spcPts val="1800"/>
              </a:spcBef>
              <a:buFontTx/>
              <a:buAutoNum type="arabicPeriod" startAt="3"/>
              <a:defRPr/>
            </a:pPr>
            <a:r>
              <a:rPr lang="en-US" sz="2700" dirty="0">
                <a:latin typeface="Trebuchet MS" pitchFamily="34" charset="0"/>
                <a:ea typeface="MS PGothic" pitchFamily="34" charset="-128"/>
              </a:rPr>
              <a:t>Make (electronic or paper) copies of your data.</a:t>
            </a:r>
          </a:p>
        </p:txBody>
      </p:sp>
      <p:sp>
        <p:nvSpPr>
          <p:cNvPr id="11" name="Slide Number Placeholder 10"/>
          <p:cNvSpPr>
            <a:spLocks noGrp="1"/>
          </p:cNvSpPr>
          <p:nvPr>
            <p:ph type="sldNum" sz="quarter" idx="12"/>
          </p:nvPr>
        </p:nvSpPr>
        <p:spPr/>
        <p:txBody>
          <a:bodyPr/>
          <a:lstStyle/>
          <a:p>
            <a:pPr>
              <a:defRPr/>
            </a:pPr>
            <a:r>
              <a:rPr lang="en-US" dirty="0" smtClean="0"/>
              <a:t>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381000"/>
            <a:ext cx="8229600" cy="1143000"/>
          </a:xfrm>
        </p:spPr>
        <p:txBody>
          <a:bodyPr>
            <a:normAutofit/>
          </a:bodyPr>
          <a:lstStyle/>
          <a:p>
            <a:r>
              <a:rPr lang="en-US" b="1" dirty="0" smtClean="0">
                <a:ea typeface="ＭＳ Ｐゴシック" charset="-128"/>
              </a:rPr>
              <a:t>Analysis of Qualitative Data</a:t>
            </a:r>
            <a:r>
              <a:rPr lang="en-US" sz="3600" b="1" dirty="0" smtClean="0">
                <a:latin typeface="Trebuchet MS" charset="0"/>
                <a:ea typeface="ＭＳ Ｐゴシック" charset="-128"/>
              </a:rPr>
              <a:t/>
            </a:r>
            <a:br>
              <a:rPr lang="en-US" sz="3600" b="1" dirty="0" smtClean="0">
                <a:latin typeface="Trebuchet MS" charset="0"/>
                <a:ea typeface="ＭＳ Ｐゴシック" charset="-128"/>
              </a:rPr>
            </a:br>
            <a:endParaRPr lang="en-US" sz="2800" b="1" dirty="0" smtClean="0">
              <a:latin typeface="Trebuchet MS" charset="0"/>
              <a:ea typeface="ＭＳ Ｐゴシック" charset="-128"/>
            </a:endParaRPr>
          </a:p>
        </p:txBody>
      </p:sp>
      <p:sp>
        <p:nvSpPr>
          <p:cNvPr id="34819" name="Content Placeholder 2"/>
          <p:cNvSpPr>
            <a:spLocks noGrp="1"/>
          </p:cNvSpPr>
          <p:nvPr>
            <p:ph idx="1"/>
          </p:nvPr>
        </p:nvSpPr>
        <p:spPr>
          <a:xfrm>
            <a:off x="457200" y="1447801"/>
            <a:ext cx="8077200" cy="4419600"/>
          </a:xfrm>
        </p:spPr>
        <p:txBody>
          <a:bodyPr>
            <a:normAutofit lnSpcReduction="10000"/>
          </a:bodyPr>
          <a:lstStyle/>
          <a:p>
            <a:pPr>
              <a:lnSpc>
                <a:spcPct val="90000"/>
              </a:lnSpc>
              <a:buNone/>
            </a:pPr>
            <a:r>
              <a:rPr lang="en-US" sz="2400" b="1" dirty="0" smtClean="0">
                <a:latin typeface="Trebuchet MS" charset="0"/>
                <a:ea typeface="ＭＳ Ｐゴシック" charset="-128"/>
              </a:rPr>
              <a:t>Analytical Strategies Similar</a:t>
            </a:r>
            <a:br>
              <a:rPr lang="en-US" sz="2400" b="1" dirty="0" smtClean="0">
                <a:latin typeface="Trebuchet MS" charset="0"/>
                <a:ea typeface="ＭＳ Ｐゴシック" charset="-128"/>
              </a:rPr>
            </a:br>
            <a:r>
              <a:rPr lang="en-US" sz="2400" b="1" dirty="0" smtClean="0">
                <a:latin typeface="Trebuchet MS" charset="0"/>
                <a:ea typeface="ＭＳ Ｐゴシック" charset="-128"/>
              </a:rPr>
              <a:t>For Qualitative and Quantitative Data</a:t>
            </a:r>
            <a:endParaRPr lang="en-US" sz="2400" dirty="0" smtClean="0">
              <a:ea typeface="ＭＳ Ｐゴシック" charset="-128"/>
            </a:endParaRPr>
          </a:p>
          <a:p>
            <a:pPr eaLnBrk="1" hangingPunct="1">
              <a:lnSpc>
                <a:spcPct val="90000"/>
              </a:lnSpc>
              <a:spcBef>
                <a:spcPts val="1800"/>
              </a:spcBef>
              <a:buFont typeface="Wingdings" charset="2"/>
              <a:buChar char="Ø"/>
            </a:pPr>
            <a:r>
              <a:rPr lang="en-US" sz="2400" dirty="0" smtClean="0">
                <a:ea typeface="ＭＳ Ｐゴシック" charset="-128"/>
              </a:rPr>
              <a:t>Consider how you plan to use findings, -- who is the audience? what format works best?</a:t>
            </a:r>
          </a:p>
          <a:p>
            <a:pPr eaLnBrk="1" hangingPunct="1">
              <a:lnSpc>
                <a:spcPct val="90000"/>
              </a:lnSpc>
            </a:pPr>
            <a:endParaRPr lang="en-US" sz="2400" dirty="0" smtClean="0">
              <a:ea typeface="ＭＳ Ｐゴシック" charset="-128"/>
            </a:endParaRPr>
          </a:p>
          <a:p>
            <a:pPr eaLnBrk="1" hangingPunct="1">
              <a:lnSpc>
                <a:spcPct val="90000"/>
              </a:lnSpc>
              <a:buFont typeface="Wingdings" charset="2"/>
              <a:buChar char="Ø"/>
            </a:pPr>
            <a:r>
              <a:rPr lang="en-US" sz="2400" dirty="0" smtClean="0">
                <a:ea typeface="ＭＳ Ｐゴシック" charset="-128"/>
              </a:rPr>
              <a:t>Plan your analysis in advance.</a:t>
            </a:r>
          </a:p>
          <a:p>
            <a:pPr lvl="1" eaLnBrk="1" hangingPunct="1">
              <a:lnSpc>
                <a:spcPct val="90000"/>
              </a:lnSpc>
              <a:buFontTx/>
              <a:buChar char="•"/>
            </a:pPr>
            <a:r>
              <a:rPr lang="en-US" sz="2000" dirty="0" smtClean="0">
                <a:ea typeface="ＭＳ Ｐゴシック" charset="-128"/>
              </a:rPr>
              <a:t>How does the data fit within overall evaluation plan, other data?</a:t>
            </a:r>
          </a:p>
          <a:p>
            <a:pPr lvl="1" eaLnBrk="1" hangingPunct="1">
              <a:lnSpc>
                <a:spcPct val="90000"/>
              </a:lnSpc>
              <a:buFontTx/>
              <a:buChar char="•"/>
            </a:pPr>
            <a:r>
              <a:rPr lang="en-US" sz="2000" dirty="0" smtClean="0">
                <a:ea typeface="ＭＳ Ｐゴシック" charset="-128"/>
              </a:rPr>
              <a:t>How will findings fit in the overall report plan?</a:t>
            </a:r>
          </a:p>
          <a:p>
            <a:pPr lvl="1" eaLnBrk="1" hangingPunct="1">
              <a:lnSpc>
                <a:spcPct val="90000"/>
              </a:lnSpc>
              <a:buFontTx/>
              <a:buChar char="•"/>
            </a:pPr>
            <a:r>
              <a:rPr lang="en-US" sz="2000" dirty="0" smtClean="0">
                <a:ea typeface="ＭＳ Ｐゴシック" charset="-128"/>
              </a:rPr>
              <a:t>How will you code, display and draw conclusions about data?</a:t>
            </a:r>
          </a:p>
          <a:p>
            <a:pPr lvl="1" eaLnBrk="1" hangingPunct="1">
              <a:lnSpc>
                <a:spcPct val="90000"/>
              </a:lnSpc>
              <a:buFontTx/>
              <a:buChar char="•"/>
            </a:pPr>
            <a:r>
              <a:rPr lang="en-US" sz="2000" dirty="0" smtClean="0">
                <a:ea typeface="ＭＳ Ｐゴシック" charset="-128"/>
              </a:rPr>
              <a:t>How will you validate/verify and adjust your findings? </a:t>
            </a:r>
          </a:p>
          <a:p>
            <a:pPr eaLnBrk="1" hangingPunct="1">
              <a:lnSpc>
                <a:spcPct val="90000"/>
              </a:lnSpc>
              <a:spcBef>
                <a:spcPts val="1200"/>
              </a:spcBef>
              <a:buFont typeface="Wingdings 3" charset="2"/>
              <a:buNone/>
            </a:pPr>
            <a:endParaRPr lang="en-US" sz="2400" dirty="0" smtClean="0">
              <a:ea typeface="ＭＳ Ｐゴシック" charset="-128"/>
            </a:endParaRPr>
          </a:p>
          <a:p>
            <a:pPr eaLnBrk="1" hangingPunct="1">
              <a:lnSpc>
                <a:spcPct val="90000"/>
              </a:lnSpc>
              <a:spcBef>
                <a:spcPts val="1200"/>
              </a:spcBef>
              <a:buFont typeface="Wingdings" charset="2"/>
              <a:buChar char="Ø"/>
            </a:pPr>
            <a:r>
              <a:rPr lang="en-US" sz="2400" dirty="0" smtClean="0">
                <a:ea typeface="ＭＳ Ｐゴシック" charset="-128"/>
              </a:rPr>
              <a:t>Be careful interpreting data!</a:t>
            </a:r>
            <a:endParaRPr lang="en-US" sz="2000" dirty="0" smtClean="0">
              <a:latin typeface="Trebuchet MS" charset="0"/>
              <a:ea typeface="ＭＳ Ｐゴシック" charset="-128"/>
            </a:endParaRPr>
          </a:p>
        </p:txBody>
      </p:sp>
      <p:sp>
        <p:nvSpPr>
          <p:cNvPr id="9" name="Slide Number Placeholder 8"/>
          <p:cNvSpPr>
            <a:spLocks noGrp="1"/>
          </p:cNvSpPr>
          <p:nvPr>
            <p:ph type="sldNum" sz="quarter" idx="12"/>
          </p:nvPr>
        </p:nvSpPr>
        <p:spPr/>
        <p:txBody>
          <a:bodyPr/>
          <a:lstStyle/>
          <a:p>
            <a:r>
              <a:rPr lang="en-US" dirty="0" smtClean="0"/>
              <a:t>11</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12</a:t>
            </a:r>
            <a:endParaRPr lang="en-US" dirty="0"/>
          </a:p>
        </p:txBody>
      </p:sp>
      <p:sp>
        <p:nvSpPr>
          <p:cNvPr id="5" name="Rectangle 2"/>
          <p:cNvSpPr>
            <a:spLocks noGrp="1" noChangeArrowheads="1"/>
          </p:cNvSpPr>
          <p:nvPr>
            <p:ph type="title"/>
          </p:nvPr>
        </p:nvSpPr>
        <p:spPr bwMode="auto">
          <a:prstGeom prst="rect">
            <a:avLst/>
          </a:prstGeom>
          <a:noFill/>
          <a:ln w="9525">
            <a:noFill/>
            <a:miter lim="800000"/>
            <a:headEnd/>
            <a:tailEnd/>
          </a:ln>
        </p:spPr>
        <p:txBody>
          <a:bodyPr lIns="92075" tIns="46038" rIns="92075" bIns="46038">
            <a:spAutoFit/>
          </a:bodyPr>
          <a:lstStyle/>
          <a:p>
            <a:r>
              <a:rPr lang="en-US" sz="3200" b="1" dirty="0">
                <a:solidFill>
                  <a:schemeClr val="tx2"/>
                </a:solidFill>
                <a:latin typeface="Bookman Old Style" pitchFamily="18" charset="0"/>
              </a:rPr>
              <a:t>Steps to Take When Analyzing Qualitative Data</a:t>
            </a:r>
          </a:p>
        </p:txBody>
      </p:sp>
      <p:sp>
        <p:nvSpPr>
          <p:cNvPr id="6" name="Rectangle 3"/>
          <p:cNvSpPr>
            <a:spLocks noGrp="1" noChangeArrowheads="1"/>
          </p:cNvSpPr>
          <p:nvPr>
            <p:ph sz="quarter" idx="1"/>
          </p:nvPr>
        </p:nvSpPr>
        <p:spPr bwMode="auto">
          <a:prstGeom prst="rect">
            <a:avLst/>
          </a:prstGeom>
          <a:noFill/>
          <a:ln w="9525">
            <a:noFill/>
            <a:miter lim="800000"/>
            <a:headEnd/>
            <a:tailEnd/>
          </a:ln>
        </p:spPr>
        <p:txBody>
          <a:bodyPr lIns="92075" tIns="46038" rIns="92075" bIns="46038">
            <a:spAutoFit/>
          </a:bodyPr>
          <a:lstStyle/>
          <a:p>
            <a:pPr marL="457200" indent="-457200">
              <a:spcBef>
                <a:spcPct val="25000"/>
              </a:spcBef>
              <a:buFontTx/>
              <a:buAutoNum type="arabicPeriod"/>
            </a:pPr>
            <a:r>
              <a:rPr lang="en-US" sz="2600" dirty="0"/>
              <a:t>Segment or partition data (i.e., divide it into meaningful analytical units)</a:t>
            </a:r>
          </a:p>
          <a:p>
            <a:pPr marL="457200" indent="-457200">
              <a:spcBef>
                <a:spcPct val="25000"/>
              </a:spcBef>
              <a:buFontTx/>
              <a:buAutoNum type="arabicPeriod"/>
            </a:pPr>
            <a:r>
              <a:rPr lang="en-US" sz="2600" dirty="0"/>
              <a:t>Reduce data</a:t>
            </a:r>
          </a:p>
          <a:p>
            <a:pPr marL="914400" lvl="1" indent="-457200">
              <a:spcBef>
                <a:spcPct val="25000"/>
              </a:spcBef>
              <a:buFont typeface="Wingdings" charset="2"/>
              <a:buChar char="ü"/>
            </a:pPr>
            <a:r>
              <a:rPr lang="en-US" sz="2600" dirty="0"/>
              <a:t>Code data</a:t>
            </a:r>
          </a:p>
          <a:p>
            <a:pPr marL="914400" lvl="1" indent="-457200">
              <a:spcBef>
                <a:spcPct val="25000"/>
              </a:spcBef>
              <a:buFont typeface="Wingdings" charset="2"/>
              <a:buChar char="ü"/>
            </a:pPr>
            <a:r>
              <a:rPr lang="en-US" sz="2600" dirty="0"/>
              <a:t>Compare data</a:t>
            </a:r>
          </a:p>
          <a:p>
            <a:pPr marL="457200" indent="-457200">
              <a:spcBef>
                <a:spcPts val="1800"/>
              </a:spcBef>
              <a:buFontTx/>
              <a:buAutoNum type="arabicPeriod"/>
            </a:pPr>
            <a:r>
              <a:rPr lang="en-US" sz="2600" dirty="0"/>
              <a:t>Organize, summarize and display data</a:t>
            </a:r>
          </a:p>
          <a:p>
            <a:pPr marL="457200" indent="-457200">
              <a:spcBef>
                <a:spcPts val="1800"/>
              </a:spcBef>
              <a:buFontTx/>
              <a:buAutoNum type="arabicPeriod"/>
            </a:pPr>
            <a:r>
              <a:rPr lang="en-US" sz="2600" dirty="0"/>
              <a:t>Draw conclusions, verify/validate results</a:t>
            </a:r>
          </a:p>
          <a:p>
            <a:pPr marL="457200" indent="-457200">
              <a:spcBef>
                <a:spcPts val="1800"/>
              </a:spcBef>
              <a:buFontTx/>
              <a:buAutoNum type="arabicPeriod"/>
            </a:pPr>
            <a:r>
              <a:rPr lang="en-US" sz="2600" dirty="0"/>
              <a:t>Revise summaries and displays accordingly</a:t>
            </a:r>
            <a:endParaRPr lang="en-US" sz="2600" dirty="0">
              <a:latin typeface="Berlin Sans FB" pitchFamily="34" charset="0"/>
            </a:endParaRPr>
          </a:p>
        </p:txBody>
      </p:sp>
      <p:sp>
        <p:nvSpPr>
          <p:cNvPr id="7" name="Right Brace 5"/>
          <p:cNvSpPr>
            <a:spLocks/>
          </p:cNvSpPr>
          <p:nvPr/>
        </p:nvSpPr>
        <p:spPr bwMode="auto">
          <a:xfrm>
            <a:off x="3733800" y="2667000"/>
            <a:ext cx="1600200" cy="714375"/>
          </a:xfrm>
          <a:prstGeom prst="rightBrace">
            <a:avLst>
              <a:gd name="adj1" fmla="val 8333"/>
              <a:gd name="adj2" fmla="val 50000"/>
            </a:avLst>
          </a:prstGeom>
          <a:noFill/>
          <a:ln w="19050">
            <a:solidFill>
              <a:schemeClr val="tx1"/>
            </a:solidFill>
            <a:miter lim="800000"/>
            <a:headEnd/>
            <a:tailEnd/>
          </a:ln>
        </p:spPr>
        <p:txBody>
          <a:bodyPr wrap="none"/>
          <a:lstStyle/>
          <a:p>
            <a:endParaRPr lang="en-US"/>
          </a:p>
        </p:txBody>
      </p:sp>
      <p:sp>
        <p:nvSpPr>
          <p:cNvPr id="8" name="TextBox 6"/>
          <p:cNvSpPr txBox="1">
            <a:spLocks noChangeArrowheads="1"/>
          </p:cNvSpPr>
          <p:nvPr/>
        </p:nvSpPr>
        <p:spPr bwMode="auto">
          <a:xfrm>
            <a:off x="5562600" y="2819400"/>
            <a:ext cx="2514600" cy="461963"/>
          </a:xfrm>
          <a:prstGeom prst="rect">
            <a:avLst/>
          </a:prstGeom>
          <a:noFill/>
          <a:ln w="9525">
            <a:noFill/>
            <a:miter lim="800000"/>
            <a:headEnd/>
            <a:tailEnd/>
          </a:ln>
        </p:spPr>
        <p:txBody>
          <a:bodyPr>
            <a:spAutoFit/>
          </a:bodyPr>
          <a:lstStyle/>
          <a:p>
            <a:r>
              <a:rPr lang="en-US"/>
              <a:t>Process is Iterative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13</a:t>
            </a:r>
            <a:endParaRPr lang="en-US" dirty="0"/>
          </a:p>
        </p:txBody>
      </p:sp>
      <p:sp>
        <p:nvSpPr>
          <p:cNvPr id="5" name="Rectangle 2"/>
          <p:cNvSpPr>
            <a:spLocks noGrp="1" noChangeArrowheads="1"/>
          </p:cNvSpPr>
          <p:nvPr>
            <p:ph type="title"/>
          </p:nvPr>
        </p:nvSpPr>
        <p:spPr bwMode="auto">
          <a:prstGeom prst="rect">
            <a:avLst/>
          </a:prstGeom>
          <a:noFill/>
          <a:ln w="9525">
            <a:noFill/>
            <a:miter lim="800000"/>
            <a:headEnd/>
            <a:tailEnd/>
          </a:ln>
        </p:spPr>
        <p:txBody>
          <a:bodyPr lIns="92075" tIns="46038" rIns="92075" bIns="46038">
            <a:spAutoFit/>
          </a:bodyPr>
          <a:lstStyle/>
          <a:p>
            <a:r>
              <a:rPr lang="en-US" sz="3200" b="1" dirty="0">
                <a:solidFill>
                  <a:schemeClr val="tx2"/>
                </a:solidFill>
                <a:latin typeface="Bookman Old Style" pitchFamily="18" charset="0"/>
              </a:rPr>
              <a:t>Coding  Qualitative Data</a:t>
            </a:r>
          </a:p>
        </p:txBody>
      </p:sp>
      <p:sp>
        <p:nvSpPr>
          <p:cNvPr id="6" name="Rectangle 3"/>
          <p:cNvSpPr>
            <a:spLocks noGrp="1" noChangeArrowheads="1"/>
          </p:cNvSpPr>
          <p:nvPr>
            <p:ph sz="quarter" idx="1"/>
          </p:nvPr>
        </p:nvSpPr>
        <p:spPr bwMode="auto">
          <a:prstGeom prst="rect">
            <a:avLst/>
          </a:prstGeom>
          <a:noFill/>
          <a:ln w="9525">
            <a:noFill/>
            <a:miter lim="800000"/>
            <a:headEnd/>
            <a:tailEnd/>
          </a:ln>
        </p:spPr>
        <p:txBody>
          <a:bodyPr lIns="92075" tIns="46038" rIns="92075" bIns="46038">
            <a:spAutoFit/>
          </a:bodyPr>
          <a:lstStyle/>
          <a:p>
            <a:pPr marL="457200" indent="-457200">
              <a:spcBef>
                <a:spcPct val="25000"/>
              </a:spcBef>
              <a:buFontTx/>
              <a:buAutoNum type="arabicPeriod"/>
            </a:pPr>
            <a:r>
              <a:rPr lang="en-US" sz="2800" dirty="0">
                <a:latin typeface="Trebuchet MS" charset="0"/>
              </a:rPr>
              <a:t>A priori or deductive codes: predetermined categories based on accepted theory or program knowledge </a:t>
            </a:r>
          </a:p>
          <a:p>
            <a:pPr marL="457200" indent="-457200">
              <a:spcBef>
                <a:spcPts val="1800"/>
              </a:spcBef>
              <a:buFontTx/>
              <a:buAutoNum type="arabicPeriod"/>
            </a:pPr>
            <a:r>
              <a:rPr lang="en-US" sz="2800" dirty="0">
                <a:latin typeface="Trebuchet MS" charset="0"/>
              </a:rPr>
              <a:t>Inductive: based on raw data (not predetermined)</a:t>
            </a:r>
          </a:p>
          <a:p>
            <a:pPr marL="457200" indent="-457200">
              <a:spcBef>
                <a:spcPts val="1800"/>
              </a:spcBef>
              <a:buFontTx/>
              <a:buAutoNum type="arabicPeriod"/>
            </a:pPr>
            <a:r>
              <a:rPr lang="en-US" sz="2800" dirty="0">
                <a:latin typeface="Trebuchet MS" charset="0"/>
              </a:rPr>
              <a:t>Hierarchical: larger categories with subcategories in each</a:t>
            </a:r>
          </a:p>
          <a:p>
            <a:pPr marL="457200" indent="-457200">
              <a:spcBef>
                <a:spcPts val="1800"/>
              </a:spcBef>
            </a:pPr>
            <a:r>
              <a:rPr lang="en-US" sz="2600" dirty="0"/>
              <a:t>You can combine inductive and deductive within a hierarchical coding scheme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14</a:t>
            </a:r>
            <a:endParaRPr lang="en-US" dirty="0"/>
          </a:p>
        </p:txBody>
      </p:sp>
      <p:sp>
        <p:nvSpPr>
          <p:cNvPr id="5" name="Rectangle 2"/>
          <p:cNvSpPr>
            <a:spLocks noGrp="1" noChangeArrowheads="1"/>
          </p:cNvSpPr>
          <p:nvPr>
            <p:ph type="title"/>
          </p:nvPr>
        </p:nvSpPr>
        <p:spPr bwMode="auto">
          <a:prstGeom prst="rect">
            <a:avLst/>
          </a:prstGeom>
          <a:noFill/>
          <a:ln w="9525">
            <a:noFill/>
            <a:miter lim="800000"/>
            <a:headEnd/>
            <a:tailEnd/>
          </a:ln>
        </p:spPr>
        <p:txBody>
          <a:bodyPr lIns="92075" tIns="46038" rIns="92075" bIns="46038">
            <a:spAutoFit/>
          </a:bodyPr>
          <a:lstStyle/>
          <a:p>
            <a:r>
              <a:rPr lang="en-US" sz="3200" b="1" dirty="0">
                <a:solidFill>
                  <a:schemeClr val="tx2"/>
                </a:solidFill>
                <a:latin typeface="Bookman Old Style" pitchFamily="18" charset="0"/>
              </a:rPr>
              <a:t>Coding Strategies and Reminders</a:t>
            </a:r>
          </a:p>
        </p:txBody>
      </p:sp>
      <p:sp>
        <p:nvSpPr>
          <p:cNvPr id="6" name="Rectangle 3"/>
          <p:cNvSpPr>
            <a:spLocks noGrp="1" noChangeArrowheads="1"/>
          </p:cNvSpPr>
          <p:nvPr>
            <p:ph sz="quarter" idx="1"/>
          </p:nvPr>
        </p:nvSpPr>
        <p:spPr bwMode="auto">
          <a:prstGeom prst="rect">
            <a:avLst/>
          </a:prstGeom>
          <a:noFill/>
          <a:ln w="9525">
            <a:noFill/>
            <a:miter lim="800000"/>
            <a:headEnd/>
            <a:tailEnd/>
          </a:ln>
        </p:spPr>
        <p:txBody>
          <a:bodyPr lIns="92075" tIns="46038" rIns="92075" bIns="46038">
            <a:spAutoFit/>
          </a:bodyPr>
          <a:lstStyle/>
          <a:p>
            <a:pPr marL="457200" indent="-457200">
              <a:spcBef>
                <a:spcPct val="25000"/>
              </a:spcBef>
              <a:buFontTx/>
              <a:buAutoNum type="arabicPeriod"/>
            </a:pPr>
            <a:r>
              <a:rPr lang="en-US" sz="2600" dirty="0"/>
              <a:t>Keep a master list of codes </a:t>
            </a:r>
          </a:p>
          <a:p>
            <a:pPr marL="914400" lvl="1" indent="-457200">
              <a:spcBef>
                <a:spcPct val="25000"/>
              </a:spcBef>
              <a:buFont typeface="Wingdings" charset="2"/>
              <a:buChar char="ü"/>
            </a:pPr>
            <a:r>
              <a:rPr lang="en-US" dirty="0"/>
              <a:t>Distinguish a priori and inductive codes</a:t>
            </a:r>
          </a:p>
          <a:p>
            <a:pPr marL="914400" lvl="1" indent="-457200">
              <a:spcBef>
                <a:spcPct val="25000"/>
              </a:spcBef>
              <a:buFont typeface="Wingdings" charset="2"/>
              <a:buChar char="ü"/>
            </a:pPr>
            <a:r>
              <a:rPr lang="en-US" dirty="0"/>
              <a:t>Re-apply codes to all segments</a:t>
            </a:r>
          </a:p>
          <a:p>
            <a:pPr marL="457200" indent="-457200">
              <a:spcBef>
                <a:spcPts val="1800"/>
              </a:spcBef>
              <a:buFontTx/>
              <a:buAutoNum type="arabicPeriod"/>
            </a:pPr>
            <a:r>
              <a:rPr lang="en-US" sz="2600" dirty="0"/>
              <a:t>Use multiple codes, but keep coding schemes as simple as possible</a:t>
            </a:r>
          </a:p>
          <a:p>
            <a:pPr marL="457200" indent="-457200">
              <a:spcBef>
                <a:spcPts val="1800"/>
              </a:spcBef>
              <a:buFontTx/>
              <a:buAutoNum type="arabicPeriod"/>
            </a:pPr>
            <a:r>
              <a:rPr lang="en-US" sz="2600" dirty="0"/>
              <a:t>Test out sample entries to identify potential problems before finalizing code selections</a:t>
            </a:r>
          </a:p>
          <a:p>
            <a:pPr marL="457200" indent="-457200">
              <a:spcBef>
                <a:spcPts val="1800"/>
              </a:spcBef>
              <a:buFontTx/>
              <a:buAutoNum type="arabicPeriod"/>
            </a:pPr>
            <a:r>
              <a:rPr lang="en-US" sz="2600" dirty="0"/>
              <a:t>Check for inter/intra coder reliability (consistency)</a:t>
            </a:r>
          </a:p>
          <a:p>
            <a:pPr marL="914400" lvl="1" indent="-457200">
              <a:spcBef>
                <a:spcPts val="400"/>
              </a:spcBef>
              <a:buFont typeface="Wingdings" charset="2"/>
              <a:buChar char="ü"/>
            </a:pPr>
            <a:r>
              <a:rPr lang="en-US" dirty="0"/>
              <a:t>Coding is not exact (expect differences)</a:t>
            </a:r>
          </a:p>
          <a:p>
            <a:pPr marL="914400" lvl="1" indent="-457200">
              <a:spcBef>
                <a:spcPts val="400"/>
              </a:spcBef>
              <a:buFont typeface="Wingdings" charset="2"/>
              <a:buChar char="ü"/>
            </a:pPr>
            <a:r>
              <a:rPr lang="en-US" dirty="0"/>
              <a:t>Co-occurring codes (more than one applies)</a:t>
            </a:r>
          </a:p>
          <a:p>
            <a:pPr marL="914400" lvl="1" indent="-457200">
              <a:spcBef>
                <a:spcPts val="400"/>
              </a:spcBef>
              <a:buFont typeface="Wingdings" charset="2"/>
              <a:buChar char="ü"/>
            </a:pPr>
            <a:r>
              <a:rPr lang="en-US" dirty="0"/>
              <a:t>Face-sheet codes (descriptors)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15</a:t>
            </a:r>
            <a:endParaRPr lang="en-US" dirty="0"/>
          </a:p>
        </p:txBody>
      </p:sp>
      <p:sp>
        <p:nvSpPr>
          <p:cNvPr id="6" name="Rectangle 2"/>
          <p:cNvSpPr>
            <a:spLocks noGrp="1" noChangeArrowheads="1"/>
          </p:cNvSpPr>
          <p:nvPr>
            <p:ph type="title"/>
          </p:nvPr>
        </p:nvSpPr>
        <p:spPr bwMode="auto">
          <a:prstGeom prst="rect">
            <a:avLst/>
          </a:prstGeom>
          <a:noFill/>
          <a:ln w="9525">
            <a:noFill/>
            <a:miter lim="800000"/>
            <a:headEnd/>
            <a:tailEnd/>
          </a:ln>
        </p:spPr>
        <p:txBody>
          <a:bodyPr lIns="92075" tIns="46038" rIns="92075" bIns="46038">
            <a:spAutoFit/>
          </a:bodyPr>
          <a:lstStyle/>
          <a:p>
            <a:r>
              <a:rPr lang="en-US" sz="3200" b="1" dirty="0">
                <a:solidFill>
                  <a:schemeClr val="tx2"/>
                </a:solidFill>
                <a:latin typeface="Bookman Old Style" pitchFamily="18" charset="0"/>
              </a:rPr>
              <a:t>Enumeration</a:t>
            </a:r>
          </a:p>
        </p:txBody>
      </p:sp>
      <p:sp>
        <p:nvSpPr>
          <p:cNvPr id="7" name="Rectangle 7"/>
          <p:cNvSpPr>
            <a:spLocks noGrp="1" noChangeArrowheads="1"/>
          </p:cNvSpPr>
          <p:nvPr>
            <p:ph sz="quarter" idx="1"/>
          </p:nvPr>
        </p:nvSpPr>
        <p:spPr bwMode="auto">
          <a:prstGeom prst="rect">
            <a:avLst/>
          </a:prstGeom>
          <a:noFill/>
          <a:ln w="9525">
            <a:noFill/>
            <a:miter lim="800000"/>
            <a:headEnd/>
            <a:tailEnd/>
          </a:ln>
        </p:spPr>
        <p:txBody>
          <a:bodyPr>
            <a:spAutoFit/>
          </a:bodyPr>
          <a:lstStyle/>
          <a:p>
            <a:r>
              <a:rPr lang="en-US" sz="3200" dirty="0">
                <a:latin typeface="Trebuchet MS" charset="0"/>
              </a:rPr>
              <a:t>A strategy for organizing, summarizing, and displaying  qualitative data  </a:t>
            </a:r>
          </a:p>
        </p:txBody>
      </p:sp>
      <p:sp>
        <p:nvSpPr>
          <p:cNvPr id="8" name="Rectangle 3"/>
          <p:cNvSpPr>
            <a:spLocks noChangeArrowheads="1"/>
          </p:cNvSpPr>
          <p:nvPr/>
        </p:nvSpPr>
        <p:spPr bwMode="auto">
          <a:xfrm>
            <a:off x="381000" y="2438400"/>
            <a:ext cx="7924800" cy="3524250"/>
          </a:xfrm>
          <a:prstGeom prst="rect">
            <a:avLst/>
          </a:prstGeom>
          <a:noFill/>
          <a:ln w="9525">
            <a:noFill/>
            <a:miter lim="800000"/>
            <a:headEnd/>
            <a:tailEnd/>
          </a:ln>
        </p:spPr>
        <p:txBody>
          <a:bodyPr lIns="92075" tIns="46038" rIns="92075" bIns="46038">
            <a:spAutoFit/>
          </a:bodyPr>
          <a:lstStyle/>
          <a:p>
            <a:pPr marL="457200" indent="-457200">
              <a:spcBef>
                <a:spcPct val="25000"/>
              </a:spcBef>
            </a:pPr>
            <a:r>
              <a:rPr lang="en-US" sz="2800" dirty="0"/>
              <a:t> </a:t>
            </a:r>
          </a:p>
          <a:p>
            <a:pPr marL="457200" indent="-457200">
              <a:spcBef>
                <a:spcPct val="25000"/>
              </a:spcBef>
              <a:buFont typeface="Wingdings" charset="2"/>
              <a:buChar char="ü"/>
            </a:pPr>
            <a:r>
              <a:rPr lang="en-US" sz="2800" dirty="0"/>
              <a:t> Quantify frequency of codes,* or types</a:t>
            </a:r>
          </a:p>
          <a:p>
            <a:pPr marL="457200" indent="-457200">
              <a:spcBef>
                <a:spcPct val="25000"/>
              </a:spcBef>
              <a:buFont typeface="Wingdings" charset="2"/>
              <a:buChar char="ü"/>
            </a:pPr>
            <a:r>
              <a:rPr lang="en-US" sz="2800" dirty="0"/>
              <a:t>Use counts to define results (e.g., </a:t>
            </a:r>
            <a:r>
              <a:rPr lang="en-US" sz="2800" i="1" dirty="0"/>
              <a:t>most responses were positive</a:t>
            </a:r>
            <a:r>
              <a:rPr lang="en-US" sz="2800" dirty="0"/>
              <a:t>; </a:t>
            </a:r>
            <a:r>
              <a:rPr lang="en-US" sz="2800" i="1" dirty="0"/>
              <a:t>all responses fell into 4 categories – the category most exemplified was __________</a:t>
            </a:r>
            <a:r>
              <a:rPr lang="en-US" sz="2800" dirty="0"/>
              <a:t>).</a:t>
            </a:r>
          </a:p>
          <a:p>
            <a:pPr marL="457200" indent="-457200">
              <a:spcBef>
                <a:spcPts val="1800"/>
              </a:spcBef>
            </a:pPr>
            <a:endParaRPr lang="en-US" sz="2600" dirty="0"/>
          </a:p>
        </p:txBody>
      </p:sp>
      <p:sp>
        <p:nvSpPr>
          <p:cNvPr id="9" name="TextBox 5"/>
          <p:cNvSpPr txBox="1">
            <a:spLocks noChangeArrowheads="1"/>
          </p:cNvSpPr>
          <p:nvPr/>
        </p:nvSpPr>
        <p:spPr bwMode="auto">
          <a:xfrm>
            <a:off x="4953000" y="5257800"/>
            <a:ext cx="3352800" cy="830263"/>
          </a:xfrm>
          <a:prstGeom prst="rect">
            <a:avLst/>
          </a:prstGeom>
          <a:noFill/>
          <a:ln w="9525">
            <a:noFill/>
            <a:miter lim="800000"/>
            <a:headEnd/>
            <a:tailEnd/>
          </a:ln>
        </p:spPr>
        <p:txBody>
          <a:bodyPr>
            <a:spAutoFit/>
          </a:bodyPr>
          <a:lstStyle/>
          <a:p>
            <a:r>
              <a:rPr lang="en-US" b="1" dirty="0"/>
              <a:t>* e.g., none, some, a lot, as a percentage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
        <p:nvSpPr>
          <p:cNvPr id="5" name="Slide Number Placeholder 4"/>
          <p:cNvSpPr>
            <a:spLocks noGrp="1"/>
          </p:cNvSpPr>
          <p:nvPr>
            <p:ph type="sldNum" sz="quarter" idx="12"/>
          </p:nvPr>
        </p:nvSpPr>
        <p:spPr/>
        <p:txBody>
          <a:bodyPr/>
          <a:lstStyle/>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Negative Findings</a:t>
            </a:r>
            <a:endParaRPr lang="en-US" b="1" dirty="0"/>
          </a:p>
        </p:txBody>
      </p:sp>
      <p:sp>
        <p:nvSpPr>
          <p:cNvPr id="3" name="Content Placeholder 2"/>
          <p:cNvSpPr>
            <a:spLocks noGrp="1"/>
          </p:cNvSpPr>
          <p:nvPr>
            <p:ph sz="quarter" idx="1"/>
          </p:nvPr>
        </p:nvSpPr>
        <p:spPr>
          <a:xfrm>
            <a:off x="457200" y="1234440"/>
            <a:ext cx="8229600" cy="4937760"/>
          </a:xfrm>
        </p:spPr>
        <p:txBody>
          <a:bodyPr>
            <a:normAutofit fontScale="92500" lnSpcReduction="10000"/>
          </a:bodyPr>
          <a:lstStyle/>
          <a:p>
            <a:pPr lvl="1">
              <a:buNone/>
            </a:pPr>
            <a:endParaRPr lang="en-US" sz="3800" dirty="0" smtClean="0"/>
          </a:p>
          <a:p>
            <a:pPr marL="688975" lvl="1" indent="-633413">
              <a:buClrTx/>
              <a:buFont typeface="Wingdings 3" pitchFamily="18" charset="2"/>
              <a:buChar char="u"/>
            </a:pPr>
            <a:r>
              <a:rPr lang="en-US" sz="3800" dirty="0" smtClean="0"/>
              <a:t>Explain the results and what they mean, and why they occurred if possible</a:t>
            </a:r>
          </a:p>
          <a:p>
            <a:pPr marL="688975" lvl="1" indent="-633413">
              <a:buClrTx/>
              <a:buFont typeface="Wingdings 3" pitchFamily="18" charset="2"/>
              <a:buChar char="u"/>
            </a:pPr>
            <a:r>
              <a:rPr lang="en-US" sz="3800" dirty="0" smtClean="0"/>
              <a:t>Clarify how negative</a:t>
            </a:r>
          </a:p>
          <a:p>
            <a:pPr marL="688975" lvl="1" indent="-633413">
              <a:buClrTx/>
              <a:buFont typeface="Wingdings 3" pitchFamily="18" charset="2"/>
              <a:buChar char="u"/>
            </a:pPr>
            <a:r>
              <a:rPr lang="en-US" sz="3800" dirty="0" smtClean="0"/>
              <a:t>Don’t blame it on bad evaluation </a:t>
            </a:r>
          </a:p>
          <a:p>
            <a:pPr marL="688975" lvl="1" indent="-633413">
              <a:buClrTx/>
              <a:buFont typeface="Wingdings 3" pitchFamily="18" charset="2"/>
              <a:buChar char="u"/>
            </a:pPr>
            <a:r>
              <a:rPr lang="en-US" sz="3800" dirty="0" smtClean="0"/>
              <a:t>Clarify next course of action</a:t>
            </a:r>
          </a:p>
          <a:p>
            <a:pPr marL="688975" lvl="1" indent="-633413">
              <a:buClrTx/>
              <a:buFont typeface="Wingdings 3" pitchFamily="18" charset="2"/>
              <a:buChar char="u"/>
            </a:pPr>
            <a:r>
              <a:rPr lang="en-US" sz="3800" dirty="0" smtClean="0"/>
              <a:t>Clarify what did work and for whom</a:t>
            </a:r>
          </a:p>
          <a:p>
            <a:pPr marL="688975" lvl="1" indent="-633413">
              <a:buClrTx/>
              <a:buFont typeface="Wingdings 3" pitchFamily="18" charset="2"/>
              <a:buChar char="u"/>
            </a:pPr>
            <a:r>
              <a:rPr lang="en-US" sz="3800" dirty="0" smtClean="0"/>
              <a:t>Avoid milquetoast approach</a:t>
            </a:r>
          </a:p>
          <a:p>
            <a:pPr marL="688975" lvl="1" indent="-633413">
              <a:buClrTx/>
              <a:buFont typeface="Wingdings 3" pitchFamily="18" charset="2"/>
              <a:buChar char="u"/>
            </a:pPr>
            <a:r>
              <a:rPr lang="en-US" sz="3800" dirty="0" smtClean="0"/>
              <a:t>Don’t be reluctant to report if possible</a:t>
            </a:r>
          </a:p>
        </p:txBody>
      </p:sp>
      <p:sp>
        <p:nvSpPr>
          <p:cNvPr id="8" name="Slide Number Placeholder 7"/>
          <p:cNvSpPr>
            <a:spLocks noGrp="1"/>
          </p:cNvSpPr>
          <p:nvPr>
            <p:ph type="sldNum" sz="quarter" idx="12"/>
          </p:nvPr>
        </p:nvSpPr>
        <p:spPr/>
        <p:txBody>
          <a:bodyPr/>
          <a:lstStyle/>
          <a:p>
            <a:r>
              <a:rPr lang="en-US" dirty="0" smtClean="0"/>
              <a:t>16</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Inaccurate Findings</a:t>
            </a:r>
            <a:endParaRPr lang="en-US" b="1" dirty="0"/>
          </a:p>
        </p:txBody>
      </p:sp>
      <p:sp>
        <p:nvSpPr>
          <p:cNvPr id="3" name="Content Placeholder 2"/>
          <p:cNvSpPr>
            <a:spLocks noGrp="1"/>
          </p:cNvSpPr>
          <p:nvPr>
            <p:ph sz="quarter" idx="1"/>
          </p:nvPr>
        </p:nvSpPr>
        <p:spPr/>
        <p:txBody>
          <a:bodyPr>
            <a:normAutofit/>
          </a:bodyPr>
          <a:lstStyle/>
          <a:p>
            <a:pPr lvl="1">
              <a:buNone/>
            </a:pPr>
            <a:endParaRPr lang="en-US" sz="3800" dirty="0" smtClean="0"/>
          </a:p>
          <a:p>
            <a:pPr marL="688975" lvl="1" indent="-633413">
              <a:buClrTx/>
              <a:buFont typeface="Wingdings 3" pitchFamily="18" charset="2"/>
              <a:buChar char="u"/>
            </a:pPr>
            <a:r>
              <a:rPr lang="en-US" sz="3800" dirty="0" smtClean="0"/>
              <a:t>Determine cause </a:t>
            </a:r>
          </a:p>
          <a:p>
            <a:pPr marL="688975" lvl="1" indent="-633413">
              <a:buClrTx/>
              <a:buFont typeface="Wingdings 3" pitchFamily="18" charset="2"/>
              <a:buChar char="u"/>
            </a:pPr>
            <a:r>
              <a:rPr lang="en-US" sz="3800" dirty="0" smtClean="0"/>
              <a:t>Disseminate errata if necessary or recall report</a:t>
            </a:r>
          </a:p>
          <a:p>
            <a:pPr marL="688975" lvl="1" indent="-633413">
              <a:buClrTx/>
              <a:buFont typeface="Wingdings 3" pitchFamily="18" charset="2"/>
              <a:buChar char="u"/>
            </a:pPr>
            <a:r>
              <a:rPr lang="en-US" sz="3800" dirty="0" smtClean="0"/>
              <a:t>Communicate with stakeholders why results will not be usable </a:t>
            </a:r>
          </a:p>
        </p:txBody>
      </p:sp>
      <p:sp>
        <p:nvSpPr>
          <p:cNvPr id="8" name="Slide Number Placeholder 7"/>
          <p:cNvSpPr>
            <a:spLocks noGrp="1"/>
          </p:cNvSpPr>
          <p:nvPr>
            <p:ph type="sldNum" sz="quarter" idx="12"/>
          </p:nvPr>
        </p:nvSpPr>
        <p:spPr/>
        <p:txBody>
          <a:bodyPr/>
          <a:lstStyle/>
          <a:p>
            <a:r>
              <a:rPr lang="en-US" dirty="0" smtClean="0"/>
              <a:t>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77B421F-50D6-4E9C-BC22-10FDB9ADCD79}" type="slidenum">
              <a:rPr lang="en-US" smtClean="0"/>
              <a:pPr/>
              <a:t>2</a:t>
            </a:fld>
            <a:endParaRPr lang="en-US" dirty="0"/>
          </a:p>
        </p:txBody>
      </p:sp>
      <p:sp>
        <p:nvSpPr>
          <p:cNvPr id="3" name="Rectangle 4"/>
          <p:cNvSpPr txBox="1">
            <a:spLocks noChangeArrowheads="1"/>
          </p:cNvSpPr>
          <p:nvPr/>
        </p:nvSpPr>
        <p:spPr>
          <a:xfrm>
            <a:off x="381000" y="304800"/>
            <a:ext cx="8382000" cy="5181600"/>
          </a:xfrm>
          <a:prstGeom prst="rect">
            <a:avLst/>
          </a:prstGeom>
        </p:spPr>
        <p:txBody>
          <a:bodyPr>
            <a:normAutofit fontScale="82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smtClean="0">
                <a:ln>
                  <a:noFill/>
                </a:ln>
                <a:solidFill>
                  <a:schemeClr val="tx2"/>
                </a:solidFill>
                <a:effectLst/>
                <a:uLnTx/>
                <a:uFillTx/>
                <a:latin typeface="+mj-lt"/>
                <a:ea typeface="+mj-ea"/>
                <a:cs typeface="+mj-cs"/>
              </a:rPr>
              <a:t>How to Use the Bruner Foundation Evaluation </a:t>
            </a:r>
            <a:r>
              <a:rPr kumimoji="0" lang="en-US" sz="1600" b="1" i="1" u="none" strike="noStrike" kern="1200" cap="none" spc="0" normalizeH="0" baseline="0" noProof="0" dirty="0" smtClean="0">
                <a:ln>
                  <a:noFill/>
                </a:ln>
                <a:solidFill>
                  <a:schemeClr val="tx2"/>
                </a:solidFill>
                <a:effectLst/>
                <a:uLnTx/>
                <a:uFillTx/>
                <a:latin typeface="+mj-lt"/>
                <a:ea typeface="+mj-ea"/>
                <a:cs typeface="+mj-cs"/>
              </a:rPr>
              <a:t>Essentials for Program Managers </a:t>
            </a:r>
            <a:r>
              <a:rPr kumimoji="0" lang="en-US" sz="1600" b="1" i="0" u="none" strike="noStrike" kern="1200" cap="none" spc="0" normalizeH="0" baseline="0" noProof="0" dirty="0" err="1" smtClean="0">
                <a:ln>
                  <a:noFill/>
                </a:ln>
                <a:solidFill>
                  <a:schemeClr val="tx2"/>
                </a:solidFill>
                <a:effectLst/>
                <a:uLnTx/>
                <a:uFillTx/>
                <a:latin typeface="+mj-lt"/>
                <a:ea typeface="+mj-ea"/>
                <a:cs typeface="+mj-cs"/>
              </a:rPr>
              <a:t>Powerpoint</a:t>
            </a:r>
            <a:r>
              <a:rPr kumimoji="0" lang="en-US" sz="1600" b="1" i="0" u="none" strike="noStrike" kern="1200" cap="none" spc="0" normalizeH="0" baseline="0" noProof="0" dirty="0" smtClean="0">
                <a:ln>
                  <a:noFill/>
                </a:ln>
                <a:solidFill>
                  <a:schemeClr val="tx2"/>
                </a:solidFill>
                <a:effectLst/>
                <a:uLnTx/>
                <a:uFillTx/>
                <a:latin typeface="+mj-lt"/>
                <a:ea typeface="+mj-ea"/>
                <a:cs typeface="+mj-cs"/>
              </a:rPr>
              <a:t> Slides</a:t>
            </a:r>
            <a:br>
              <a:rPr kumimoji="0" lang="en-US" sz="1600" b="1" i="0" u="none" strike="noStrike" kern="1200" cap="none" spc="0" normalizeH="0" baseline="0" noProof="0" dirty="0" smtClean="0">
                <a:ln>
                  <a:noFill/>
                </a:ln>
                <a:solidFill>
                  <a:schemeClr val="tx2"/>
                </a:solidFill>
                <a:effectLst/>
                <a:uLnTx/>
                <a:uFillTx/>
                <a:latin typeface="+mj-lt"/>
                <a:ea typeface="+mj-ea"/>
                <a:cs typeface="+mj-cs"/>
              </a:rPr>
            </a:br>
            <a:r>
              <a:rPr kumimoji="0" lang="en-US" sz="1600" b="0" i="0" u="none" strike="noStrike" kern="1200" cap="none" spc="0" normalizeH="0" baseline="0" noProof="0" dirty="0" smtClean="0">
                <a:ln>
                  <a:noFill/>
                </a:ln>
                <a:solidFill>
                  <a:schemeClr val="tx2"/>
                </a:solidFill>
                <a:effectLst/>
                <a:uLnTx/>
                <a:uFillTx/>
                <a:latin typeface="+mj-lt"/>
                <a:ea typeface="+mj-ea"/>
                <a:cs typeface="+mj-cs"/>
              </a:rPr>
              <a:t>The </a:t>
            </a:r>
            <a:r>
              <a:rPr kumimoji="0" lang="en-US" sz="1400" b="0" i="1" u="none" strike="noStrike" kern="1200" cap="none" spc="0" normalizeH="0" baseline="0" noProof="0" dirty="0" smtClean="0">
                <a:ln>
                  <a:noFill/>
                </a:ln>
                <a:solidFill>
                  <a:schemeClr val="tx2"/>
                </a:solidFill>
                <a:effectLst/>
                <a:uLnTx/>
                <a:uFillTx/>
                <a:latin typeface="+mj-lt"/>
                <a:ea typeface="+mj-ea"/>
                <a:cs typeface="+mj-cs"/>
              </a:rPr>
              <a:t>Evaluation Essentials for Program Managers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 slides were developed as part of a Bruner Foundation special project, by evaluation trainer Anita Baker – Evaluation Services, and jointly sponsored by the Hartford Foundation for Public Giving. They were tested initially with a single organization in Rochester, NY (Lifespan) as part of the Evaluation Support Project 2010.  The materials were revised and re-tested with three nonprofit organizations as part of the </a:t>
            </a:r>
            <a:r>
              <a:rPr kumimoji="0" lang="en-US" sz="1400" b="0" i="1" u="none" strike="noStrike" kern="1200" cap="none" spc="0" normalizeH="0" baseline="0" noProof="0" dirty="0" smtClean="0">
                <a:ln>
                  <a:noFill/>
                </a:ln>
                <a:solidFill>
                  <a:schemeClr val="tx2"/>
                </a:solidFill>
                <a:effectLst/>
                <a:uLnTx/>
                <a:uFillTx/>
                <a:latin typeface="+mj-lt"/>
                <a:ea typeface="+mj-ea"/>
                <a:cs typeface="+mj-cs"/>
              </a:rPr>
              <a:t>Anchoring Evaluation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project in 2011-12.  The slides, intended for use in organizations that have already participated in comprehensive</a:t>
            </a:r>
            <a:r>
              <a:rPr kumimoji="0" lang="en-US" sz="1400" b="0" i="0" u="none" strike="noStrike" kern="1200" cap="none" spc="0" normalizeH="0" noProof="0" dirty="0" smtClean="0">
                <a:ln>
                  <a:noFill/>
                </a:ln>
                <a:solidFill>
                  <a:schemeClr val="tx2"/>
                </a:solidFill>
                <a:effectLst/>
                <a:uLnTx/>
                <a:uFillTx/>
                <a:latin typeface="+mj-lt"/>
                <a:ea typeface="+mj-ea"/>
                <a:cs typeface="+mj-cs"/>
              </a:rPr>
              <a:t> evaluation training,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include key basic information about evaluation planning, data collection and analysis in three separate presentations.  Organization officials or evaluation professionals working with nonprofit organization managers are encouraged to review the slides,  modify order and add/remove content according to training needs.  (Please note that the final session includes general information about analysis planning</a:t>
            </a:r>
            <a:r>
              <a:rPr kumimoji="0" lang="en-US" sz="1400" b="0" i="0" u="none" strike="noStrike" kern="1200" cap="none" spc="0" normalizeH="0" noProof="0" dirty="0" smtClean="0">
                <a:ln>
                  <a:noFill/>
                </a:ln>
                <a:solidFill>
                  <a:schemeClr val="tx2"/>
                </a:solidFill>
                <a:effectLst/>
                <a:uLnTx/>
                <a:uFillTx/>
                <a:latin typeface="+mj-lt"/>
                <a:ea typeface="+mj-ea"/>
                <a:cs typeface="+mj-cs"/>
              </a:rPr>
              <a:t> as well as analysis of both quantitative and qualitative data, and presentation of findings. Specific strategies related to data collection, i.e., analysis of survey data or interview data, and information about development of tables and graphs are included in the </a:t>
            </a:r>
            <a:r>
              <a:rPr lang="en-US" sz="1400" dirty="0" smtClean="0">
                <a:solidFill>
                  <a:schemeClr val="tx2"/>
                </a:solidFill>
                <a:latin typeface="+mj-lt"/>
                <a:ea typeface="+mj-ea"/>
                <a:cs typeface="+mj-cs"/>
              </a:rPr>
              <a:t>supplementary </a:t>
            </a:r>
            <a:r>
              <a:rPr lang="en-US" sz="1400" dirty="0" err="1" smtClean="0">
                <a:solidFill>
                  <a:schemeClr val="tx2"/>
                </a:solidFill>
                <a:latin typeface="+mj-lt"/>
                <a:ea typeface="+mj-ea"/>
                <a:cs typeface="+mj-cs"/>
              </a:rPr>
              <a:t>powerpoint</a:t>
            </a:r>
            <a:r>
              <a:rPr lang="en-US" sz="1400" dirty="0" smtClean="0">
                <a:solidFill>
                  <a:schemeClr val="tx2"/>
                </a:solidFill>
                <a:latin typeface="+mj-lt"/>
                <a:ea typeface="+mj-ea"/>
                <a:cs typeface="+mj-cs"/>
              </a:rPr>
              <a:t> presentation.  </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1400" b="1"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0" normalizeH="0" baseline="0" noProof="0" dirty="0" smtClean="0">
                <a:ln>
                  <a:noFill/>
                </a:ln>
                <a:solidFill>
                  <a:schemeClr val="tx2"/>
                </a:solidFill>
                <a:effectLst/>
                <a:uLnTx/>
                <a:uFillTx/>
                <a:latin typeface="+mj-lt"/>
                <a:ea typeface="+mj-ea"/>
                <a:cs typeface="+mj-cs"/>
              </a:rPr>
              <a:t>Additional Materials</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
            </a:r>
            <a:br>
              <a:rPr kumimoji="0" lang="en-US" sz="1400" b="0" i="0" u="none" strike="noStrike" kern="1200" cap="none" spc="0" normalizeH="0" baseline="0" noProof="0" dirty="0" smtClean="0">
                <a:ln>
                  <a:noFill/>
                </a:ln>
                <a:solidFill>
                  <a:schemeClr val="tx2"/>
                </a:solidFill>
                <a:effectLst/>
                <a:uLnTx/>
                <a:uFillTx/>
                <a:latin typeface="+mj-lt"/>
                <a:ea typeface="+mj-ea"/>
                <a:cs typeface="+mj-cs"/>
              </a:rPr>
            </a:br>
            <a:r>
              <a:rPr kumimoji="0" lang="en-US" sz="1400" b="0" i="0" u="none" strike="noStrike" kern="1200" cap="none" spc="0" normalizeH="0" baseline="0" noProof="0" dirty="0" smtClean="0">
                <a:ln>
                  <a:noFill/>
                </a:ln>
                <a:solidFill>
                  <a:schemeClr val="tx2"/>
                </a:solidFill>
                <a:effectLst/>
                <a:uLnTx/>
                <a:uFillTx/>
                <a:latin typeface="+mj-lt"/>
                <a:ea typeface="+mj-ea"/>
                <a:cs typeface="+mj-cs"/>
              </a:rPr>
              <a:t>To</a:t>
            </a:r>
            <a:r>
              <a:rPr kumimoji="0" lang="en-US" sz="1400" b="0" i="0" u="none" strike="noStrike" kern="1200" cap="none" spc="0" normalizeH="0" noProof="0" dirty="0" smtClean="0">
                <a:ln>
                  <a:noFill/>
                </a:ln>
                <a:solidFill>
                  <a:schemeClr val="tx2"/>
                </a:solidFill>
                <a:effectLst/>
                <a:uLnTx/>
                <a:uFillTx/>
                <a:latin typeface="+mj-lt"/>
                <a:ea typeface="+mj-ea"/>
                <a:cs typeface="+mj-cs"/>
              </a:rPr>
              <a:t> supplement these slides there are sample agendas, supporting materials for activities, and other handouts. </a:t>
            </a:r>
            <a:r>
              <a:rPr lang="en-US" sz="1400" dirty="0" smtClean="0">
                <a:solidFill>
                  <a:schemeClr val="tx2"/>
                </a:solidFill>
                <a:latin typeface="+mj-lt"/>
                <a:ea typeface="+mj-ea"/>
                <a:cs typeface="+mj-cs"/>
              </a:rPr>
              <a:t> There are “placeholder” slides with just a picture of the target with an arrow in the </a:t>
            </a:r>
            <a:r>
              <a:rPr lang="en-US" sz="1400" dirty="0" err="1" smtClean="0">
                <a:solidFill>
                  <a:schemeClr val="tx2"/>
                </a:solidFill>
                <a:latin typeface="+mj-lt"/>
                <a:ea typeface="+mj-ea"/>
                <a:cs typeface="+mj-cs"/>
              </a:rPr>
              <a:t>bullseye</a:t>
            </a:r>
            <a:r>
              <a:rPr lang="en-US" sz="1400" dirty="0" smtClean="0">
                <a:solidFill>
                  <a:schemeClr val="tx2"/>
                </a:solidFill>
                <a:latin typeface="+mj-lt"/>
                <a:ea typeface="+mj-ea"/>
                <a:cs typeface="+mj-cs"/>
              </a:rPr>
              <a:t> that signify places where activities can be undertaken.  Be sure to move or eliminate these depending on the planned agenda.</a:t>
            </a:r>
            <a:r>
              <a:rPr kumimoji="0" lang="en-US" sz="1400" b="0" i="0" u="none" strike="noStrike" kern="1200" cap="none" spc="0" normalizeH="0" noProof="0" dirty="0" smtClean="0">
                <a:ln>
                  <a:noFill/>
                </a:ln>
                <a:solidFill>
                  <a:schemeClr val="tx2"/>
                </a:solidFill>
                <a:effectLst/>
                <a:uLnTx/>
                <a:uFillTx/>
                <a:latin typeface="+mj-lt"/>
                <a:ea typeface="+mj-ea"/>
                <a:cs typeface="+mj-cs"/>
              </a:rPr>
              <a:t>Other more detailed versions of the Evaluation Essentials materials area also available in </a:t>
            </a:r>
            <a:r>
              <a:rPr kumimoji="0" lang="en-US" sz="1400" b="0" i="1" u="none" strike="noStrike" kern="1200" cap="none" spc="0" normalizeH="0" noProof="0" dirty="0" smtClean="0">
                <a:ln>
                  <a:noFill/>
                </a:ln>
                <a:solidFill>
                  <a:schemeClr val="tx2"/>
                </a:solidFill>
                <a:effectLst/>
                <a:uLnTx/>
                <a:uFillTx/>
                <a:latin typeface="+mj-lt"/>
                <a:ea typeface="+mj-ea"/>
                <a:cs typeface="+mj-cs"/>
              </a:rPr>
              <a:t>Participatory Evaluation Essentials: An Updated Guide for Nonprofit Organizations and Their Evaluation Partners </a:t>
            </a:r>
            <a:r>
              <a:rPr kumimoji="0" lang="en-US" sz="1400" b="0" i="0" u="none" strike="noStrike" kern="1200" cap="none" spc="0" normalizeH="0" noProof="0" dirty="0" smtClean="0">
                <a:ln>
                  <a:noFill/>
                </a:ln>
                <a:solidFill>
                  <a:schemeClr val="tx2"/>
                </a:solidFill>
                <a:effectLst/>
                <a:uLnTx/>
                <a:uFillTx/>
                <a:latin typeface="+mj-lt"/>
                <a:ea typeface="+mj-ea"/>
                <a:cs typeface="+mj-cs"/>
              </a:rPr>
              <a:t>and the accompanying 6-session slide presentation.  These materials are also available on the Bruner Foundation and Evaluation Services websites free of charge.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1400" baseline="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400" b="0" i="0" u="none" strike="noStrike" kern="1200" cap="none" spc="0" normalizeH="0" baseline="0" noProof="0" dirty="0" smtClean="0">
                <a:ln>
                  <a:noFill/>
                </a:ln>
                <a:solidFill>
                  <a:schemeClr val="tx2"/>
                </a:solidFill>
                <a:effectLst/>
                <a:uLnTx/>
                <a:uFillTx/>
                <a:latin typeface="+mj-lt"/>
                <a:ea typeface="+mj-ea"/>
                <a:cs typeface="+mj-cs"/>
              </a:rPr>
              <a:t>Whether you are an organization leader or an evaluation professional working to assist nonprofit organization staff, we hope that the materials provided here will support your efforts.</a:t>
            </a:r>
          </a:p>
          <a:p>
            <a:pPr>
              <a:spcBef>
                <a:spcPct val="0"/>
              </a:spcBef>
              <a:defRPr/>
            </a:pPr>
            <a:endParaRPr lang="en-US" sz="1600" b="1" dirty="0" smtClean="0">
              <a:solidFill>
                <a:schemeClr val="tx2"/>
              </a:solidFill>
              <a:latin typeface="+mj-lt"/>
            </a:endParaRPr>
          </a:p>
          <a:p>
            <a:pPr>
              <a:spcBef>
                <a:spcPct val="0"/>
              </a:spcBef>
              <a:defRPr/>
            </a:pPr>
            <a:r>
              <a:rPr lang="en-US" sz="1600" b="1" dirty="0" smtClean="0">
                <a:solidFill>
                  <a:schemeClr val="tx2"/>
                </a:solidFill>
                <a:latin typeface="+mj-lt"/>
              </a:rPr>
              <a:t>When you have finished using the </a:t>
            </a:r>
            <a:r>
              <a:rPr lang="en-US" sz="1600" b="1" i="1" dirty="0" smtClean="0">
                <a:solidFill>
                  <a:schemeClr val="tx2"/>
                </a:solidFill>
                <a:latin typeface="+mj-lt"/>
              </a:rPr>
              <a:t>Evaluation Essentials for Program Managers </a:t>
            </a:r>
            <a:r>
              <a:rPr lang="en-US" sz="1600" b="1" dirty="0" smtClean="0">
                <a:solidFill>
                  <a:schemeClr val="tx2"/>
                </a:solidFill>
                <a:latin typeface="+mj-lt"/>
              </a:rPr>
              <a:t>series have trainees take our survey. </a:t>
            </a:r>
            <a:r>
              <a:rPr lang="en-US" sz="1600" b="1" dirty="0" smtClean="0">
                <a:solidFill>
                  <a:schemeClr val="tx2"/>
                </a:solidFill>
                <a:latin typeface="+mj-lt"/>
                <a:hlinkClick r:id="rId2"/>
              </a:rPr>
              <a:t>https://www.surveymonkey.com/s/EvalAnchoringSurvey</a:t>
            </a:r>
            <a:endParaRPr lang="en-US" sz="1600" b="1" dirty="0" smtClean="0">
              <a:solidFill>
                <a:schemeClr val="tx2"/>
              </a:solidFill>
              <a:latin typeface="+mj-lt"/>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300" b="0" i="0" u="none" strike="noStrike" kern="1200" cap="none" spc="0" normalizeH="0" baseline="0" noProof="0" dirty="0">
              <a:ln>
                <a:noFill/>
              </a:ln>
              <a:solidFill>
                <a:schemeClr val="tx2"/>
              </a:solidFill>
              <a:effectLst/>
              <a:uLnTx/>
              <a:uFillTx/>
              <a:latin typeface="+mj-lt"/>
              <a:ea typeface="+mj-ea"/>
              <a:cs typeface="+mj-cs"/>
            </a:endParaRPr>
          </a:p>
        </p:txBody>
      </p:sp>
      <p:pic>
        <p:nvPicPr>
          <p:cNvPr id="4" name="Picture 3" descr="C:\Users\Anita\AppData\Local\Microsoft\Windows\Temporary Internet Files\Content.IE5\BPPYARPA\MC900441834[1].wmf"/>
          <p:cNvPicPr>
            <a:picLocks noChangeAspect="1" noChangeArrowheads="1"/>
          </p:cNvPicPr>
          <p:nvPr/>
        </p:nvPicPr>
        <p:blipFill>
          <a:blip r:embed="rId3" cstate="print"/>
          <a:srcRect/>
          <a:stretch>
            <a:fillRect/>
          </a:stretch>
        </p:blipFill>
        <p:spPr bwMode="auto">
          <a:xfrm>
            <a:off x="228600" y="5562600"/>
            <a:ext cx="1828800" cy="1295400"/>
          </a:xfrm>
          <a:prstGeom prst="rect">
            <a:avLst/>
          </a:prstGeom>
          <a:noFill/>
        </p:spPr>
      </p:pic>
      <p:sp>
        <p:nvSpPr>
          <p:cNvPr id="5" name="Text Box 6"/>
          <p:cNvSpPr txBox="1">
            <a:spLocks noChangeArrowheads="1"/>
          </p:cNvSpPr>
          <p:nvPr/>
        </p:nvSpPr>
        <p:spPr bwMode="auto">
          <a:xfrm>
            <a:off x="4267200" y="5943600"/>
            <a:ext cx="1905000" cy="430887"/>
          </a:xfrm>
          <a:prstGeom prst="rect">
            <a:avLst/>
          </a:prstGeom>
          <a:noFill/>
          <a:ln w="9525">
            <a:noFill/>
            <a:miter lim="800000"/>
            <a:headEnd/>
            <a:tailEnd/>
          </a:ln>
          <a:effectLst/>
        </p:spPr>
        <p:txBody>
          <a:bodyPr wrap="square">
            <a:spAutoFit/>
          </a:bodyPr>
          <a:lstStyle/>
          <a:p>
            <a:r>
              <a:rPr lang="en-US" sz="1100" b="1" dirty="0">
                <a:latin typeface="Arial" pitchFamily="34" charset="0"/>
              </a:rPr>
              <a:t>Bruner Foundation                   </a:t>
            </a:r>
          </a:p>
          <a:p>
            <a:r>
              <a:rPr lang="en-US" sz="1100" b="1" dirty="0">
                <a:latin typeface="Arial" pitchFamily="34" charset="0"/>
              </a:rPr>
              <a:t>Rochester, New York</a:t>
            </a:r>
          </a:p>
        </p:txBody>
      </p:sp>
      <p:pic>
        <p:nvPicPr>
          <p:cNvPr id="6" name="Picture 7"/>
          <p:cNvPicPr>
            <a:picLocks noChangeAspect="1" noChangeArrowheads="1"/>
          </p:cNvPicPr>
          <p:nvPr/>
        </p:nvPicPr>
        <p:blipFill>
          <a:blip r:embed="rId4" cstate="print"/>
          <a:srcRect/>
          <a:stretch>
            <a:fillRect/>
          </a:stretch>
        </p:blipFill>
        <p:spPr bwMode="auto">
          <a:xfrm>
            <a:off x="3886200" y="5943600"/>
            <a:ext cx="3810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Inconclusive Findings</a:t>
            </a:r>
            <a:endParaRPr lang="en-US" b="1" dirty="0"/>
          </a:p>
        </p:txBody>
      </p:sp>
      <p:sp>
        <p:nvSpPr>
          <p:cNvPr id="3" name="Content Placeholder 2"/>
          <p:cNvSpPr>
            <a:spLocks noGrp="1"/>
          </p:cNvSpPr>
          <p:nvPr>
            <p:ph sz="quarter" idx="1"/>
          </p:nvPr>
        </p:nvSpPr>
        <p:spPr/>
        <p:txBody>
          <a:bodyPr>
            <a:normAutofit/>
          </a:bodyPr>
          <a:lstStyle/>
          <a:p>
            <a:pPr lvl="1">
              <a:buNone/>
            </a:pPr>
            <a:endParaRPr lang="en-US" sz="3800" dirty="0" smtClean="0"/>
          </a:p>
          <a:p>
            <a:pPr marL="688975" lvl="1" indent="-633413">
              <a:buClrTx/>
              <a:buFont typeface="Wingdings 3" pitchFamily="18" charset="2"/>
              <a:buChar char="u"/>
            </a:pPr>
            <a:r>
              <a:rPr lang="en-US" sz="3800" dirty="0" smtClean="0"/>
              <a:t>Present in an unbiased fashion  </a:t>
            </a:r>
          </a:p>
          <a:p>
            <a:pPr marL="688975" lvl="1" indent="-633413">
              <a:buClrTx/>
              <a:buFont typeface="Wingdings 3" pitchFamily="18" charset="2"/>
              <a:buChar char="u"/>
            </a:pPr>
            <a:r>
              <a:rPr lang="en-US" sz="3800" dirty="0" smtClean="0"/>
              <a:t>Indicate conclusions can not be drawn</a:t>
            </a:r>
          </a:p>
          <a:p>
            <a:pPr marL="688975" lvl="1" indent="-633413">
              <a:buClrTx/>
              <a:buFont typeface="Wingdings 3" pitchFamily="18" charset="2"/>
              <a:buChar char="u"/>
            </a:pPr>
            <a:r>
              <a:rPr lang="en-US" sz="3800" dirty="0" smtClean="0"/>
              <a:t>Develop a plan to correct evaluation or program problems if necessary</a:t>
            </a:r>
          </a:p>
        </p:txBody>
      </p:sp>
      <p:sp>
        <p:nvSpPr>
          <p:cNvPr id="8" name="Slide Number Placeholder 7"/>
          <p:cNvSpPr>
            <a:spLocks noGrp="1"/>
          </p:cNvSpPr>
          <p:nvPr>
            <p:ph type="sldNum" sz="quarter" idx="12"/>
          </p:nvPr>
        </p:nvSpPr>
        <p:spPr/>
        <p:txBody>
          <a:bodyPr/>
          <a:lstStyle/>
          <a:p>
            <a:r>
              <a:rPr lang="en-US" dirty="0" smtClean="0"/>
              <a:t>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Positive Findings</a:t>
            </a:r>
            <a:endParaRPr lang="en-US" b="1" dirty="0"/>
          </a:p>
        </p:txBody>
      </p:sp>
      <p:sp>
        <p:nvSpPr>
          <p:cNvPr id="3" name="Content Placeholder 2"/>
          <p:cNvSpPr>
            <a:spLocks noGrp="1"/>
          </p:cNvSpPr>
          <p:nvPr>
            <p:ph sz="quarter" idx="1"/>
          </p:nvPr>
        </p:nvSpPr>
        <p:spPr>
          <a:xfrm>
            <a:off x="457200" y="1143000"/>
            <a:ext cx="8229600" cy="4937760"/>
          </a:xfrm>
        </p:spPr>
        <p:txBody>
          <a:bodyPr>
            <a:noAutofit/>
          </a:bodyPr>
          <a:lstStyle/>
          <a:p>
            <a:pPr marL="688975" lvl="1" indent="-633413">
              <a:buClrTx/>
              <a:buFont typeface="Wingdings 3" pitchFamily="18" charset="2"/>
              <a:buChar char="u"/>
            </a:pPr>
            <a:r>
              <a:rPr lang="en-US" sz="2900" dirty="0" smtClean="0"/>
              <a:t>Explain the results and what they mean, and why they occurred if possible</a:t>
            </a:r>
          </a:p>
          <a:p>
            <a:pPr marL="688975" lvl="1" indent="-633413">
              <a:buClrTx/>
              <a:buFont typeface="Wingdings 3" pitchFamily="18" charset="2"/>
              <a:buChar char="u"/>
            </a:pPr>
            <a:r>
              <a:rPr lang="en-US" sz="2900" dirty="0" smtClean="0"/>
              <a:t>Clarify how positive, who it worked for and how</a:t>
            </a:r>
          </a:p>
          <a:p>
            <a:pPr marL="688975" lvl="1" indent="-633413">
              <a:buClrTx/>
              <a:buFont typeface="Wingdings 3" pitchFamily="18" charset="2"/>
              <a:buChar char="u"/>
            </a:pPr>
            <a:r>
              <a:rPr lang="en-US" sz="2900" dirty="0" smtClean="0"/>
              <a:t>Don’t distrust positive results (but be careful to avoid biased designs) </a:t>
            </a:r>
          </a:p>
          <a:p>
            <a:pPr marL="688975" lvl="1" indent="-633413">
              <a:buClrTx/>
              <a:buFont typeface="Wingdings 3" pitchFamily="18" charset="2"/>
              <a:buChar char="u"/>
            </a:pPr>
            <a:r>
              <a:rPr lang="en-US" sz="2900" dirty="0" smtClean="0"/>
              <a:t>Report positive results and celebrate accomplishments</a:t>
            </a:r>
          </a:p>
          <a:p>
            <a:pPr marL="688975" lvl="1" indent="-633413">
              <a:buClrTx/>
              <a:buFont typeface="Wingdings 3" pitchFamily="18" charset="2"/>
              <a:buChar char="u"/>
            </a:pPr>
            <a:r>
              <a:rPr lang="en-US" sz="2900" dirty="0" smtClean="0"/>
              <a:t>Clarify next course of action</a:t>
            </a:r>
          </a:p>
          <a:p>
            <a:pPr marL="688975" lvl="1" indent="-633413">
              <a:buClrTx/>
              <a:buFont typeface="Wingdings 3" pitchFamily="18" charset="2"/>
              <a:buChar char="u"/>
            </a:pPr>
            <a:r>
              <a:rPr lang="en-US" sz="2900" dirty="0" smtClean="0"/>
              <a:t>Resist making assumptions about the next iteration </a:t>
            </a:r>
          </a:p>
          <a:p>
            <a:pPr marL="688975" lvl="1" indent="-633413">
              <a:buClrTx/>
              <a:buFont typeface="Wingdings 3" pitchFamily="18" charset="2"/>
              <a:buChar char="u"/>
            </a:pPr>
            <a:r>
              <a:rPr lang="en-US" sz="2900" dirty="0" smtClean="0"/>
              <a:t>Design careful follow-up </a:t>
            </a:r>
          </a:p>
        </p:txBody>
      </p:sp>
      <p:sp>
        <p:nvSpPr>
          <p:cNvPr id="8" name="Slide Number Placeholder 7"/>
          <p:cNvSpPr>
            <a:spLocks noGrp="1"/>
          </p:cNvSpPr>
          <p:nvPr>
            <p:ph type="sldNum" sz="quarter" idx="12"/>
          </p:nvPr>
        </p:nvSpPr>
        <p:spPr/>
        <p:txBody>
          <a:bodyPr/>
          <a:lstStyle/>
          <a:p>
            <a:r>
              <a:rPr lang="en-US" dirty="0" smtClean="0"/>
              <a:t>19</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a:bodyPr>
          <a:lstStyle/>
          <a:p>
            <a:pPr eaLnBrk="1" hangingPunct="1"/>
            <a:r>
              <a:rPr lang="en-US" b="1" dirty="0" smtClean="0"/>
              <a:t>Evaluation Reporting: Initial Steps</a:t>
            </a:r>
          </a:p>
        </p:txBody>
      </p:sp>
      <p:sp>
        <p:nvSpPr>
          <p:cNvPr id="106499" name="Rectangle 3"/>
          <p:cNvSpPr>
            <a:spLocks noGrp="1" noChangeArrowheads="1"/>
          </p:cNvSpPr>
          <p:nvPr>
            <p:ph type="body" idx="1"/>
          </p:nvPr>
        </p:nvSpPr>
        <p:spPr>
          <a:xfrm>
            <a:off x="381000" y="2590800"/>
            <a:ext cx="8382000" cy="3278188"/>
          </a:xfrm>
          <a:ln w="6350"/>
        </p:spPr>
        <p:txBody>
          <a:bodyPr>
            <a:normAutofit lnSpcReduction="10000"/>
          </a:bodyPr>
          <a:lstStyle/>
          <a:p>
            <a:pPr marL="533400" indent="-533400" eaLnBrk="1" hangingPunct="1">
              <a:lnSpc>
                <a:spcPct val="90000"/>
              </a:lnSpc>
              <a:buFont typeface="Wingdings" pitchFamily="2" charset="2"/>
              <a:buNone/>
            </a:pPr>
            <a:r>
              <a:rPr lang="en-US" sz="2800" dirty="0" smtClean="0">
                <a:solidFill>
                  <a:srgbClr val="FF0000"/>
                </a:solidFill>
              </a:rPr>
              <a:t>2.  Determine what Presentation Strategies work best.</a:t>
            </a:r>
          </a:p>
          <a:p>
            <a:pPr marL="533400" indent="-533400" eaLnBrk="1" hangingPunct="1">
              <a:lnSpc>
                <a:spcPct val="90000"/>
              </a:lnSpc>
              <a:buFont typeface="Wingdings" pitchFamily="2" charset="2"/>
              <a:buNone/>
            </a:pPr>
            <a:r>
              <a:rPr lang="en-US" sz="2400" dirty="0" smtClean="0"/>
              <a:t>     PowerPoint 			Newsletter</a:t>
            </a:r>
          </a:p>
          <a:p>
            <a:pPr marL="533400" indent="-533400" eaLnBrk="1" hangingPunct="1">
              <a:lnSpc>
                <a:spcPct val="90000"/>
              </a:lnSpc>
              <a:buFont typeface="Wingdings" pitchFamily="2" charset="2"/>
              <a:buNone/>
            </a:pPr>
            <a:r>
              <a:rPr lang="en-US" sz="2400" dirty="0" smtClean="0"/>
              <a:t>     Fact sheet			           Oral presentation</a:t>
            </a:r>
          </a:p>
          <a:p>
            <a:pPr marL="533400" indent="-533400" eaLnBrk="1" hangingPunct="1">
              <a:lnSpc>
                <a:spcPct val="90000"/>
              </a:lnSpc>
              <a:buFont typeface="Wingdings" pitchFamily="2" charset="2"/>
              <a:buNone/>
            </a:pPr>
            <a:r>
              <a:rPr lang="en-US" sz="2400" dirty="0" smtClean="0"/>
              <a:t>     Visual displays 		           Video</a:t>
            </a:r>
          </a:p>
          <a:p>
            <a:pPr marL="533400" indent="-533400" eaLnBrk="1" hangingPunct="1">
              <a:lnSpc>
                <a:spcPct val="90000"/>
              </a:lnSpc>
              <a:buFont typeface="Wingdings" pitchFamily="2" charset="2"/>
              <a:buNone/>
            </a:pPr>
            <a:r>
              <a:rPr lang="en-US" sz="2400" dirty="0" smtClean="0"/>
              <a:t>     Storytelling			           Press releases</a:t>
            </a:r>
          </a:p>
          <a:p>
            <a:pPr marL="533400" indent="-533400" eaLnBrk="1" hangingPunct="1">
              <a:lnSpc>
                <a:spcPct val="90000"/>
              </a:lnSpc>
              <a:buFont typeface="Wingdings" pitchFamily="2" charset="2"/>
              <a:buNone/>
            </a:pPr>
            <a:r>
              <a:rPr lang="en-US" sz="2400" dirty="0" smtClean="0"/>
              <a:t>     Report </a:t>
            </a:r>
          </a:p>
          <a:p>
            <a:pPr marL="533400" indent="-533400" eaLnBrk="1" hangingPunct="1">
              <a:lnSpc>
                <a:spcPct val="90000"/>
              </a:lnSpc>
              <a:buFont typeface="Wingdings" pitchFamily="2" charset="2"/>
              <a:buNone/>
            </a:pPr>
            <a:r>
              <a:rPr lang="en-US" sz="2400" dirty="0" smtClean="0">
                <a:latin typeface="Trebuchet MS" pitchFamily="34" charset="0"/>
              </a:rPr>
              <a:t>                     full report, executive summary, </a:t>
            </a:r>
          </a:p>
          <a:p>
            <a:pPr marL="533400" indent="-533400" eaLnBrk="1" hangingPunct="1">
              <a:lnSpc>
                <a:spcPct val="90000"/>
              </a:lnSpc>
              <a:buFont typeface="Wingdings" pitchFamily="2" charset="2"/>
              <a:buNone/>
            </a:pPr>
            <a:r>
              <a:rPr lang="en-US" sz="2400" dirty="0" smtClean="0">
                <a:latin typeface="Trebuchet MS" pitchFamily="34" charset="0"/>
              </a:rPr>
              <a:t>                      stakeholder-specific report?</a:t>
            </a:r>
          </a:p>
        </p:txBody>
      </p:sp>
      <p:sp>
        <p:nvSpPr>
          <p:cNvPr id="6" name="TextBox 5"/>
          <p:cNvSpPr txBox="1"/>
          <p:nvPr/>
        </p:nvSpPr>
        <p:spPr>
          <a:xfrm>
            <a:off x="304800" y="1447800"/>
            <a:ext cx="8305800" cy="1231106"/>
          </a:xfrm>
          <a:prstGeom prst="rect">
            <a:avLst/>
          </a:prstGeom>
          <a:noFill/>
        </p:spPr>
        <p:txBody>
          <a:bodyPr wrap="square" rtlCol="0">
            <a:spAutoFit/>
          </a:bodyPr>
          <a:lstStyle/>
          <a:p>
            <a:r>
              <a:rPr lang="en-US" sz="2800" dirty="0" smtClean="0">
                <a:solidFill>
                  <a:srgbClr val="FF0000"/>
                </a:solidFill>
              </a:rPr>
              <a:t>1. Clearly identify your audience.</a:t>
            </a:r>
          </a:p>
          <a:p>
            <a:r>
              <a:rPr lang="en-US" sz="2800" dirty="0"/>
              <a:t>	</a:t>
            </a:r>
            <a:r>
              <a:rPr lang="en-US" sz="2400" dirty="0" smtClean="0"/>
              <a:t>Staff?      Funders?     Board?    Participants?   Multiple</a:t>
            </a:r>
          </a:p>
          <a:p>
            <a:endParaRPr lang="en-US" dirty="0">
              <a:latin typeface="Trebuchet MS" pitchFamily="34" charset="0"/>
            </a:endParaRPr>
          </a:p>
        </p:txBody>
      </p:sp>
      <p:sp>
        <p:nvSpPr>
          <p:cNvPr id="7" name="Oval 6"/>
          <p:cNvSpPr/>
          <p:nvPr/>
        </p:nvSpPr>
        <p:spPr bwMode="auto">
          <a:xfrm>
            <a:off x="1905000" y="4572000"/>
            <a:ext cx="5334000" cy="1219200"/>
          </a:xfrm>
          <a:prstGeom prst="ellipse">
            <a:avLst/>
          </a:prstGeom>
          <a:noFill/>
          <a:ln w="1905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Footlight MT Light" pitchFamily="18" charset="0"/>
            </a:endParaRPr>
          </a:p>
        </p:txBody>
      </p:sp>
      <p:sp>
        <p:nvSpPr>
          <p:cNvPr id="11" name="Slide Number Placeholder 10"/>
          <p:cNvSpPr>
            <a:spLocks noGrp="1"/>
          </p:cNvSpPr>
          <p:nvPr>
            <p:ph type="sldNum" sz="quarter" idx="12"/>
          </p:nvPr>
        </p:nvSpPr>
        <p:spPr/>
        <p:txBody>
          <a:bodyPr/>
          <a:lstStyle/>
          <a:p>
            <a:r>
              <a:rPr lang="en-US" dirty="0" smtClean="0"/>
              <a:t>20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6499">
                                            <p:txEl>
                                              <p:pRg st="6" end="6"/>
                                            </p:txEl>
                                          </p:spTgt>
                                        </p:tgtEl>
                                        <p:attrNameLst>
                                          <p:attrName>style.visibility</p:attrName>
                                        </p:attrNameLst>
                                      </p:cBhvr>
                                      <p:to>
                                        <p:strVal val="visible"/>
                                      </p:to>
                                    </p:set>
                                    <p:anim calcmode="lin" valueType="num">
                                      <p:cBhvr additive="base">
                                        <p:cTn id="7" dur="500" fill="hold"/>
                                        <p:tgtEl>
                                          <p:spTgt spid="106499">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6499">
                                            <p:txEl>
                                              <p:pRg st="7" end="7"/>
                                            </p:txEl>
                                          </p:spTgt>
                                        </p:tgtEl>
                                        <p:attrNameLst>
                                          <p:attrName>style.visibility</p:attrName>
                                        </p:attrNameLst>
                                      </p:cBhvr>
                                      <p:to>
                                        <p:strVal val="visible"/>
                                      </p:to>
                                    </p:set>
                                    <p:anim calcmode="lin" valueType="num">
                                      <p:cBhvr additive="base">
                                        <p:cTn id="11" dur="500" fill="hold"/>
                                        <p:tgtEl>
                                          <p:spTgt spid="106499">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6499">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80" name="Picture 4" descr="MPj04224110000[1]"/>
          <p:cNvPicPr>
            <a:picLocks noChangeAspect="1" noChangeArrowheads="1"/>
          </p:cNvPicPr>
          <p:nvPr/>
        </p:nvPicPr>
        <p:blipFill>
          <a:blip r:embed="rId2" cstate="print">
            <a:lum bright="-16000" contrast="16000"/>
          </a:blip>
          <a:srcRect/>
          <a:stretch>
            <a:fillRect/>
          </a:stretch>
        </p:blipFill>
        <p:spPr bwMode="auto">
          <a:xfrm>
            <a:off x="7086600" y="913805"/>
            <a:ext cx="1676400" cy="4953000"/>
          </a:xfrm>
          <a:prstGeom prst="rect">
            <a:avLst/>
          </a:prstGeom>
          <a:noFill/>
          <a:ln w="9525">
            <a:noFill/>
            <a:miter lim="800000"/>
            <a:headEnd/>
            <a:tailEnd/>
          </a:ln>
        </p:spPr>
      </p:pic>
      <p:sp>
        <p:nvSpPr>
          <p:cNvPr id="408579" name="Rectangle 3"/>
          <p:cNvSpPr>
            <a:spLocks noGrp="1" noChangeArrowheads="1"/>
          </p:cNvSpPr>
          <p:nvPr>
            <p:ph type="body" idx="1"/>
          </p:nvPr>
        </p:nvSpPr>
        <p:spPr>
          <a:xfrm>
            <a:off x="838200" y="381000"/>
            <a:ext cx="7543800" cy="5638800"/>
          </a:xfrm>
        </p:spPr>
        <p:txBody>
          <a:bodyPr>
            <a:normAutofit fontScale="92500" lnSpcReduction="20000"/>
          </a:bodyPr>
          <a:lstStyle/>
          <a:p>
            <a:pPr marL="609600" indent="-609600" eaLnBrk="1" hangingPunct="1">
              <a:buFont typeface="Wingdings 3" pitchFamily="18" charset="2"/>
              <a:buNone/>
              <a:defRPr/>
            </a:pPr>
            <a:r>
              <a:rPr lang="en-US" sz="3500" b="1" dirty="0" smtClean="0">
                <a:solidFill>
                  <a:schemeClr val="tx2"/>
                </a:solidFill>
                <a:latin typeface="+mj-lt"/>
              </a:rPr>
              <a:t>Components of A Strong Program          Evaluation Report</a:t>
            </a:r>
          </a:p>
          <a:p>
            <a:pPr marL="609600" indent="-609600" eaLnBrk="1" hangingPunct="1">
              <a:buFont typeface="Wingdings 3" pitchFamily="18" charset="2"/>
              <a:buNone/>
              <a:defRPr/>
            </a:pPr>
            <a:endParaRPr lang="en-US" sz="1000" dirty="0" smtClean="0"/>
          </a:p>
          <a:p>
            <a:pPr marL="396875" indent="-285750" eaLnBrk="1" hangingPunct="1">
              <a:spcBef>
                <a:spcPct val="0"/>
              </a:spcBef>
              <a:buFont typeface="Wingdings 3" pitchFamily="18" charset="2"/>
              <a:buChar char=""/>
              <a:defRPr/>
            </a:pPr>
            <a:endParaRPr lang="en-US" sz="2200" dirty="0" smtClean="0"/>
          </a:p>
          <a:p>
            <a:pPr marL="396875" indent="-285750" eaLnBrk="1" hangingPunct="1">
              <a:spcBef>
                <a:spcPct val="0"/>
              </a:spcBef>
              <a:buFont typeface="Wingdings 3" pitchFamily="18" charset="2"/>
              <a:buChar char=""/>
              <a:defRPr/>
            </a:pPr>
            <a:r>
              <a:rPr lang="en-US" sz="2200" dirty="0" smtClean="0"/>
              <a:t>Description of the subject program.</a:t>
            </a:r>
          </a:p>
          <a:p>
            <a:pPr marL="396875" indent="-285750" eaLnBrk="1" hangingPunct="1">
              <a:buFont typeface="Wingdings 3" pitchFamily="18" charset="2"/>
              <a:buChar char=""/>
              <a:defRPr/>
            </a:pPr>
            <a:r>
              <a:rPr lang="en-US" sz="2200" dirty="0" smtClean="0"/>
              <a:t>Clear statement about the evaluation                               questions and the purpose of the evaluation.</a:t>
            </a:r>
          </a:p>
          <a:p>
            <a:pPr marL="396875" indent="-285750" eaLnBrk="1" hangingPunct="1">
              <a:buFont typeface="Wingdings 3" pitchFamily="18" charset="2"/>
              <a:buNone/>
              <a:defRPr/>
            </a:pPr>
            <a:endParaRPr lang="en-US" sz="1000" dirty="0" smtClean="0"/>
          </a:p>
          <a:p>
            <a:pPr marL="396875" indent="-285750" eaLnBrk="1" hangingPunct="1">
              <a:buFont typeface="Wingdings 3" pitchFamily="18" charset="2"/>
              <a:buChar char=""/>
              <a:defRPr/>
            </a:pPr>
            <a:r>
              <a:rPr lang="en-US" sz="2200" dirty="0" smtClean="0"/>
              <a:t>Description of actual data collection methods</a:t>
            </a:r>
          </a:p>
          <a:p>
            <a:pPr marL="396875" indent="-285750" eaLnBrk="1" hangingPunct="1">
              <a:buNone/>
              <a:defRPr/>
            </a:pPr>
            <a:endParaRPr lang="en-US" sz="2200" dirty="0" smtClean="0"/>
          </a:p>
          <a:p>
            <a:pPr marL="396875" indent="-285750" eaLnBrk="1" hangingPunct="1">
              <a:buFont typeface="Wingdings 3" pitchFamily="18" charset="2"/>
              <a:buChar char=""/>
              <a:defRPr/>
            </a:pPr>
            <a:r>
              <a:rPr lang="en-US" sz="2200" dirty="0" smtClean="0"/>
              <a:t>Summary of key findings (including tables, graphs,                 vignettes, quotes, etc.)</a:t>
            </a:r>
          </a:p>
          <a:p>
            <a:pPr marL="396875" indent="-285750" eaLnBrk="1" hangingPunct="1">
              <a:buFont typeface="Wingdings 3" pitchFamily="18" charset="2"/>
              <a:buChar char=""/>
              <a:defRPr/>
            </a:pPr>
            <a:r>
              <a:rPr lang="en-US" sz="2200" dirty="0" smtClean="0"/>
              <a:t>Discussion or explanation of the meaning and                     importance of key findings</a:t>
            </a:r>
          </a:p>
          <a:p>
            <a:pPr marL="396875" indent="-285750" eaLnBrk="1" hangingPunct="1">
              <a:buFont typeface="Wingdings 3" pitchFamily="18" charset="2"/>
              <a:buNone/>
              <a:defRPr/>
            </a:pPr>
            <a:endParaRPr lang="en-US" sz="1000" dirty="0" smtClean="0"/>
          </a:p>
          <a:p>
            <a:pPr marL="396875" indent="-285750" eaLnBrk="1" hangingPunct="1">
              <a:buFont typeface="Wingdings 3" pitchFamily="18" charset="2"/>
              <a:buChar char=""/>
              <a:defRPr/>
            </a:pPr>
            <a:r>
              <a:rPr lang="en-US" sz="2200" dirty="0" smtClean="0"/>
              <a:t>Suggested Action Steps</a:t>
            </a:r>
          </a:p>
          <a:p>
            <a:pPr marL="396875" indent="-285750" eaLnBrk="1" hangingPunct="1">
              <a:buFont typeface="Wingdings 3" pitchFamily="18" charset="2"/>
              <a:buChar char=""/>
              <a:defRPr/>
            </a:pPr>
            <a:r>
              <a:rPr lang="en-US" sz="2200" dirty="0" smtClean="0"/>
              <a:t>Next Steps (for the program and the evaluation)</a:t>
            </a:r>
          </a:p>
          <a:p>
            <a:pPr marL="396875" indent="-285750" eaLnBrk="1" hangingPunct="1">
              <a:buFont typeface="Wingdings 3" pitchFamily="18" charset="2"/>
              <a:buChar char=""/>
              <a:defRPr/>
            </a:pPr>
            <a:r>
              <a:rPr lang="en-US" sz="2200" dirty="0" smtClean="0"/>
              <a:t>Issues for Further Consideration (loose ends)</a:t>
            </a:r>
          </a:p>
        </p:txBody>
      </p:sp>
      <p:sp>
        <p:nvSpPr>
          <p:cNvPr id="6" name="Left Brace 5"/>
          <p:cNvSpPr/>
          <p:nvPr/>
        </p:nvSpPr>
        <p:spPr>
          <a:xfrm>
            <a:off x="609600" y="1600200"/>
            <a:ext cx="304800" cy="609600"/>
          </a:xfrm>
          <a:prstGeom prst="leftBrace">
            <a:avLst>
              <a:gd name="adj1" fmla="val 8333"/>
              <a:gd name="adj2" fmla="val 55926"/>
            </a:avLst>
          </a:prstGeom>
          <a:ln w="3175">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latin typeface="Trebuchet MS" pitchFamily="34" charset="0"/>
            </a:endParaRPr>
          </a:p>
        </p:txBody>
      </p:sp>
      <p:sp>
        <p:nvSpPr>
          <p:cNvPr id="7" name="Left Brace 6"/>
          <p:cNvSpPr/>
          <p:nvPr/>
        </p:nvSpPr>
        <p:spPr>
          <a:xfrm>
            <a:off x="609600" y="3352800"/>
            <a:ext cx="381000" cy="1143000"/>
          </a:xfrm>
          <a:prstGeom prst="leftBrace">
            <a:avLst>
              <a:gd name="adj1" fmla="val 8333"/>
              <a:gd name="adj2" fmla="val 49111"/>
            </a:avLst>
          </a:prstGeom>
          <a:ln>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latin typeface="Trebuchet MS" pitchFamily="34" charset="0"/>
            </a:endParaRPr>
          </a:p>
        </p:txBody>
      </p:sp>
      <p:sp>
        <p:nvSpPr>
          <p:cNvPr id="8" name="Left Brace 7"/>
          <p:cNvSpPr/>
          <p:nvPr/>
        </p:nvSpPr>
        <p:spPr>
          <a:xfrm>
            <a:off x="609600" y="5029200"/>
            <a:ext cx="304800" cy="838200"/>
          </a:xfrm>
          <a:prstGeom prst="leftBrace">
            <a:avLst>
              <a:gd name="adj1" fmla="val 8333"/>
              <a:gd name="adj2" fmla="val 50000"/>
            </a:avLst>
          </a:prstGeom>
          <a:ln>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latin typeface="Trebuchet MS" pitchFamily="34" charset="0"/>
            </a:endParaRPr>
          </a:p>
        </p:txBody>
      </p:sp>
      <p:sp>
        <p:nvSpPr>
          <p:cNvPr id="9" name="TextBox 8"/>
          <p:cNvSpPr txBox="1"/>
          <p:nvPr/>
        </p:nvSpPr>
        <p:spPr>
          <a:xfrm>
            <a:off x="152400" y="1219200"/>
            <a:ext cx="430887" cy="1295400"/>
          </a:xfrm>
          <a:prstGeom prst="rect">
            <a:avLst/>
          </a:prstGeom>
          <a:noFill/>
        </p:spPr>
        <p:txBody>
          <a:bodyPr vert="vert270" wrap="square">
            <a:spAutoFit/>
          </a:bodyPr>
          <a:lstStyle/>
          <a:p>
            <a:pPr>
              <a:defRPr/>
            </a:pPr>
            <a:r>
              <a:rPr lang="en-US" sz="1600" b="1" dirty="0">
                <a:solidFill>
                  <a:srgbClr val="FF0000"/>
                </a:solidFill>
                <a:latin typeface="Trebuchet MS" pitchFamily="34" charset="0"/>
              </a:rPr>
              <a:t>Introduction</a:t>
            </a:r>
          </a:p>
        </p:txBody>
      </p:sp>
      <p:sp>
        <p:nvSpPr>
          <p:cNvPr id="10" name="TextBox 9"/>
          <p:cNvSpPr txBox="1">
            <a:spLocks noChangeArrowheads="1"/>
          </p:cNvSpPr>
          <p:nvPr/>
        </p:nvSpPr>
        <p:spPr bwMode="auto">
          <a:xfrm>
            <a:off x="152400" y="2743200"/>
            <a:ext cx="990600" cy="307777"/>
          </a:xfrm>
          <a:prstGeom prst="rect">
            <a:avLst/>
          </a:prstGeom>
          <a:noFill/>
          <a:ln w="9525">
            <a:noFill/>
            <a:miter lim="800000"/>
            <a:headEnd/>
            <a:tailEnd/>
          </a:ln>
        </p:spPr>
        <p:txBody>
          <a:bodyPr wrap="square">
            <a:spAutoFit/>
          </a:bodyPr>
          <a:lstStyle/>
          <a:p>
            <a:r>
              <a:rPr lang="en-US" sz="1400" b="1" dirty="0">
                <a:solidFill>
                  <a:srgbClr val="FF0000"/>
                </a:solidFill>
                <a:latin typeface="Trebuchet MS" pitchFamily="34" charset="0"/>
              </a:rPr>
              <a:t>Methods</a:t>
            </a:r>
          </a:p>
        </p:txBody>
      </p:sp>
      <p:sp>
        <p:nvSpPr>
          <p:cNvPr id="11" name="TextBox 10"/>
          <p:cNvSpPr txBox="1"/>
          <p:nvPr/>
        </p:nvSpPr>
        <p:spPr>
          <a:xfrm>
            <a:off x="152400" y="3276600"/>
            <a:ext cx="430887" cy="1066800"/>
          </a:xfrm>
          <a:prstGeom prst="rect">
            <a:avLst/>
          </a:prstGeom>
          <a:noFill/>
        </p:spPr>
        <p:txBody>
          <a:bodyPr vert="vert270">
            <a:spAutoFit/>
          </a:bodyPr>
          <a:lstStyle/>
          <a:p>
            <a:pPr>
              <a:defRPr/>
            </a:pPr>
            <a:r>
              <a:rPr lang="en-US" sz="1600" b="1" dirty="0">
                <a:solidFill>
                  <a:srgbClr val="FF0000"/>
                </a:solidFill>
                <a:latin typeface="Trebuchet MS" pitchFamily="34" charset="0"/>
              </a:rPr>
              <a:t>Findings</a:t>
            </a:r>
          </a:p>
        </p:txBody>
      </p:sp>
      <p:sp>
        <p:nvSpPr>
          <p:cNvPr id="12" name="TextBox 11"/>
          <p:cNvSpPr txBox="1"/>
          <p:nvPr/>
        </p:nvSpPr>
        <p:spPr>
          <a:xfrm>
            <a:off x="152400" y="4495800"/>
            <a:ext cx="430887" cy="1447800"/>
          </a:xfrm>
          <a:prstGeom prst="rect">
            <a:avLst/>
          </a:prstGeom>
          <a:noFill/>
        </p:spPr>
        <p:txBody>
          <a:bodyPr vert="vert270">
            <a:spAutoFit/>
          </a:bodyPr>
          <a:lstStyle/>
          <a:p>
            <a:pPr>
              <a:defRPr/>
            </a:pPr>
            <a:r>
              <a:rPr lang="en-US" sz="1600" b="1" dirty="0">
                <a:solidFill>
                  <a:srgbClr val="FF0000"/>
                </a:solidFill>
                <a:latin typeface="Trebuchet MS" pitchFamily="34" charset="0"/>
              </a:rPr>
              <a:t>Conclusions</a:t>
            </a:r>
          </a:p>
        </p:txBody>
      </p:sp>
      <p:sp>
        <p:nvSpPr>
          <p:cNvPr id="16" name="Slide Number Placeholder 15"/>
          <p:cNvSpPr>
            <a:spLocks noGrp="1"/>
          </p:cNvSpPr>
          <p:nvPr>
            <p:ph type="sldNum" sz="quarter" idx="12"/>
          </p:nvPr>
        </p:nvSpPr>
        <p:spPr/>
        <p:txBody>
          <a:bodyPr/>
          <a:lstStyle/>
          <a:p>
            <a:r>
              <a:rPr lang="en-US" dirty="0" smtClean="0"/>
              <a:t>21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857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857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857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8579">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8579">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8579">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8579">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0857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a:bodyPr>
          <a:lstStyle/>
          <a:p>
            <a:pPr eaLnBrk="1" hangingPunct="1"/>
            <a:r>
              <a:rPr lang="en-US" sz="3000" b="1" dirty="0" smtClean="0"/>
              <a:t>Think About Communication Strategies</a:t>
            </a:r>
          </a:p>
        </p:txBody>
      </p:sp>
      <p:sp>
        <p:nvSpPr>
          <p:cNvPr id="9" name="Rectangle 8"/>
          <p:cNvSpPr/>
          <p:nvPr/>
        </p:nvSpPr>
        <p:spPr>
          <a:xfrm>
            <a:off x="533400" y="1676400"/>
            <a:ext cx="8382000" cy="4401205"/>
          </a:xfrm>
          <a:prstGeom prst="rect">
            <a:avLst/>
          </a:prstGeom>
        </p:spPr>
        <p:txBody>
          <a:bodyPr wrap="square">
            <a:spAutoFit/>
          </a:bodyPr>
          <a:lstStyle/>
          <a:p>
            <a:pPr eaLnBrk="1" hangingPunct="1">
              <a:lnSpc>
                <a:spcPct val="80000"/>
              </a:lnSpc>
              <a:buFont typeface="Wingdings" pitchFamily="2" charset="2"/>
              <a:buNone/>
            </a:pPr>
            <a:r>
              <a:rPr lang="en-US" sz="2800" dirty="0" smtClean="0">
                <a:solidFill>
                  <a:srgbClr val="FF0000"/>
                </a:solidFill>
              </a:rPr>
              <a:t>Are there natural opportunities for sharing  (preliminary) findings with stakeholders? </a:t>
            </a:r>
          </a:p>
          <a:p>
            <a:pPr eaLnBrk="1" hangingPunct="1">
              <a:lnSpc>
                <a:spcPct val="80000"/>
              </a:lnSpc>
              <a:buFont typeface="Wingdings" pitchFamily="2" charset="2"/>
              <a:buNone/>
            </a:pPr>
            <a:endParaRPr lang="en-US" sz="2800" dirty="0" smtClean="0"/>
          </a:p>
          <a:p>
            <a:pPr lvl="1" eaLnBrk="1" hangingPunct="1">
              <a:lnSpc>
                <a:spcPct val="80000"/>
              </a:lnSpc>
              <a:buFontTx/>
              <a:buChar char="•"/>
            </a:pPr>
            <a:r>
              <a:rPr lang="en-US" sz="2800" dirty="0" smtClean="0"/>
              <a:t> At a special convening  </a:t>
            </a:r>
          </a:p>
          <a:p>
            <a:pPr lvl="1" eaLnBrk="1" hangingPunct="1">
              <a:lnSpc>
                <a:spcPct val="80000"/>
              </a:lnSpc>
            </a:pPr>
            <a:endParaRPr lang="en-US" sz="2800" dirty="0" smtClean="0"/>
          </a:p>
          <a:p>
            <a:pPr lvl="1" eaLnBrk="1" hangingPunct="1">
              <a:lnSpc>
                <a:spcPct val="80000"/>
              </a:lnSpc>
              <a:buFontTx/>
              <a:buChar char="•"/>
            </a:pPr>
            <a:r>
              <a:rPr lang="en-US" sz="2800" dirty="0" smtClean="0"/>
              <a:t> At regular or pre-planned meetings</a:t>
            </a:r>
          </a:p>
          <a:p>
            <a:pPr marL="741363" lvl="1" indent="-277813" eaLnBrk="1" hangingPunct="1">
              <a:lnSpc>
                <a:spcPct val="80000"/>
              </a:lnSpc>
              <a:tabLst>
                <a:tab pos="798513" algn="l"/>
              </a:tabLst>
            </a:pPr>
            <a:endParaRPr lang="en-US" sz="2800" dirty="0" smtClean="0"/>
          </a:p>
          <a:p>
            <a:pPr marL="741363" lvl="1" indent="-277813" eaLnBrk="1" hangingPunct="1">
              <a:lnSpc>
                <a:spcPct val="80000"/>
              </a:lnSpc>
              <a:buFontTx/>
              <a:buChar char="•"/>
              <a:tabLst>
                <a:tab pos="798513" algn="l"/>
              </a:tabLst>
            </a:pPr>
            <a:r>
              <a:rPr lang="en-US" sz="2800" dirty="0" smtClean="0"/>
              <a:t>During regular work interactions (e.g., clinical supervision, staff meetings, board meetings) </a:t>
            </a:r>
          </a:p>
          <a:p>
            <a:pPr lvl="1" eaLnBrk="1" hangingPunct="1">
              <a:lnSpc>
                <a:spcPct val="80000"/>
              </a:lnSpc>
            </a:pPr>
            <a:r>
              <a:rPr lang="en-US" sz="2800" dirty="0" smtClean="0"/>
              <a:t> </a:t>
            </a:r>
          </a:p>
          <a:p>
            <a:pPr lvl="1" eaLnBrk="1" hangingPunct="1">
              <a:lnSpc>
                <a:spcPct val="80000"/>
              </a:lnSpc>
              <a:buFontTx/>
              <a:buChar char="•"/>
            </a:pPr>
            <a:r>
              <a:rPr lang="en-US" sz="2800" dirty="0" smtClean="0"/>
              <a:t> Via informal discussions</a:t>
            </a:r>
          </a:p>
          <a:p>
            <a:pPr eaLnBrk="1" hangingPunct="1">
              <a:lnSpc>
                <a:spcPct val="80000"/>
              </a:lnSpc>
              <a:buFont typeface="Wingdings" pitchFamily="2" charset="2"/>
              <a:buNone/>
            </a:pPr>
            <a:endParaRPr lang="en-US" sz="2400" dirty="0" smtClean="0"/>
          </a:p>
          <a:p>
            <a:pPr lvl="1" eaLnBrk="1" hangingPunct="1">
              <a:lnSpc>
                <a:spcPct val="80000"/>
              </a:lnSpc>
            </a:pPr>
            <a:endParaRPr lang="en-US" dirty="0" smtClean="0"/>
          </a:p>
        </p:txBody>
      </p:sp>
      <p:sp>
        <p:nvSpPr>
          <p:cNvPr id="10" name="Slide Number Placeholder 9"/>
          <p:cNvSpPr>
            <a:spLocks noGrp="1"/>
          </p:cNvSpPr>
          <p:nvPr>
            <p:ph type="sldNum" sz="quarter" idx="12"/>
          </p:nvPr>
        </p:nvSpPr>
        <p:spPr/>
        <p:txBody>
          <a:bodyPr/>
          <a:lstStyle/>
          <a:p>
            <a:r>
              <a:rPr lang="en-US" dirty="0" smtClean="0"/>
              <a:t>22</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762000" y="228600"/>
            <a:ext cx="7620000" cy="838200"/>
          </a:xfrm>
        </p:spPr>
        <p:txBody>
          <a:bodyPr>
            <a:normAutofit/>
          </a:bodyPr>
          <a:lstStyle/>
          <a:p>
            <a:r>
              <a:rPr lang="en-US" b="1" dirty="0"/>
              <a:t>Additional Reporting Tips </a:t>
            </a:r>
          </a:p>
        </p:txBody>
      </p:sp>
      <p:sp>
        <p:nvSpPr>
          <p:cNvPr id="442378" name="Text Box 10"/>
          <p:cNvSpPr txBox="1">
            <a:spLocks noChangeArrowheads="1"/>
          </p:cNvSpPr>
          <p:nvPr/>
        </p:nvSpPr>
        <p:spPr bwMode="auto">
          <a:xfrm>
            <a:off x="304800" y="1219200"/>
            <a:ext cx="8229600" cy="4813625"/>
          </a:xfrm>
          <a:prstGeom prst="rect">
            <a:avLst/>
          </a:prstGeom>
          <a:noFill/>
          <a:ln w="9525">
            <a:noFill/>
            <a:miter lim="800000"/>
            <a:headEnd/>
            <a:tailEnd/>
          </a:ln>
          <a:effectLst/>
        </p:spPr>
        <p:txBody>
          <a:bodyPr>
            <a:spAutoFit/>
          </a:bodyPr>
          <a:lstStyle/>
          <a:p>
            <a:pPr marL="457200" indent="-393700" defTabSz="457200">
              <a:buClr>
                <a:srgbClr val="FF0000"/>
              </a:buClr>
              <a:buFont typeface="Wingdings 3" pitchFamily="-65" charset="2"/>
              <a:buChar char=""/>
              <a:tabLst>
                <a:tab pos="177800" algn="l"/>
              </a:tabLst>
            </a:pPr>
            <a:r>
              <a:rPr lang="en-US" sz="2600" dirty="0" smtClean="0"/>
              <a:t>Convert findings to shareable form(s). </a:t>
            </a:r>
            <a:endParaRPr lang="en-US" sz="2600" dirty="0"/>
          </a:p>
          <a:p>
            <a:pPr marL="457200" indent="-393700" defTabSz="457200">
              <a:spcBef>
                <a:spcPct val="65000"/>
              </a:spcBef>
              <a:buClr>
                <a:srgbClr val="FF0000"/>
              </a:buClr>
              <a:buFont typeface="Wingdings 3" pitchFamily="-65" charset="2"/>
              <a:buChar char=""/>
              <a:tabLst>
                <a:tab pos="177800" algn="l"/>
              </a:tabLst>
            </a:pPr>
            <a:r>
              <a:rPr lang="en-US" sz="2600" dirty="0" smtClean="0"/>
              <a:t>Think </a:t>
            </a:r>
            <a:r>
              <a:rPr lang="en-US" sz="2600" dirty="0"/>
              <a:t>about internal and external reporting.  </a:t>
            </a:r>
          </a:p>
          <a:p>
            <a:pPr marL="457200" indent="-393700" defTabSz="457200">
              <a:spcBef>
                <a:spcPct val="50000"/>
              </a:spcBef>
              <a:buClr>
                <a:srgbClr val="FF0000"/>
              </a:buClr>
              <a:buFont typeface="Wingdings 3" pitchFamily="-65" charset="2"/>
              <a:buChar char=""/>
              <a:tabLst>
                <a:tab pos="177800" algn="l"/>
              </a:tabLst>
            </a:pPr>
            <a:r>
              <a:rPr lang="en-US" sz="2600" dirty="0"/>
              <a:t>Plan for multiple reports. </a:t>
            </a:r>
          </a:p>
          <a:p>
            <a:pPr marL="457200" indent="-393700" defTabSz="457200">
              <a:spcBef>
                <a:spcPct val="50000"/>
              </a:spcBef>
              <a:buClr>
                <a:srgbClr val="FF0000"/>
              </a:buClr>
              <a:buFont typeface="Wingdings 3" pitchFamily="-65" charset="2"/>
              <a:buChar char=""/>
              <a:tabLst>
                <a:tab pos="177800" algn="l"/>
              </a:tabLst>
            </a:pPr>
            <a:r>
              <a:rPr lang="en-US" sz="2600" dirty="0"/>
              <a:t>Before you start writing, be sure to develop an outline</a:t>
            </a:r>
          </a:p>
          <a:p>
            <a:pPr marL="457200" indent="-393700" defTabSz="457200">
              <a:buClr>
                <a:srgbClr val="FF0000"/>
              </a:buClr>
              <a:buFont typeface="Wingdings 3" pitchFamily="-65" charset="2"/>
              <a:buNone/>
              <a:tabLst>
                <a:tab pos="177800" algn="l"/>
              </a:tabLst>
            </a:pPr>
            <a:r>
              <a:rPr lang="en-US" sz="2600" dirty="0"/>
              <a:t>     and pass it by some stakeholders.  </a:t>
            </a:r>
          </a:p>
          <a:p>
            <a:pPr marL="457200" indent="-393700" defTabSz="457200">
              <a:spcBef>
                <a:spcPct val="50000"/>
              </a:spcBef>
              <a:buClr>
                <a:srgbClr val="FF0000"/>
              </a:buClr>
              <a:buFont typeface="Wingdings 3" pitchFamily="-65" charset="2"/>
              <a:buChar char=""/>
              <a:tabLst>
                <a:tab pos="177800" algn="l"/>
              </a:tabLst>
            </a:pPr>
            <a:r>
              <a:rPr lang="en-US" sz="2600" dirty="0"/>
              <a:t>If you’re commissioning an evaluation report, ask to see a </a:t>
            </a:r>
            <a:r>
              <a:rPr lang="en-US" sz="2600" dirty="0" smtClean="0"/>
              <a:t>report </a:t>
            </a:r>
            <a:r>
              <a:rPr lang="en-US" sz="2600" dirty="0"/>
              <a:t>outline in advance.  </a:t>
            </a:r>
          </a:p>
          <a:p>
            <a:pPr marL="457200" indent="-393700" defTabSz="457200">
              <a:spcBef>
                <a:spcPct val="65000"/>
              </a:spcBef>
              <a:buClr>
                <a:srgbClr val="FF0000"/>
              </a:buClr>
              <a:buFont typeface="Wingdings 3" pitchFamily="-65" charset="2"/>
              <a:buChar char=""/>
              <a:tabLst>
                <a:tab pos="177800" algn="l"/>
              </a:tabLst>
            </a:pPr>
            <a:r>
              <a:rPr lang="en-US" sz="2600" dirty="0" smtClean="0"/>
              <a:t>Review the evaluation reports of others carefully </a:t>
            </a:r>
            <a:r>
              <a:rPr lang="en-US" sz="2600" dirty="0"/>
              <a:t>for the important components and meaningfulness. </a:t>
            </a:r>
          </a:p>
        </p:txBody>
      </p:sp>
      <p:sp>
        <p:nvSpPr>
          <p:cNvPr id="9" name="Slide Number Placeholder 8"/>
          <p:cNvSpPr>
            <a:spLocks noGrp="1"/>
          </p:cNvSpPr>
          <p:nvPr>
            <p:ph type="sldNum" sz="quarter" idx="12"/>
          </p:nvPr>
        </p:nvSpPr>
        <p:spPr/>
        <p:txBody>
          <a:bodyPr/>
          <a:lstStyle/>
          <a:p>
            <a:r>
              <a:rPr lang="en-US" dirty="0" smtClean="0"/>
              <a:t>23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23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23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237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237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237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237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nodeType="clickEffect">
                                  <p:stCondLst>
                                    <p:cond delay="0"/>
                                  </p:stCondLst>
                                  <p:childTnLst>
                                    <p:set>
                                      <p:cBhvr>
                                        <p:cTn id="24" dur="1" fill="hold">
                                          <p:stCondLst>
                                            <p:cond delay="0"/>
                                          </p:stCondLst>
                                        </p:cTn>
                                        <p:tgtEl>
                                          <p:spTgt spid="442378">
                                            <p:txEl>
                                              <p:pRg st="6" end="6"/>
                                            </p:txEl>
                                          </p:spTgt>
                                        </p:tgtEl>
                                        <p:attrNameLst>
                                          <p:attrName>style.visibility</p:attrName>
                                        </p:attrNameLst>
                                      </p:cBhvr>
                                      <p:to>
                                        <p:strVal val="visible"/>
                                      </p:to>
                                    </p:set>
                                    <p:animEffect transition="in" filter="fade">
                                      <p:cBhvr>
                                        <p:cTn id="25" dur="1000"/>
                                        <p:tgtEl>
                                          <p:spTgt spid="442378">
                                            <p:txEl>
                                              <p:pRg st="6" end="6"/>
                                            </p:txEl>
                                          </p:spTgt>
                                        </p:tgtEl>
                                      </p:cBhvr>
                                    </p:animEffect>
                                    <p:anim calcmode="lin" valueType="num">
                                      <p:cBhvr>
                                        <p:cTn id="26" dur="1000" fill="hold"/>
                                        <p:tgtEl>
                                          <p:spTgt spid="442378">
                                            <p:txEl>
                                              <p:pRg st="6" end="6"/>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442378">
                                            <p:txEl>
                                              <p:pRg st="6" end="6"/>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442378">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Autofit/>
          </a:bodyPr>
          <a:lstStyle/>
          <a:p>
            <a:pPr eaLnBrk="1" hangingPunct="1"/>
            <a:r>
              <a:rPr lang="en-US" sz="3000" b="1" dirty="0" smtClean="0"/>
              <a:t>Before You Present Your Findings,</a:t>
            </a:r>
            <a:br>
              <a:rPr lang="en-US" sz="3000" b="1" dirty="0" smtClean="0"/>
            </a:br>
            <a:r>
              <a:rPr lang="en-US" sz="3000" b="1" dirty="0" smtClean="0"/>
              <a:t>                       Answer These Questions</a:t>
            </a:r>
          </a:p>
        </p:txBody>
      </p:sp>
      <p:sp>
        <p:nvSpPr>
          <p:cNvPr id="9" name="Rectangle 8"/>
          <p:cNvSpPr/>
          <p:nvPr/>
        </p:nvSpPr>
        <p:spPr>
          <a:xfrm>
            <a:off x="381000" y="1524000"/>
            <a:ext cx="8382000" cy="4099584"/>
          </a:xfrm>
          <a:prstGeom prst="rect">
            <a:avLst/>
          </a:prstGeom>
          <a:ln w="19050">
            <a:solidFill>
              <a:srgbClr val="FF0000"/>
            </a:solidFill>
          </a:ln>
        </p:spPr>
        <p:txBody>
          <a:bodyPr wrap="square">
            <a:spAutoFit/>
          </a:bodyPr>
          <a:lstStyle/>
          <a:p>
            <a:pPr marL="635000" lvl="0" indent="-520700" eaLnBrk="0" hangingPunct="0">
              <a:lnSpc>
                <a:spcPct val="90000"/>
              </a:lnSpc>
              <a:spcBef>
                <a:spcPct val="20000"/>
              </a:spcBef>
              <a:buClr>
                <a:srgbClr val="FF0000"/>
              </a:buClr>
              <a:buSzPct val="80000"/>
              <a:buFont typeface="Wingdings 3" pitchFamily="-65" charset="2"/>
              <a:buChar char="u"/>
            </a:pPr>
            <a:r>
              <a:rPr lang="en-US" sz="2800" kern="0" dirty="0" smtClean="0">
                <a:solidFill>
                  <a:srgbClr val="000000"/>
                </a:solidFill>
                <a:ea typeface="ＭＳ Ｐゴシック" pitchFamily="-112" charset="-128"/>
              </a:rPr>
              <a:t>Do your </a:t>
            </a:r>
            <a:r>
              <a:rPr lang="en-US" sz="2800" dirty="0" smtClean="0"/>
              <a:t>findings accurately reflect the data you collected? </a:t>
            </a:r>
          </a:p>
          <a:p>
            <a:pPr marL="635000" lvl="0" indent="-520700" eaLnBrk="0" hangingPunct="0">
              <a:lnSpc>
                <a:spcPct val="90000"/>
              </a:lnSpc>
              <a:spcBef>
                <a:spcPct val="20000"/>
              </a:spcBef>
              <a:buClr>
                <a:srgbClr val="FF0000"/>
              </a:buClr>
              <a:buSzPct val="80000"/>
              <a:buFont typeface="Wingdings 3" pitchFamily="-65" charset="2"/>
              <a:buChar char="u"/>
            </a:pPr>
            <a:endParaRPr lang="en-US" sz="2800" dirty="0" smtClean="0"/>
          </a:p>
          <a:p>
            <a:pPr marL="635000" lvl="0" indent="-520700" eaLnBrk="0" hangingPunct="0">
              <a:lnSpc>
                <a:spcPct val="90000"/>
              </a:lnSpc>
              <a:spcBef>
                <a:spcPct val="20000"/>
              </a:spcBef>
              <a:buClr>
                <a:srgbClr val="FF0000"/>
              </a:buClr>
              <a:buSzPct val="80000"/>
              <a:buFont typeface="Wingdings 3" pitchFamily="-65" charset="2"/>
              <a:buChar char="u"/>
            </a:pPr>
            <a:r>
              <a:rPr lang="en-US" sz="2800" dirty="0" smtClean="0"/>
              <a:t>How might your interpretation be inaccurate?</a:t>
            </a:r>
          </a:p>
          <a:p>
            <a:pPr marL="635000" lvl="0" indent="-520700" eaLnBrk="0" hangingPunct="0">
              <a:lnSpc>
                <a:spcPct val="90000"/>
              </a:lnSpc>
              <a:spcBef>
                <a:spcPct val="20000"/>
              </a:spcBef>
              <a:buClr>
                <a:srgbClr val="FF0000"/>
              </a:buClr>
              <a:buSzPct val="80000"/>
              <a:buFont typeface="Wingdings 3" pitchFamily="-65" charset="2"/>
              <a:buChar char="u"/>
            </a:pPr>
            <a:endParaRPr lang="en-US" sz="2800" dirty="0" smtClean="0"/>
          </a:p>
          <a:p>
            <a:pPr marL="635000" lvl="0" indent="-520700" eaLnBrk="0" hangingPunct="0">
              <a:lnSpc>
                <a:spcPct val="90000"/>
              </a:lnSpc>
              <a:spcBef>
                <a:spcPct val="20000"/>
              </a:spcBef>
              <a:buClr>
                <a:srgbClr val="FF0000"/>
              </a:buClr>
              <a:buSzPct val="80000"/>
              <a:buFont typeface="Wingdings 3" pitchFamily="-65" charset="2"/>
              <a:buChar char="u"/>
            </a:pPr>
            <a:r>
              <a:rPr lang="en-US" sz="2800" dirty="0" smtClean="0"/>
              <a:t>Are there any unintended consequences that might result from sharing these findings?</a:t>
            </a:r>
          </a:p>
          <a:p>
            <a:pPr marL="635000" lvl="0" indent="-520700" eaLnBrk="0" hangingPunct="0">
              <a:lnSpc>
                <a:spcPct val="90000"/>
              </a:lnSpc>
              <a:spcBef>
                <a:spcPct val="20000"/>
              </a:spcBef>
              <a:buClr>
                <a:srgbClr val="FF0000"/>
              </a:buClr>
              <a:buSzPct val="80000"/>
              <a:buFont typeface="Wingdings 3" pitchFamily="-65" charset="2"/>
              <a:buChar char="u"/>
            </a:pPr>
            <a:endParaRPr lang="en-US" sz="2800" dirty="0" smtClean="0"/>
          </a:p>
          <a:p>
            <a:pPr marL="635000" lvl="0" indent="-520700" eaLnBrk="0" hangingPunct="0">
              <a:lnSpc>
                <a:spcPct val="90000"/>
              </a:lnSpc>
              <a:spcBef>
                <a:spcPct val="20000"/>
              </a:spcBef>
              <a:buClr>
                <a:srgbClr val="FF0000"/>
              </a:buClr>
              <a:buSzPct val="80000"/>
              <a:buFont typeface="Wingdings 3" pitchFamily="-65" charset="2"/>
              <a:buChar char="u"/>
            </a:pPr>
            <a:r>
              <a:rPr lang="en-US" sz="2800" dirty="0" smtClean="0"/>
              <a:t>Are there any missing voices you overlooked?</a:t>
            </a:r>
          </a:p>
        </p:txBody>
      </p:sp>
      <p:sp>
        <p:nvSpPr>
          <p:cNvPr id="10" name="Slide Number Placeholder 9"/>
          <p:cNvSpPr>
            <a:spLocks noGrp="1"/>
          </p:cNvSpPr>
          <p:nvPr>
            <p:ph type="sldNum" sz="quarter" idx="12"/>
          </p:nvPr>
        </p:nvSpPr>
        <p:spPr/>
        <p:txBody>
          <a:bodyPr/>
          <a:lstStyle/>
          <a:p>
            <a:r>
              <a:rPr lang="en-US" dirty="0" smtClean="0"/>
              <a:t>24</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914400" y="1905000"/>
            <a:ext cx="7620000" cy="3200400"/>
          </a:xfrm>
          <a:prstGeom prst="rect">
            <a:avLst/>
          </a:prstGeom>
          <a:noFill/>
          <a:ln w="9525">
            <a:noFill/>
            <a:miter lim="800000"/>
            <a:headEnd/>
            <a:tailEnd/>
          </a:ln>
        </p:spPr>
        <p:txBody>
          <a:bodyPr/>
          <a:lstStyle/>
          <a:p>
            <a:pPr marL="342900" indent="-342900" eaLnBrk="1" hangingPunct="1">
              <a:spcBef>
                <a:spcPct val="20000"/>
              </a:spcBef>
              <a:buFontTx/>
              <a:buChar char="•"/>
            </a:pPr>
            <a:endParaRPr lang="en-US" sz="2400">
              <a:latin typeface="Berlin Sans FB" pitchFamily="34" charset="0"/>
            </a:endParaRPr>
          </a:p>
        </p:txBody>
      </p:sp>
      <p:sp>
        <p:nvSpPr>
          <p:cNvPr id="8196" name="Rectangle 3"/>
          <p:cNvSpPr>
            <a:spLocks noChangeArrowheads="1"/>
          </p:cNvSpPr>
          <p:nvPr/>
        </p:nvSpPr>
        <p:spPr bwMode="auto">
          <a:xfrm>
            <a:off x="838200" y="228600"/>
            <a:ext cx="6477000" cy="1371600"/>
          </a:xfrm>
          <a:prstGeom prst="rect">
            <a:avLst/>
          </a:prstGeom>
          <a:noFill/>
          <a:ln w="9525">
            <a:noFill/>
            <a:miter lim="800000"/>
            <a:headEnd/>
            <a:tailEnd/>
          </a:ln>
        </p:spPr>
        <p:txBody>
          <a:bodyPr anchor="ctr"/>
          <a:lstStyle/>
          <a:p>
            <a:pPr eaLnBrk="1" hangingPunct="1"/>
            <a:r>
              <a:rPr lang="en-US" sz="3200" b="1" dirty="0">
                <a:solidFill>
                  <a:schemeClr val="tx2"/>
                </a:solidFill>
                <a:latin typeface="+mj-lt"/>
              </a:rPr>
              <a:t>Sharing </a:t>
            </a:r>
            <a:r>
              <a:rPr lang="en-US" sz="3200" b="1" dirty="0" smtClean="0">
                <a:solidFill>
                  <a:schemeClr val="tx2"/>
                </a:solidFill>
                <a:latin typeface="+mj-lt"/>
              </a:rPr>
              <a:t>Findings: ‘ate’ Steps</a:t>
            </a:r>
            <a:endParaRPr lang="en-US" sz="3200" b="1" dirty="0">
              <a:solidFill>
                <a:schemeClr val="tx2"/>
              </a:solidFill>
              <a:latin typeface="+mj-lt"/>
            </a:endParaRPr>
          </a:p>
        </p:txBody>
      </p:sp>
      <p:sp>
        <p:nvSpPr>
          <p:cNvPr id="8197" name="Text Box 45"/>
          <p:cNvSpPr txBox="1">
            <a:spLocks noChangeArrowheads="1"/>
          </p:cNvSpPr>
          <p:nvPr/>
        </p:nvSpPr>
        <p:spPr bwMode="auto">
          <a:xfrm>
            <a:off x="3278189" y="6613526"/>
            <a:ext cx="184731" cy="246221"/>
          </a:xfrm>
          <a:prstGeom prst="rect">
            <a:avLst/>
          </a:prstGeom>
          <a:noFill/>
          <a:ln w="9525">
            <a:noFill/>
            <a:miter lim="800000"/>
            <a:headEnd/>
            <a:tailEnd/>
          </a:ln>
        </p:spPr>
        <p:txBody>
          <a:bodyPr wrap="none">
            <a:spAutoFit/>
          </a:bodyPr>
          <a:lstStyle/>
          <a:p>
            <a:pPr eaLnBrk="1" hangingPunct="1"/>
            <a:endParaRPr lang="en-US" sz="1000" b="1">
              <a:latin typeface="Century Gothic" pitchFamily="34" charset="0"/>
            </a:endParaRPr>
          </a:p>
        </p:txBody>
      </p:sp>
      <p:sp>
        <p:nvSpPr>
          <p:cNvPr id="99383" name="Text Box 55"/>
          <p:cNvSpPr txBox="1">
            <a:spLocks noChangeArrowheads="1"/>
          </p:cNvSpPr>
          <p:nvPr/>
        </p:nvSpPr>
        <p:spPr bwMode="auto">
          <a:xfrm>
            <a:off x="609600" y="1295401"/>
            <a:ext cx="8077200" cy="4761303"/>
          </a:xfrm>
          <a:prstGeom prst="rect">
            <a:avLst/>
          </a:prstGeom>
          <a:noFill/>
          <a:ln w="9525">
            <a:noFill/>
            <a:miter lim="800000"/>
            <a:headEnd/>
            <a:tailEnd/>
          </a:ln>
        </p:spPr>
        <p:txBody>
          <a:bodyPr wrap="square">
            <a:spAutoFit/>
          </a:bodyPr>
          <a:lstStyle/>
          <a:p>
            <a:pPr marL="457200" indent="-457200" eaLnBrk="1" hangingPunct="1">
              <a:spcBef>
                <a:spcPct val="20000"/>
              </a:spcBef>
              <a:buFontTx/>
              <a:buAutoNum type="arabicPeriod"/>
            </a:pPr>
            <a:r>
              <a:rPr lang="en-US" sz="1850" b="1" dirty="0">
                <a:latin typeface="Trebuchet MS" pitchFamily="34" charset="0"/>
              </a:rPr>
              <a:t>Deliberate</a:t>
            </a:r>
            <a:r>
              <a:rPr lang="en-US" sz="1850" dirty="0">
                <a:latin typeface="Trebuchet MS" pitchFamily="34" charset="0"/>
              </a:rPr>
              <a:t> – Spend time with people close to the evaluation work </a:t>
            </a:r>
            <a:r>
              <a:rPr lang="en-US" sz="1850" dirty="0" smtClean="0">
                <a:latin typeface="Trebuchet MS" pitchFamily="34" charset="0"/>
              </a:rPr>
              <a:t>and </a:t>
            </a:r>
            <a:r>
              <a:rPr lang="en-US" sz="1850" dirty="0">
                <a:latin typeface="Trebuchet MS" pitchFamily="34" charset="0"/>
              </a:rPr>
              <a:t>confirm the findings. </a:t>
            </a:r>
            <a:r>
              <a:rPr lang="en-US" sz="1850" dirty="0" smtClean="0">
                <a:latin typeface="Trebuchet MS" pitchFamily="34" charset="0"/>
              </a:rPr>
              <a:t>You must convince yourself (</a:t>
            </a:r>
            <a:r>
              <a:rPr lang="en-US" sz="1850" dirty="0" err="1" smtClean="0">
                <a:latin typeface="Trebuchet MS" pitchFamily="34" charset="0"/>
              </a:rPr>
              <a:t>ves</a:t>
            </a:r>
            <a:r>
              <a:rPr lang="en-US" sz="1850" dirty="0" smtClean="0">
                <a:latin typeface="Trebuchet MS" pitchFamily="34" charset="0"/>
              </a:rPr>
              <a:t>) first.</a:t>
            </a:r>
            <a:endParaRPr lang="en-US" sz="1850" dirty="0">
              <a:latin typeface="Trebuchet MS" pitchFamily="34" charset="0"/>
            </a:endParaRPr>
          </a:p>
          <a:p>
            <a:pPr marL="457200" indent="-457200" eaLnBrk="1" hangingPunct="1">
              <a:spcBef>
                <a:spcPct val="20000"/>
              </a:spcBef>
              <a:buFontTx/>
              <a:buAutoNum type="arabicPeriod"/>
            </a:pPr>
            <a:r>
              <a:rPr lang="en-US" sz="1850" b="1" dirty="0">
                <a:latin typeface="Trebuchet MS" pitchFamily="34" charset="0"/>
              </a:rPr>
              <a:t>Anticipate</a:t>
            </a:r>
            <a:r>
              <a:rPr lang="en-US" sz="1850" dirty="0">
                <a:latin typeface="Trebuchet MS" pitchFamily="34" charset="0"/>
              </a:rPr>
              <a:t> – Determine how you want to use the </a:t>
            </a:r>
            <a:r>
              <a:rPr lang="en-US" sz="1850" dirty="0" smtClean="0">
                <a:latin typeface="Trebuchet MS" pitchFamily="34" charset="0"/>
              </a:rPr>
              <a:t>findings and what </a:t>
            </a:r>
            <a:r>
              <a:rPr lang="en-US" sz="1850" dirty="0">
                <a:latin typeface="Trebuchet MS" pitchFamily="34" charset="0"/>
              </a:rPr>
              <a:t>value might be derived from the </a:t>
            </a:r>
            <a:r>
              <a:rPr lang="en-US" sz="1850" dirty="0" smtClean="0">
                <a:latin typeface="Trebuchet MS" pitchFamily="34" charset="0"/>
              </a:rPr>
              <a:t>findings for </a:t>
            </a:r>
            <a:r>
              <a:rPr lang="en-US" sz="1850" dirty="0">
                <a:latin typeface="Trebuchet MS" pitchFamily="34" charset="0"/>
              </a:rPr>
              <a:t>the program/process.</a:t>
            </a:r>
          </a:p>
          <a:p>
            <a:pPr marL="457200" indent="-457200" eaLnBrk="1" hangingPunct="1">
              <a:spcBef>
                <a:spcPct val="20000"/>
              </a:spcBef>
              <a:buFontTx/>
              <a:buAutoNum type="arabicPeriod"/>
            </a:pPr>
            <a:r>
              <a:rPr lang="en-US" sz="1850" b="1" dirty="0">
                <a:latin typeface="Trebuchet MS" pitchFamily="34" charset="0"/>
              </a:rPr>
              <a:t>Investigate </a:t>
            </a:r>
            <a:r>
              <a:rPr lang="en-US" sz="1850" dirty="0">
                <a:latin typeface="Trebuchet MS" pitchFamily="34" charset="0"/>
              </a:rPr>
              <a:t>– Once you have </a:t>
            </a:r>
            <a:r>
              <a:rPr lang="en-US" sz="1850" dirty="0" smtClean="0">
                <a:latin typeface="Trebuchet MS" pitchFamily="34" charset="0"/>
              </a:rPr>
              <a:t>findings, </a:t>
            </a:r>
            <a:r>
              <a:rPr lang="en-US" sz="1850" dirty="0">
                <a:latin typeface="Trebuchet MS" pitchFamily="34" charset="0"/>
              </a:rPr>
              <a:t>test them with key </a:t>
            </a:r>
            <a:r>
              <a:rPr lang="en-US" sz="1850" dirty="0" smtClean="0">
                <a:latin typeface="Trebuchet MS" pitchFamily="34" charset="0"/>
              </a:rPr>
              <a:t>stakeholders. They </a:t>
            </a:r>
            <a:r>
              <a:rPr lang="en-US" sz="1850" dirty="0">
                <a:latin typeface="Trebuchet MS" pitchFamily="34" charset="0"/>
              </a:rPr>
              <a:t>will </a:t>
            </a:r>
            <a:r>
              <a:rPr lang="en-US" sz="1850" dirty="0" smtClean="0">
                <a:latin typeface="Trebuchet MS" pitchFamily="34" charset="0"/>
              </a:rPr>
              <a:t>shed light on perceived value of the </a:t>
            </a:r>
            <a:r>
              <a:rPr lang="en-US" sz="1850" dirty="0">
                <a:latin typeface="Trebuchet MS" pitchFamily="34" charset="0"/>
              </a:rPr>
              <a:t>findings.</a:t>
            </a:r>
          </a:p>
          <a:p>
            <a:pPr marL="457200" indent="-457200" eaLnBrk="1" hangingPunct="1">
              <a:spcBef>
                <a:spcPct val="20000"/>
              </a:spcBef>
              <a:buFontTx/>
              <a:buAutoNum type="arabicPeriod"/>
            </a:pPr>
            <a:r>
              <a:rPr lang="en-US" sz="1850" b="1" dirty="0">
                <a:latin typeface="Trebuchet MS" pitchFamily="34" charset="0"/>
              </a:rPr>
              <a:t>Calibrate</a:t>
            </a:r>
            <a:r>
              <a:rPr lang="en-US" sz="1850" dirty="0">
                <a:latin typeface="Trebuchet MS" pitchFamily="34" charset="0"/>
              </a:rPr>
              <a:t> – Develop a result sharing mechanism that can convey the message you want to convey to your chosen audience.</a:t>
            </a:r>
          </a:p>
          <a:p>
            <a:pPr marL="457200" indent="-457200" eaLnBrk="1" hangingPunct="1">
              <a:spcBef>
                <a:spcPct val="20000"/>
              </a:spcBef>
              <a:buFontTx/>
              <a:buAutoNum type="arabicPeriod"/>
            </a:pPr>
            <a:r>
              <a:rPr lang="en-US" sz="1850" b="1" dirty="0">
                <a:latin typeface="Trebuchet MS" pitchFamily="34" charset="0"/>
              </a:rPr>
              <a:t>Illuminate</a:t>
            </a:r>
            <a:r>
              <a:rPr lang="en-US" sz="1850" dirty="0">
                <a:latin typeface="Trebuchet MS" pitchFamily="34" charset="0"/>
              </a:rPr>
              <a:t> – Remove any unnecessary details and highlight the ‘key findings’. </a:t>
            </a:r>
          </a:p>
          <a:p>
            <a:pPr marL="457200" indent="-457200" eaLnBrk="1" hangingPunct="1">
              <a:spcBef>
                <a:spcPct val="20000"/>
              </a:spcBef>
              <a:buFontTx/>
              <a:buAutoNum type="arabicPeriod"/>
            </a:pPr>
            <a:r>
              <a:rPr lang="en-US" sz="1850" b="1" dirty="0">
                <a:latin typeface="Trebuchet MS" pitchFamily="34" charset="0"/>
              </a:rPr>
              <a:t>Substantiate</a:t>
            </a:r>
            <a:r>
              <a:rPr lang="en-US" sz="1850" dirty="0">
                <a:latin typeface="Trebuchet MS" pitchFamily="34" charset="0"/>
              </a:rPr>
              <a:t> – Take a step away from the work and  come back to it later with fresh eyes. Ask yourself, “Do the findings still resonate?”</a:t>
            </a:r>
          </a:p>
          <a:p>
            <a:pPr marL="457200" indent="-457200" eaLnBrk="1" hangingPunct="1">
              <a:spcBef>
                <a:spcPct val="20000"/>
              </a:spcBef>
              <a:buFontTx/>
              <a:buAutoNum type="arabicPeriod"/>
            </a:pPr>
            <a:r>
              <a:rPr lang="en-US" sz="1850" b="1" dirty="0">
                <a:latin typeface="Trebuchet MS" pitchFamily="34" charset="0"/>
              </a:rPr>
              <a:t>Annotate</a:t>
            </a:r>
            <a:r>
              <a:rPr lang="en-US" sz="1850" dirty="0">
                <a:latin typeface="Trebuchet MS" pitchFamily="34" charset="0"/>
              </a:rPr>
              <a:t> – </a:t>
            </a:r>
            <a:r>
              <a:rPr lang="en-US" sz="1850" dirty="0" smtClean="0">
                <a:latin typeface="Trebuchet MS" pitchFamily="34" charset="0"/>
              </a:rPr>
              <a:t>Proofread the </a:t>
            </a:r>
            <a:r>
              <a:rPr lang="en-US" sz="1850" dirty="0">
                <a:latin typeface="Trebuchet MS" pitchFamily="34" charset="0"/>
              </a:rPr>
              <a:t>final </a:t>
            </a:r>
            <a:r>
              <a:rPr lang="en-US" sz="1850" dirty="0" smtClean="0">
                <a:latin typeface="Trebuchet MS" pitchFamily="34" charset="0"/>
              </a:rPr>
              <a:t>draft. </a:t>
            </a:r>
            <a:r>
              <a:rPr lang="en-US" sz="1850" dirty="0" err="1" smtClean="0">
                <a:latin typeface="Trebuchet MS" pitchFamily="34" charset="0"/>
              </a:rPr>
              <a:t>Misteaks</a:t>
            </a:r>
            <a:r>
              <a:rPr lang="en-US" sz="1850" dirty="0" smtClean="0">
                <a:latin typeface="Trebuchet MS" pitchFamily="34" charset="0"/>
              </a:rPr>
              <a:t> can distract </a:t>
            </a:r>
            <a:r>
              <a:rPr lang="en-US" sz="1850" dirty="0">
                <a:latin typeface="Trebuchet MS" pitchFamily="34" charset="0"/>
              </a:rPr>
              <a:t>from results.</a:t>
            </a:r>
          </a:p>
          <a:p>
            <a:pPr marL="457200" indent="-457200" eaLnBrk="1" hangingPunct="1">
              <a:spcBef>
                <a:spcPct val="20000"/>
              </a:spcBef>
              <a:buFontTx/>
              <a:buAutoNum type="arabicPeriod"/>
            </a:pPr>
            <a:r>
              <a:rPr lang="en-US" sz="1850" b="1" dirty="0" smtClean="0">
                <a:latin typeface="Trebuchet MS" pitchFamily="34" charset="0"/>
              </a:rPr>
              <a:t>Communicate</a:t>
            </a:r>
            <a:r>
              <a:rPr lang="en-US" sz="1850" dirty="0" smtClean="0">
                <a:latin typeface="Trebuchet MS" pitchFamily="34" charset="0"/>
              </a:rPr>
              <a:t> </a:t>
            </a:r>
            <a:r>
              <a:rPr lang="en-US" sz="1850" dirty="0">
                <a:latin typeface="Trebuchet MS" pitchFamily="34" charset="0"/>
              </a:rPr>
              <a:t>– Share the results!</a:t>
            </a:r>
          </a:p>
        </p:txBody>
      </p:sp>
      <p:pic>
        <p:nvPicPr>
          <p:cNvPr id="8200" name="Picture 58" descr="C:\Users\Coulson-Walters\AppData\Local\Microsoft\Windows\Temporary Internet Files\Content.IE5\PCLS0QOQ\MC900082285[1].wmf"/>
          <p:cNvPicPr>
            <a:picLocks noChangeAspect="1" noChangeArrowheads="1"/>
          </p:cNvPicPr>
          <p:nvPr/>
        </p:nvPicPr>
        <p:blipFill>
          <a:blip r:embed="rId3" cstate="print"/>
          <a:srcRect/>
          <a:stretch>
            <a:fillRect/>
          </a:stretch>
        </p:blipFill>
        <p:spPr bwMode="auto">
          <a:xfrm>
            <a:off x="7620000" y="1"/>
            <a:ext cx="1371600" cy="1114425"/>
          </a:xfrm>
          <a:prstGeom prst="rect">
            <a:avLst/>
          </a:prstGeom>
          <a:noFill/>
          <a:ln w="9525">
            <a:noFill/>
            <a:miter lim="800000"/>
            <a:headEnd/>
            <a:tailEnd/>
          </a:ln>
        </p:spPr>
      </p:pic>
      <p:sp>
        <p:nvSpPr>
          <p:cNvPr id="12" name="Slide Number Placeholder 11"/>
          <p:cNvSpPr>
            <a:spLocks noGrp="1"/>
          </p:cNvSpPr>
          <p:nvPr>
            <p:ph type="sldNum" sz="quarter" idx="12"/>
          </p:nvPr>
        </p:nvSpPr>
        <p:spPr/>
        <p:txBody>
          <a:bodyPr/>
          <a:lstStyle/>
          <a:p>
            <a:r>
              <a:rPr lang="en-US" dirty="0" smtClean="0"/>
              <a:t>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9383">
                                            <p:txEl>
                                              <p:pRg st="0" end="0"/>
                                            </p:txEl>
                                          </p:spTgt>
                                        </p:tgtEl>
                                        <p:attrNameLst>
                                          <p:attrName>style.visibility</p:attrName>
                                        </p:attrNameLst>
                                      </p:cBhvr>
                                      <p:to>
                                        <p:strVal val="visible"/>
                                      </p:to>
                                    </p:set>
                                    <p:animEffect transition="in" filter="wipe(down)">
                                      <p:cBhvr>
                                        <p:cTn id="7" dur="500"/>
                                        <p:tgtEl>
                                          <p:spTgt spid="993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9383">
                                            <p:txEl>
                                              <p:pRg st="1" end="1"/>
                                            </p:txEl>
                                          </p:spTgt>
                                        </p:tgtEl>
                                        <p:attrNameLst>
                                          <p:attrName>style.visibility</p:attrName>
                                        </p:attrNameLst>
                                      </p:cBhvr>
                                      <p:to>
                                        <p:strVal val="visible"/>
                                      </p:to>
                                    </p:set>
                                    <p:animEffect transition="in" filter="wipe(down)">
                                      <p:cBhvr>
                                        <p:cTn id="12" dur="500"/>
                                        <p:tgtEl>
                                          <p:spTgt spid="993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9383">
                                            <p:txEl>
                                              <p:pRg st="2" end="2"/>
                                            </p:txEl>
                                          </p:spTgt>
                                        </p:tgtEl>
                                        <p:attrNameLst>
                                          <p:attrName>style.visibility</p:attrName>
                                        </p:attrNameLst>
                                      </p:cBhvr>
                                      <p:to>
                                        <p:strVal val="visible"/>
                                      </p:to>
                                    </p:set>
                                    <p:animEffect transition="in" filter="wipe(down)">
                                      <p:cBhvr>
                                        <p:cTn id="17" dur="500"/>
                                        <p:tgtEl>
                                          <p:spTgt spid="993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9383">
                                            <p:txEl>
                                              <p:pRg st="3" end="3"/>
                                            </p:txEl>
                                          </p:spTgt>
                                        </p:tgtEl>
                                        <p:attrNameLst>
                                          <p:attrName>style.visibility</p:attrName>
                                        </p:attrNameLst>
                                      </p:cBhvr>
                                      <p:to>
                                        <p:strVal val="visible"/>
                                      </p:to>
                                    </p:set>
                                    <p:animEffect transition="in" filter="wipe(down)">
                                      <p:cBhvr>
                                        <p:cTn id="22" dur="500"/>
                                        <p:tgtEl>
                                          <p:spTgt spid="993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9383">
                                            <p:txEl>
                                              <p:pRg st="4" end="4"/>
                                            </p:txEl>
                                          </p:spTgt>
                                        </p:tgtEl>
                                        <p:attrNameLst>
                                          <p:attrName>style.visibility</p:attrName>
                                        </p:attrNameLst>
                                      </p:cBhvr>
                                      <p:to>
                                        <p:strVal val="visible"/>
                                      </p:to>
                                    </p:set>
                                    <p:animEffect transition="in" filter="wipe(down)">
                                      <p:cBhvr>
                                        <p:cTn id="27" dur="500"/>
                                        <p:tgtEl>
                                          <p:spTgt spid="993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9383">
                                            <p:txEl>
                                              <p:pRg st="5" end="5"/>
                                            </p:txEl>
                                          </p:spTgt>
                                        </p:tgtEl>
                                        <p:attrNameLst>
                                          <p:attrName>style.visibility</p:attrName>
                                        </p:attrNameLst>
                                      </p:cBhvr>
                                      <p:to>
                                        <p:strVal val="visible"/>
                                      </p:to>
                                    </p:set>
                                    <p:animEffect transition="in" filter="wipe(down)">
                                      <p:cBhvr>
                                        <p:cTn id="32" dur="500"/>
                                        <p:tgtEl>
                                          <p:spTgt spid="993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9383">
                                            <p:txEl>
                                              <p:pRg st="6" end="6"/>
                                            </p:txEl>
                                          </p:spTgt>
                                        </p:tgtEl>
                                        <p:attrNameLst>
                                          <p:attrName>style.visibility</p:attrName>
                                        </p:attrNameLst>
                                      </p:cBhvr>
                                      <p:to>
                                        <p:strVal val="visible"/>
                                      </p:to>
                                    </p:set>
                                    <p:animEffect transition="in" filter="wipe(down)">
                                      <p:cBhvr>
                                        <p:cTn id="37" dur="500"/>
                                        <p:tgtEl>
                                          <p:spTgt spid="993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99383">
                                            <p:txEl>
                                              <p:pRg st="7" end="7"/>
                                            </p:txEl>
                                          </p:spTgt>
                                        </p:tgtEl>
                                        <p:attrNameLst>
                                          <p:attrName>style.visibility</p:attrName>
                                        </p:attrNameLst>
                                      </p:cBhvr>
                                      <p:to>
                                        <p:strVal val="visible"/>
                                      </p:to>
                                    </p:set>
                                    <p:animEffect transition="in" filter="wipe(down)">
                                      <p:cBhvr>
                                        <p:cTn id="42" dur="500"/>
                                        <p:tgtEl>
                                          <p:spTgt spid="993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What is Evaluation Anyway? </a:t>
            </a:r>
            <a:r>
              <a:rPr lang="en-US" dirty="0" smtClean="0"/>
              <a:t>	</a:t>
            </a:r>
            <a:endParaRPr lang="en-US" dirty="0"/>
          </a:p>
        </p:txBody>
      </p:sp>
      <p:sp>
        <p:nvSpPr>
          <p:cNvPr id="3" name="Text Placeholder 2"/>
          <p:cNvSpPr>
            <a:spLocks noGrp="1"/>
          </p:cNvSpPr>
          <p:nvPr>
            <p:ph type="body" idx="1"/>
          </p:nvPr>
        </p:nvSpPr>
        <p:spPr/>
        <p:txBody>
          <a:bodyPr>
            <a:normAutofit fontScale="92500"/>
          </a:bodyPr>
          <a:lstStyle/>
          <a:p>
            <a:r>
              <a:rPr lang="en-US" dirty="0" smtClean="0">
                <a:solidFill>
                  <a:schemeClr val="tx2"/>
                </a:solidFill>
              </a:rPr>
              <a:t>Program Evaluation</a:t>
            </a:r>
            <a:r>
              <a:rPr lang="en-US" dirty="0" smtClean="0"/>
              <a:t>		</a:t>
            </a:r>
            <a:endParaRPr lang="en-US" dirty="0"/>
          </a:p>
        </p:txBody>
      </p:sp>
      <p:sp>
        <p:nvSpPr>
          <p:cNvPr id="4" name="Text Placeholder 3"/>
          <p:cNvSpPr>
            <a:spLocks noGrp="1"/>
          </p:cNvSpPr>
          <p:nvPr>
            <p:ph type="body" sz="half" idx="3"/>
          </p:nvPr>
        </p:nvSpPr>
        <p:spPr/>
        <p:txBody>
          <a:bodyPr>
            <a:normAutofit/>
          </a:bodyPr>
          <a:lstStyle/>
          <a:p>
            <a:r>
              <a:rPr lang="en-US" dirty="0" smtClean="0">
                <a:solidFill>
                  <a:schemeClr val="tx2"/>
                </a:solidFill>
              </a:rPr>
              <a:t>Participatory Evaluation</a:t>
            </a:r>
            <a:endParaRPr lang="en-US" dirty="0">
              <a:solidFill>
                <a:schemeClr val="tx2"/>
              </a:solidFill>
            </a:endParaRPr>
          </a:p>
        </p:txBody>
      </p:sp>
      <p:sp>
        <p:nvSpPr>
          <p:cNvPr id="5" name="Content Placeholder 4"/>
          <p:cNvSpPr>
            <a:spLocks noGrp="1"/>
          </p:cNvSpPr>
          <p:nvPr>
            <p:ph sz="quarter" idx="2"/>
          </p:nvPr>
        </p:nvSpPr>
        <p:spPr/>
        <p:txBody>
          <a:bodyPr>
            <a:normAutofit/>
          </a:bodyPr>
          <a:lstStyle/>
          <a:p>
            <a:r>
              <a:rPr lang="en-US" dirty="0" smtClean="0"/>
              <a:t>Thoughtful, systematic collection and analysis of information about  activities, characteristics, and outcomes of programs, for use by specific people, to reduce uncertainties, inform decisions.</a:t>
            </a:r>
          </a:p>
          <a:p>
            <a:endParaRPr lang="en-US" dirty="0"/>
          </a:p>
        </p:txBody>
      </p:sp>
      <p:sp>
        <p:nvSpPr>
          <p:cNvPr id="6" name="Content Placeholder 5"/>
          <p:cNvSpPr>
            <a:spLocks noGrp="1"/>
          </p:cNvSpPr>
          <p:nvPr>
            <p:ph sz="quarter" idx="4"/>
          </p:nvPr>
        </p:nvSpPr>
        <p:spPr/>
        <p:txBody>
          <a:bodyPr>
            <a:normAutofit/>
          </a:bodyPr>
          <a:lstStyle/>
          <a:p>
            <a:r>
              <a:rPr lang="en-US" dirty="0" smtClean="0"/>
              <a:t>Trained evaluation personnel and practice-based decision-makers coming together to learn about , design, conduct and use results of program evaluation.</a:t>
            </a:r>
            <a:endParaRPr lang="en-US" dirty="0"/>
          </a:p>
        </p:txBody>
      </p:sp>
      <p:sp>
        <p:nvSpPr>
          <p:cNvPr id="12" name="Slide Number Placeholder 11"/>
          <p:cNvSpPr>
            <a:spLocks noGrp="1"/>
          </p:cNvSpPr>
          <p:nvPr>
            <p:ph type="sldNum" sz="quarter" idx="12"/>
          </p:nvPr>
        </p:nvSpPr>
        <p:spPr/>
        <p:txBody>
          <a:bodyPr/>
          <a:lstStyle/>
          <a:p>
            <a:r>
              <a:rPr lang="en-US" dirty="0" err="1" smtClean="0"/>
              <a:t>i</a:t>
            </a:r>
            <a:r>
              <a:rPr lang="en-US" dirty="0" smtClean="0"/>
              <a:t>  Review</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are evaluation data collected?</a:t>
            </a:r>
            <a:endParaRPr lang="en-US" b="1"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dirty="0" smtClean="0"/>
              <a:t>Interviews</a:t>
            </a:r>
          </a:p>
          <a:p>
            <a:pPr>
              <a:spcBef>
                <a:spcPts val="2400"/>
              </a:spcBef>
            </a:pPr>
            <a:r>
              <a:rPr lang="en-US" sz="3600" dirty="0" smtClean="0"/>
              <a:t>Surveys</a:t>
            </a:r>
          </a:p>
          <a:p>
            <a:pPr>
              <a:spcBef>
                <a:spcPts val="2400"/>
              </a:spcBef>
            </a:pPr>
            <a:r>
              <a:rPr lang="en-US" sz="3600" dirty="0" smtClean="0"/>
              <a:t>Observations</a:t>
            </a:r>
          </a:p>
          <a:p>
            <a:pPr>
              <a:spcBef>
                <a:spcPts val="2400"/>
              </a:spcBef>
            </a:pPr>
            <a:r>
              <a:rPr lang="en-US" sz="3600" dirty="0" smtClean="0"/>
              <a:t>Record Reviews</a:t>
            </a:r>
            <a:endParaRPr lang="en-US" sz="3600" dirty="0"/>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
        <p:nvSpPr>
          <p:cNvPr id="9" name="Slide Number Placeholder 8"/>
          <p:cNvSpPr>
            <a:spLocks noGrp="1"/>
          </p:cNvSpPr>
          <p:nvPr>
            <p:ph type="sldNum" sz="quarter" idx="12"/>
          </p:nvPr>
        </p:nvSpPr>
        <p:spPr/>
        <p:txBody>
          <a:bodyPr/>
          <a:lstStyle/>
          <a:p>
            <a:r>
              <a:rPr lang="en-US" dirty="0" smtClean="0"/>
              <a:t>ii  Review</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924800" cy="769938"/>
          </a:xfrm>
        </p:spPr>
        <p:txBody>
          <a:bodyPr>
            <a:normAutofit fontScale="90000"/>
          </a:bodyPr>
          <a:lstStyle/>
          <a:p>
            <a:pPr eaLnBrk="1" hangingPunct="1"/>
            <a:r>
              <a:rPr lang="en-US" sz="3600" b="1" dirty="0" smtClean="0">
                <a:latin typeface="Bookman Old Style" pitchFamily="18" charset="0"/>
                <a:ea typeface="ＭＳ Ｐゴシック" charset="-128"/>
              </a:rPr>
              <a:t>Evaluation Data Collection Options</a:t>
            </a:r>
          </a:p>
        </p:txBody>
      </p:sp>
      <p:sp>
        <p:nvSpPr>
          <p:cNvPr id="5123" name="Text Box 6"/>
          <p:cNvSpPr txBox="1">
            <a:spLocks noChangeArrowheads="1"/>
          </p:cNvSpPr>
          <p:nvPr/>
        </p:nvSpPr>
        <p:spPr bwMode="auto">
          <a:xfrm>
            <a:off x="990600" y="1524000"/>
            <a:ext cx="2509838" cy="461963"/>
          </a:xfrm>
          <a:prstGeom prst="rect">
            <a:avLst/>
          </a:prstGeom>
          <a:noFill/>
          <a:ln w="9525">
            <a:noFill/>
            <a:miter lim="800000"/>
            <a:headEnd/>
            <a:tailEnd/>
          </a:ln>
        </p:spPr>
        <p:txBody>
          <a:bodyPr wrap="none">
            <a:spAutoFit/>
          </a:bodyPr>
          <a:lstStyle/>
          <a:p>
            <a:r>
              <a:rPr lang="en-US" sz="2400" b="1"/>
              <a:t>Qualitative Data</a:t>
            </a:r>
          </a:p>
        </p:txBody>
      </p:sp>
      <p:sp>
        <p:nvSpPr>
          <p:cNvPr id="158727" name="Oval 7"/>
          <p:cNvSpPr>
            <a:spLocks noChangeArrowheads="1"/>
          </p:cNvSpPr>
          <p:nvPr/>
        </p:nvSpPr>
        <p:spPr bwMode="auto">
          <a:xfrm>
            <a:off x="3200400" y="2895600"/>
            <a:ext cx="2971800" cy="1236663"/>
          </a:xfrm>
          <a:prstGeom prst="ellipse">
            <a:avLst/>
          </a:prstGeom>
          <a:solidFill>
            <a:schemeClr val="accent1"/>
          </a:solidFill>
          <a:ln w="9525">
            <a:solidFill>
              <a:schemeClr val="tx1"/>
            </a:solidFill>
            <a:miter lim="800000"/>
            <a:headEnd/>
            <a:tailEnd/>
          </a:ln>
        </p:spPr>
        <p:txBody>
          <a:bodyPr anchor="ctr"/>
          <a:lstStyle/>
          <a:p>
            <a:pPr algn="ctr"/>
            <a:r>
              <a:rPr lang="en-US" sz="1600" b="1">
                <a:latin typeface="Arial Narrow" charset="0"/>
              </a:rPr>
              <a:t>Surveys</a:t>
            </a:r>
          </a:p>
          <a:p>
            <a:pPr algn="ctr"/>
            <a:r>
              <a:rPr lang="en-US" sz="1600">
                <a:latin typeface="Arial Narrow" charset="0"/>
              </a:rPr>
              <a:t>Administering a structured series of questions with discrete choices</a:t>
            </a:r>
          </a:p>
        </p:txBody>
      </p:sp>
      <p:sp>
        <p:nvSpPr>
          <p:cNvPr id="158728" name="Oval 8"/>
          <p:cNvSpPr>
            <a:spLocks noChangeArrowheads="1"/>
          </p:cNvSpPr>
          <p:nvPr/>
        </p:nvSpPr>
        <p:spPr bwMode="auto">
          <a:xfrm>
            <a:off x="5715000" y="4114800"/>
            <a:ext cx="3276600" cy="1239838"/>
          </a:xfrm>
          <a:prstGeom prst="ellipse">
            <a:avLst/>
          </a:prstGeom>
          <a:solidFill>
            <a:srgbClr val="CCFFFF"/>
          </a:solidFill>
          <a:ln w="9525">
            <a:solidFill>
              <a:schemeClr val="tx1"/>
            </a:solidFill>
            <a:miter lim="800000"/>
            <a:headEnd/>
            <a:tailEnd/>
          </a:ln>
        </p:spPr>
        <p:txBody>
          <a:bodyPr anchor="ctr"/>
          <a:lstStyle/>
          <a:p>
            <a:pPr algn="ctr"/>
            <a:r>
              <a:rPr lang="en-US" sz="1400" b="1">
                <a:latin typeface="Arial Narrow" charset="0"/>
              </a:rPr>
              <a:t>External Record Review</a:t>
            </a:r>
          </a:p>
          <a:p>
            <a:pPr algn="ctr"/>
            <a:r>
              <a:rPr lang="en-US" sz="1400">
                <a:latin typeface="Arial Narrow" charset="0"/>
              </a:rPr>
              <a:t>Utilizing quantitative data that can be obtained from existing sources</a:t>
            </a:r>
          </a:p>
        </p:txBody>
      </p:sp>
      <p:sp>
        <p:nvSpPr>
          <p:cNvPr id="158729" name="Oval 9"/>
          <p:cNvSpPr>
            <a:spLocks noChangeArrowheads="1"/>
          </p:cNvSpPr>
          <p:nvPr/>
        </p:nvSpPr>
        <p:spPr bwMode="auto">
          <a:xfrm>
            <a:off x="457200" y="2133600"/>
            <a:ext cx="3124200" cy="1084263"/>
          </a:xfrm>
          <a:prstGeom prst="ellipse">
            <a:avLst/>
          </a:prstGeom>
          <a:solidFill>
            <a:srgbClr val="FFFF99"/>
          </a:solidFill>
          <a:ln w="9525">
            <a:solidFill>
              <a:schemeClr val="tx1"/>
            </a:solidFill>
            <a:miter lim="800000"/>
            <a:headEnd/>
            <a:tailEnd/>
          </a:ln>
        </p:spPr>
        <p:txBody>
          <a:bodyPr anchor="ctr"/>
          <a:lstStyle/>
          <a:p>
            <a:pPr algn="ctr"/>
            <a:r>
              <a:rPr lang="en-US" sz="1600" b="1" dirty="0">
                <a:latin typeface="Arial Narrow" charset="0"/>
              </a:rPr>
              <a:t>Interviews</a:t>
            </a:r>
          </a:p>
          <a:p>
            <a:pPr algn="ctr"/>
            <a:r>
              <a:rPr lang="en-US" sz="1400" dirty="0">
                <a:latin typeface="Arial Narrow" charset="0"/>
              </a:rPr>
              <a:t>Conducting guided conversations with key people knowledgeable about a subject</a:t>
            </a:r>
          </a:p>
        </p:txBody>
      </p:sp>
      <p:sp>
        <p:nvSpPr>
          <p:cNvPr id="158730" name="Oval 10"/>
          <p:cNvSpPr>
            <a:spLocks noChangeArrowheads="1"/>
          </p:cNvSpPr>
          <p:nvPr/>
        </p:nvSpPr>
        <p:spPr bwMode="auto">
          <a:xfrm>
            <a:off x="228600" y="3581400"/>
            <a:ext cx="3352800" cy="1084263"/>
          </a:xfrm>
          <a:prstGeom prst="ellipse">
            <a:avLst/>
          </a:prstGeom>
          <a:solidFill>
            <a:srgbClr val="FFFF99"/>
          </a:solidFill>
          <a:ln w="9525">
            <a:solidFill>
              <a:schemeClr val="tx1"/>
            </a:solidFill>
            <a:miter lim="800000"/>
            <a:headEnd/>
            <a:tailEnd/>
          </a:ln>
        </p:spPr>
        <p:txBody>
          <a:bodyPr anchor="ctr"/>
          <a:lstStyle/>
          <a:p>
            <a:pPr algn="ctr"/>
            <a:r>
              <a:rPr lang="en-US" sz="1400" b="1">
                <a:latin typeface="Arial Narrow" charset="0"/>
              </a:rPr>
              <a:t>Focus Groups</a:t>
            </a:r>
          </a:p>
          <a:p>
            <a:pPr algn="ctr"/>
            <a:r>
              <a:rPr lang="en-US" sz="1400">
                <a:latin typeface="Arial Narrow" charset="0"/>
              </a:rPr>
              <a:t>Facilitating a discussion about a particular issue/question among people who share common characteristics </a:t>
            </a:r>
          </a:p>
        </p:txBody>
      </p:sp>
      <p:sp>
        <p:nvSpPr>
          <p:cNvPr id="158732" name="Oval 12"/>
          <p:cNvSpPr>
            <a:spLocks noChangeArrowheads="1"/>
          </p:cNvSpPr>
          <p:nvPr/>
        </p:nvSpPr>
        <p:spPr bwMode="auto">
          <a:xfrm>
            <a:off x="2362200" y="4648200"/>
            <a:ext cx="3581400" cy="1549400"/>
          </a:xfrm>
          <a:prstGeom prst="ellipse">
            <a:avLst/>
          </a:prstGeom>
          <a:solidFill>
            <a:schemeClr val="accent1"/>
          </a:solidFill>
          <a:ln w="9525">
            <a:solidFill>
              <a:schemeClr val="tx1"/>
            </a:solidFill>
            <a:miter lim="800000"/>
            <a:headEnd/>
            <a:tailEnd/>
          </a:ln>
        </p:spPr>
        <p:txBody>
          <a:bodyPr anchor="ctr"/>
          <a:lstStyle/>
          <a:p>
            <a:pPr algn="ctr"/>
            <a:r>
              <a:rPr lang="en-US" sz="1600" b="1">
                <a:latin typeface="Arial Narrow" charset="0"/>
              </a:rPr>
              <a:t>Observations</a:t>
            </a:r>
          </a:p>
          <a:p>
            <a:pPr algn="ctr"/>
            <a:r>
              <a:rPr lang="en-US" sz="1600">
                <a:latin typeface="Arial Narrow" charset="0"/>
              </a:rPr>
              <a:t>Documenting visible manifestations of behavior or characteristics of settings</a:t>
            </a:r>
          </a:p>
        </p:txBody>
      </p:sp>
      <p:sp>
        <p:nvSpPr>
          <p:cNvPr id="5129" name="Text Box 13"/>
          <p:cNvSpPr txBox="1">
            <a:spLocks noChangeArrowheads="1"/>
          </p:cNvSpPr>
          <p:nvPr/>
        </p:nvSpPr>
        <p:spPr bwMode="auto">
          <a:xfrm>
            <a:off x="5943600" y="1524000"/>
            <a:ext cx="2716213" cy="461963"/>
          </a:xfrm>
          <a:prstGeom prst="rect">
            <a:avLst/>
          </a:prstGeom>
          <a:noFill/>
          <a:ln w="9525">
            <a:noFill/>
            <a:miter lim="800000"/>
            <a:headEnd/>
            <a:tailEnd/>
          </a:ln>
        </p:spPr>
        <p:txBody>
          <a:bodyPr wrap="none">
            <a:spAutoFit/>
          </a:bodyPr>
          <a:lstStyle/>
          <a:p>
            <a:r>
              <a:rPr lang="en-US" sz="2400" b="1"/>
              <a:t>Quantitative Data</a:t>
            </a:r>
          </a:p>
        </p:txBody>
      </p:sp>
      <p:sp>
        <p:nvSpPr>
          <p:cNvPr id="158734" name="Oval 14"/>
          <p:cNvSpPr>
            <a:spLocks noChangeArrowheads="1"/>
          </p:cNvSpPr>
          <p:nvPr/>
        </p:nvSpPr>
        <p:spPr bwMode="auto">
          <a:xfrm>
            <a:off x="5638800" y="2133600"/>
            <a:ext cx="3200400" cy="1143000"/>
          </a:xfrm>
          <a:prstGeom prst="ellipse">
            <a:avLst/>
          </a:prstGeom>
          <a:solidFill>
            <a:srgbClr val="CCFFFF"/>
          </a:solidFill>
          <a:ln w="9525">
            <a:solidFill>
              <a:schemeClr val="tx1"/>
            </a:solidFill>
            <a:miter lim="800000"/>
            <a:headEnd/>
            <a:tailEnd/>
          </a:ln>
        </p:spPr>
        <p:txBody>
          <a:bodyPr anchor="ctr"/>
          <a:lstStyle/>
          <a:p>
            <a:pPr algn="ctr"/>
            <a:r>
              <a:rPr lang="en-US" sz="1600" b="1">
                <a:latin typeface="Arial Narrow" charset="0"/>
              </a:rPr>
              <a:t>Record Review</a:t>
            </a:r>
          </a:p>
          <a:p>
            <a:pPr algn="ctr"/>
            <a:r>
              <a:rPr lang="en-US" sz="1400">
                <a:latin typeface="Arial Narrow" charset="0"/>
              </a:rPr>
              <a:t>Collecting and organizing data about a program or event and its participants from outside sources</a:t>
            </a:r>
          </a:p>
        </p:txBody>
      </p:sp>
      <p:sp>
        <p:nvSpPr>
          <p:cNvPr id="5131" name="Left-Right Arrow 12"/>
          <p:cNvSpPr>
            <a:spLocks noChangeArrowheads="1"/>
          </p:cNvSpPr>
          <p:nvPr/>
        </p:nvSpPr>
        <p:spPr bwMode="auto">
          <a:xfrm>
            <a:off x="3733800" y="2590800"/>
            <a:ext cx="1676400" cy="142875"/>
          </a:xfrm>
          <a:prstGeom prst="leftRightArrow">
            <a:avLst>
              <a:gd name="adj1" fmla="val 50000"/>
              <a:gd name="adj2" fmla="val 50030"/>
            </a:avLst>
          </a:prstGeom>
          <a:solidFill>
            <a:schemeClr val="accent1"/>
          </a:solidFill>
          <a:ln w="9525" algn="ctr">
            <a:solidFill>
              <a:schemeClr val="tx1"/>
            </a:solidFill>
            <a:miter lim="800000"/>
            <a:headEnd/>
            <a:tailEnd/>
          </a:ln>
        </p:spPr>
        <p:txBody>
          <a:bodyPr wrap="none"/>
          <a:lstStyle/>
          <a:p>
            <a:endParaRPr lang="en-US"/>
          </a:p>
        </p:txBody>
      </p:sp>
      <p:sp>
        <p:nvSpPr>
          <p:cNvPr id="13" name="Slide Number Placeholder 8"/>
          <p:cNvSpPr>
            <a:spLocks noGrp="1"/>
          </p:cNvSpPr>
          <p:nvPr>
            <p:ph type="sldNum" sz="quarter" idx="12"/>
          </p:nvPr>
        </p:nvSpPr>
        <p:spPr>
          <a:xfrm>
            <a:off x="612648" y="6356350"/>
            <a:ext cx="1981200" cy="365760"/>
          </a:xfrm>
        </p:spPr>
        <p:txBody>
          <a:bodyPr/>
          <a:lstStyle/>
          <a:p>
            <a:r>
              <a:rPr lang="en-US" dirty="0" smtClean="0"/>
              <a:t>iii  Review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730"/>
                                        </p:tgtEl>
                                        <p:attrNameLst>
                                          <p:attrName>style.visibility</p:attrName>
                                        </p:attrNameLst>
                                      </p:cBhvr>
                                      <p:to>
                                        <p:strVal val="visible"/>
                                      </p:to>
                                    </p:set>
                                    <p:anim calcmode="lin" valueType="num">
                                      <p:cBhvr additive="base">
                                        <p:cTn id="7" dur="500" fill="hold"/>
                                        <p:tgtEl>
                                          <p:spTgt spid="158730"/>
                                        </p:tgtEl>
                                        <p:attrNameLst>
                                          <p:attrName>ppt_x</p:attrName>
                                        </p:attrNameLst>
                                      </p:cBhvr>
                                      <p:tavLst>
                                        <p:tav tm="0">
                                          <p:val>
                                            <p:strVal val="#ppt_x"/>
                                          </p:val>
                                        </p:tav>
                                        <p:tav tm="100000">
                                          <p:val>
                                            <p:strVal val="#ppt_x"/>
                                          </p:val>
                                        </p:tav>
                                      </p:tavLst>
                                    </p:anim>
                                    <p:anim calcmode="lin" valueType="num">
                                      <p:cBhvr additive="base">
                                        <p:cTn id="8" dur="500" fill="hold"/>
                                        <p:tgtEl>
                                          <p:spTgt spid="15873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8729"/>
                                        </p:tgtEl>
                                        <p:attrNameLst>
                                          <p:attrName>style.visibility</p:attrName>
                                        </p:attrNameLst>
                                      </p:cBhvr>
                                      <p:to>
                                        <p:strVal val="visible"/>
                                      </p:to>
                                    </p:set>
                                    <p:anim calcmode="lin" valueType="num">
                                      <p:cBhvr additive="base">
                                        <p:cTn id="11" dur="500" fill="hold"/>
                                        <p:tgtEl>
                                          <p:spTgt spid="158729"/>
                                        </p:tgtEl>
                                        <p:attrNameLst>
                                          <p:attrName>ppt_x</p:attrName>
                                        </p:attrNameLst>
                                      </p:cBhvr>
                                      <p:tavLst>
                                        <p:tav tm="0">
                                          <p:val>
                                            <p:strVal val="#ppt_x"/>
                                          </p:val>
                                        </p:tav>
                                        <p:tav tm="100000">
                                          <p:val>
                                            <p:strVal val="#ppt_x"/>
                                          </p:val>
                                        </p:tav>
                                      </p:tavLst>
                                    </p:anim>
                                    <p:anim calcmode="lin" valueType="num">
                                      <p:cBhvr additive="base">
                                        <p:cTn id="12" dur="500" fill="hold"/>
                                        <p:tgtEl>
                                          <p:spTgt spid="15872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8734"/>
                                        </p:tgtEl>
                                        <p:attrNameLst>
                                          <p:attrName>style.visibility</p:attrName>
                                        </p:attrNameLst>
                                      </p:cBhvr>
                                      <p:to>
                                        <p:strVal val="visible"/>
                                      </p:to>
                                    </p:set>
                                    <p:anim calcmode="lin" valueType="num">
                                      <p:cBhvr additive="base">
                                        <p:cTn id="17" dur="500" fill="hold"/>
                                        <p:tgtEl>
                                          <p:spTgt spid="158734"/>
                                        </p:tgtEl>
                                        <p:attrNameLst>
                                          <p:attrName>ppt_x</p:attrName>
                                        </p:attrNameLst>
                                      </p:cBhvr>
                                      <p:tavLst>
                                        <p:tav tm="0">
                                          <p:val>
                                            <p:strVal val="#ppt_x"/>
                                          </p:val>
                                        </p:tav>
                                        <p:tav tm="100000">
                                          <p:val>
                                            <p:strVal val="#ppt_x"/>
                                          </p:val>
                                        </p:tav>
                                      </p:tavLst>
                                    </p:anim>
                                    <p:anim calcmode="lin" valueType="num">
                                      <p:cBhvr additive="base">
                                        <p:cTn id="18" dur="500" fill="hold"/>
                                        <p:tgtEl>
                                          <p:spTgt spid="15873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8728"/>
                                        </p:tgtEl>
                                        <p:attrNameLst>
                                          <p:attrName>style.visibility</p:attrName>
                                        </p:attrNameLst>
                                      </p:cBhvr>
                                      <p:to>
                                        <p:strVal val="visible"/>
                                      </p:to>
                                    </p:set>
                                    <p:anim calcmode="lin" valueType="num">
                                      <p:cBhvr additive="base">
                                        <p:cTn id="21" dur="500" fill="hold"/>
                                        <p:tgtEl>
                                          <p:spTgt spid="158728"/>
                                        </p:tgtEl>
                                        <p:attrNameLst>
                                          <p:attrName>ppt_x</p:attrName>
                                        </p:attrNameLst>
                                      </p:cBhvr>
                                      <p:tavLst>
                                        <p:tav tm="0">
                                          <p:val>
                                            <p:strVal val="#ppt_x"/>
                                          </p:val>
                                        </p:tav>
                                        <p:tav tm="100000">
                                          <p:val>
                                            <p:strVal val="#ppt_x"/>
                                          </p:val>
                                        </p:tav>
                                      </p:tavLst>
                                    </p:anim>
                                    <p:anim calcmode="lin" valueType="num">
                                      <p:cBhvr additive="base">
                                        <p:cTn id="22" dur="500" fill="hold"/>
                                        <p:tgtEl>
                                          <p:spTgt spid="1587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8727"/>
                                        </p:tgtEl>
                                        <p:attrNameLst>
                                          <p:attrName>style.visibility</p:attrName>
                                        </p:attrNameLst>
                                      </p:cBhvr>
                                      <p:to>
                                        <p:strVal val="visible"/>
                                      </p:to>
                                    </p:set>
                                    <p:anim calcmode="lin" valueType="num">
                                      <p:cBhvr additive="base">
                                        <p:cTn id="27" dur="500" fill="hold"/>
                                        <p:tgtEl>
                                          <p:spTgt spid="158727"/>
                                        </p:tgtEl>
                                        <p:attrNameLst>
                                          <p:attrName>ppt_x</p:attrName>
                                        </p:attrNameLst>
                                      </p:cBhvr>
                                      <p:tavLst>
                                        <p:tav tm="0">
                                          <p:val>
                                            <p:strVal val="#ppt_x"/>
                                          </p:val>
                                        </p:tav>
                                        <p:tav tm="100000">
                                          <p:val>
                                            <p:strVal val="#ppt_x"/>
                                          </p:val>
                                        </p:tav>
                                      </p:tavLst>
                                    </p:anim>
                                    <p:anim calcmode="lin" valueType="num">
                                      <p:cBhvr additive="base">
                                        <p:cTn id="28" dur="500" fill="hold"/>
                                        <p:tgtEl>
                                          <p:spTgt spid="15872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8732"/>
                                        </p:tgtEl>
                                        <p:attrNameLst>
                                          <p:attrName>style.visibility</p:attrName>
                                        </p:attrNameLst>
                                      </p:cBhvr>
                                      <p:to>
                                        <p:strVal val="visible"/>
                                      </p:to>
                                    </p:set>
                                    <p:anim calcmode="lin" valueType="num">
                                      <p:cBhvr additive="base">
                                        <p:cTn id="31" dur="500" fill="hold"/>
                                        <p:tgtEl>
                                          <p:spTgt spid="158732"/>
                                        </p:tgtEl>
                                        <p:attrNameLst>
                                          <p:attrName>ppt_x</p:attrName>
                                        </p:attrNameLst>
                                      </p:cBhvr>
                                      <p:tavLst>
                                        <p:tav tm="0">
                                          <p:val>
                                            <p:strVal val="#ppt_x"/>
                                          </p:val>
                                        </p:tav>
                                        <p:tav tm="100000">
                                          <p:val>
                                            <p:strVal val="#ppt_x"/>
                                          </p:val>
                                        </p:tav>
                                      </p:tavLst>
                                    </p:anim>
                                    <p:anim calcmode="lin" valueType="num">
                                      <p:cBhvr additive="base">
                                        <p:cTn id="32" dur="500" fill="hold"/>
                                        <p:tgtEl>
                                          <p:spTgt spid="1587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7" grpId="0" animBg="1"/>
      <p:bldP spid="158728" grpId="0" animBg="1"/>
      <p:bldP spid="158729" grpId="0" animBg="1"/>
      <p:bldP spid="158730" grpId="0" animBg="1"/>
      <p:bldP spid="158732" grpId="0" animBg="1"/>
      <p:bldP spid="1587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Surveys:</a:t>
            </a:r>
            <a:endParaRPr lang="en-US" b="1" dirty="0"/>
          </a:p>
        </p:txBody>
      </p:sp>
      <p:sp>
        <p:nvSpPr>
          <p:cNvPr id="3" name="Content Placeholder 2"/>
          <p:cNvSpPr>
            <a:spLocks noGrp="1"/>
          </p:cNvSpPr>
          <p:nvPr>
            <p:ph sz="quarter" idx="1"/>
          </p:nvPr>
        </p:nvSpPr>
        <p:spPr>
          <a:xfrm>
            <a:off x="457200" y="1219200"/>
            <a:ext cx="7696200" cy="5105400"/>
          </a:xfrm>
        </p:spPr>
        <p:txBody>
          <a:bodyPr>
            <a:normAutofit/>
          </a:bodyPr>
          <a:lstStyle/>
          <a:p>
            <a:pPr>
              <a:spcBef>
                <a:spcPts val="1800"/>
              </a:spcBef>
            </a:pPr>
            <a:r>
              <a:rPr lang="en-US" dirty="0" smtClean="0"/>
              <a:t>Series of items with pre-determined response choices</a:t>
            </a:r>
          </a:p>
          <a:p>
            <a:pPr>
              <a:spcBef>
                <a:spcPts val="3000"/>
              </a:spcBef>
            </a:pPr>
            <a:r>
              <a:rPr lang="en-US" dirty="0" smtClean="0"/>
              <a:t>Can be completed by administrator or respondents</a:t>
            </a:r>
          </a:p>
          <a:p>
            <a:pPr>
              <a:spcBef>
                <a:spcPts val="3600"/>
              </a:spcBef>
            </a:pPr>
            <a:r>
              <a:rPr lang="en-US" dirty="0" smtClean="0"/>
              <a:t>Can be conducted </a:t>
            </a:r>
          </a:p>
          <a:p>
            <a:pPr lvl="1"/>
            <a:r>
              <a:rPr lang="en-US" dirty="0" smtClean="0"/>
              <a:t> “paper/pencil”</a:t>
            </a:r>
          </a:p>
          <a:p>
            <a:pPr lvl="1"/>
            <a:r>
              <a:rPr lang="en-US" dirty="0" smtClean="0">
                <a:latin typeface="Trebuchet MS" pitchFamily="34" charset="0"/>
              </a:rPr>
              <a:t> phone, internet (e-survey)</a:t>
            </a:r>
          </a:p>
          <a:p>
            <a:pPr lvl="1"/>
            <a:r>
              <a:rPr lang="en-US" dirty="0" smtClean="0">
                <a:latin typeface="Trebuchet MS" pitchFamily="34" charset="0"/>
              </a:rPr>
              <a:t> using alternative strategies</a:t>
            </a:r>
            <a:endParaRPr lang="en-US" dirty="0" smtClean="0"/>
          </a:p>
          <a:p>
            <a:pPr lvl="1">
              <a:buNone/>
            </a:pPr>
            <a:endParaRPr lang="en-US" dirty="0" smtClean="0"/>
          </a:p>
          <a:p>
            <a:pPr>
              <a:spcBef>
                <a:spcPts val="1200"/>
              </a:spcBef>
            </a:pPr>
            <a:r>
              <a:rPr lang="en-US" dirty="0" smtClean="0"/>
              <a:t>Instruments are called – surveys, “evaluations,” questionnaires </a:t>
            </a:r>
          </a:p>
          <a:p>
            <a:endParaRPr lang="en-US" dirty="0"/>
          </a:p>
        </p:txBody>
      </p:sp>
      <p:sp>
        <p:nvSpPr>
          <p:cNvPr id="4" name="TextBox 3"/>
          <p:cNvSpPr txBox="1"/>
          <p:nvPr/>
        </p:nvSpPr>
        <p:spPr>
          <a:xfrm>
            <a:off x="4953000" y="2514600"/>
            <a:ext cx="3886200" cy="2554545"/>
          </a:xfrm>
          <a:prstGeom prst="rect">
            <a:avLst/>
          </a:prstGeom>
          <a:noFill/>
        </p:spPr>
        <p:txBody>
          <a:bodyPr wrap="square" rtlCol="0">
            <a:spAutoFit/>
          </a:bodyPr>
          <a:lstStyle/>
          <a:p>
            <a:r>
              <a:rPr lang="en-US" sz="2000" dirty="0" smtClean="0"/>
              <a:t>           </a:t>
            </a:r>
            <a:r>
              <a:rPr lang="en-US" sz="2000" b="1" dirty="0" smtClean="0">
                <a:solidFill>
                  <a:srgbClr val="FF0000"/>
                </a:solidFill>
              </a:rPr>
              <a:t>USE SURVEYS TO:</a:t>
            </a:r>
          </a:p>
          <a:p>
            <a:r>
              <a:rPr lang="en-US" sz="2000" dirty="0" smtClean="0"/>
              <a:t>Study attitudes and perceptions</a:t>
            </a:r>
          </a:p>
          <a:p>
            <a:r>
              <a:rPr lang="en-US" sz="2000" dirty="0" smtClean="0">
                <a:solidFill>
                  <a:srgbClr val="0033CC"/>
                </a:solidFill>
              </a:rPr>
              <a:t>Collect self-reported assessment </a:t>
            </a:r>
          </a:p>
          <a:p>
            <a:r>
              <a:rPr lang="en-US" sz="2000" dirty="0" smtClean="0">
                <a:solidFill>
                  <a:srgbClr val="0033CC"/>
                </a:solidFill>
              </a:rPr>
              <a:t> of changes in response to program</a:t>
            </a:r>
          </a:p>
          <a:p>
            <a:r>
              <a:rPr lang="en-US" sz="2000" dirty="0" smtClean="0"/>
              <a:t>Collect program assessments</a:t>
            </a:r>
          </a:p>
          <a:p>
            <a:r>
              <a:rPr lang="en-US" sz="2000" dirty="0" smtClean="0">
                <a:solidFill>
                  <a:srgbClr val="0033CC"/>
                </a:solidFill>
              </a:rPr>
              <a:t>Collect some behavioral reports</a:t>
            </a:r>
          </a:p>
          <a:p>
            <a:r>
              <a:rPr lang="en-US" sz="2000" dirty="0" smtClean="0"/>
              <a:t>Test knowledge</a:t>
            </a:r>
          </a:p>
          <a:p>
            <a:r>
              <a:rPr lang="en-US" sz="2000" dirty="0" smtClean="0">
                <a:solidFill>
                  <a:srgbClr val="0033CC"/>
                </a:solidFill>
              </a:rPr>
              <a:t>Determine changes over time. </a:t>
            </a:r>
            <a:endParaRPr lang="en-US" sz="2000" dirty="0">
              <a:solidFill>
                <a:srgbClr val="0033CC"/>
              </a:solidFill>
            </a:endParaRPr>
          </a:p>
        </p:txBody>
      </p:sp>
      <p:sp>
        <p:nvSpPr>
          <p:cNvPr id="5" name="Donut 4"/>
          <p:cNvSpPr/>
          <p:nvPr/>
        </p:nvSpPr>
        <p:spPr>
          <a:xfrm>
            <a:off x="7239000" y="51054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7467600" y="5334000"/>
            <a:ext cx="914400" cy="646331"/>
          </a:xfrm>
          <a:prstGeom prst="rect">
            <a:avLst/>
          </a:prstGeom>
          <a:noFill/>
        </p:spPr>
        <p:txBody>
          <a:bodyPr wrap="square" rtlCol="0">
            <a:spAutoFit/>
          </a:bodyPr>
          <a:lstStyle/>
          <a:p>
            <a:r>
              <a:rPr lang="en-US" dirty="0" smtClean="0"/>
              <a:t> PRE</a:t>
            </a:r>
          </a:p>
          <a:p>
            <a:r>
              <a:rPr lang="en-US" dirty="0" smtClean="0"/>
              <a:t> POST</a:t>
            </a:r>
            <a:endParaRPr lang="en-US" dirty="0"/>
          </a:p>
        </p:txBody>
      </p:sp>
      <p:cxnSp>
        <p:nvCxnSpPr>
          <p:cNvPr id="8" name="Straight Connector 7"/>
          <p:cNvCxnSpPr/>
          <p:nvPr/>
        </p:nvCxnSpPr>
        <p:spPr>
          <a:xfrm rot="10800000">
            <a:off x="7467600" y="53340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867400" y="5715000"/>
            <a:ext cx="1143000" cy="584775"/>
          </a:xfrm>
          <a:prstGeom prst="rect">
            <a:avLst/>
          </a:prstGeom>
          <a:noFill/>
        </p:spPr>
        <p:txBody>
          <a:bodyPr wrap="square" rtlCol="0">
            <a:spAutoFit/>
          </a:bodyPr>
          <a:lstStyle/>
          <a:p>
            <a:r>
              <a:rPr lang="en-US" sz="1600" b="1" dirty="0" smtClean="0"/>
              <a:t>GRAND</a:t>
            </a:r>
          </a:p>
          <a:p>
            <a:r>
              <a:rPr lang="en-US" sz="1600" b="1" dirty="0" smtClean="0"/>
              <a:t>CLAIMS</a:t>
            </a:r>
            <a:endParaRPr lang="en-US" sz="1600" b="1" dirty="0"/>
          </a:p>
        </p:txBody>
      </p:sp>
      <p:sp>
        <p:nvSpPr>
          <p:cNvPr id="10" name="Donut 9"/>
          <p:cNvSpPr/>
          <p:nvPr/>
        </p:nvSpPr>
        <p:spPr>
          <a:xfrm>
            <a:off x="5715000" y="54102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Connector 10"/>
          <p:cNvCxnSpPr/>
          <p:nvPr/>
        </p:nvCxnSpPr>
        <p:spPr>
          <a:xfrm rot="10800000">
            <a:off x="5943600" y="56388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2"/>
          </p:nvPr>
        </p:nvSpPr>
        <p:spPr/>
        <p:txBody>
          <a:bodyPr/>
          <a:lstStyle/>
          <a:p>
            <a:r>
              <a:rPr lang="en-US" dirty="0" smtClean="0"/>
              <a:t>iv  Review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9" grpId="0"/>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Interviews:</a:t>
            </a:r>
            <a:endParaRPr lang="en-US" b="1"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One-sided conversation with questions mostly pre-determined, but open-ended. </a:t>
            </a:r>
          </a:p>
          <a:p>
            <a:pPr>
              <a:spcBef>
                <a:spcPts val="3000"/>
              </a:spcBef>
            </a:pPr>
            <a:r>
              <a:rPr lang="en-US" dirty="0" smtClean="0"/>
              <a:t>Respondent answers in own terms. </a:t>
            </a:r>
          </a:p>
          <a:p>
            <a:pPr>
              <a:spcBef>
                <a:spcPts val="4200"/>
              </a:spcBef>
            </a:pPr>
            <a:r>
              <a:rPr lang="en-US" dirty="0" smtClean="0"/>
              <a:t>Can be conducted </a:t>
            </a:r>
          </a:p>
          <a:p>
            <a:pPr lvl="1"/>
            <a:r>
              <a:rPr lang="en-US" dirty="0" smtClean="0"/>
              <a:t> in person</a:t>
            </a:r>
          </a:p>
          <a:p>
            <a:pPr lvl="1"/>
            <a:r>
              <a:rPr lang="en-US" dirty="0" smtClean="0">
                <a:latin typeface="Trebuchet MS" pitchFamily="34" charset="0"/>
              </a:rPr>
              <a:t> on phone</a:t>
            </a:r>
          </a:p>
          <a:p>
            <a:pPr lvl="1"/>
            <a:r>
              <a:rPr lang="en-US" dirty="0" smtClean="0">
                <a:latin typeface="Trebuchet MS" pitchFamily="34" charset="0"/>
              </a:rPr>
              <a:t> one-on-one, or groups</a:t>
            </a:r>
            <a:endParaRPr lang="en-US" dirty="0" smtClean="0"/>
          </a:p>
          <a:p>
            <a:pPr>
              <a:spcBef>
                <a:spcPts val="3000"/>
              </a:spcBef>
            </a:pPr>
            <a:r>
              <a:rPr lang="en-US" dirty="0" smtClean="0"/>
              <a:t>Instruments are called – protocols, schedules or guides</a:t>
            </a:r>
            <a:endParaRPr lang="en-US" dirty="0"/>
          </a:p>
        </p:txBody>
      </p:sp>
      <p:sp>
        <p:nvSpPr>
          <p:cNvPr id="4" name="TextBox 3"/>
          <p:cNvSpPr txBox="1"/>
          <p:nvPr/>
        </p:nvSpPr>
        <p:spPr>
          <a:xfrm>
            <a:off x="4572000" y="2743200"/>
            <a:ext cx="3886200" cy="2554545"/>
          </a:xfrm>
          <a:prstGeom prst="rect">
            <a:avLst/>
          </a:prstGeom>
          <a:noFill/>
        </p:spPr>
        <p:txBody>
          <a:bodyPr wrap="square" rtlCol="0">
            <a:spAutoFit/>
          </a:bodyPr>
          <a:lstStyle/>
          <a:p>
            <a:r>
              <a:rPr lang="en-US" sz="2000" dirty="0" smtClean="0"/>
              <a:t>           </a:t>
            </a:r>
            <a:r>
              <a:rPr lang="en-US" sz="2000" b="1" dirty="0" smtClean="0">
                <a:solidFill>
                  <a:srgbClr val="FF0000"/>
                </a:solidFill>
              </a:rPr>
              <a:t>USE INTERVIEWS TO:</a:t>
            </a:r>
          </a:p>
          <a:p>
            <a:r>
              <a:rPr lang="en-US" sz="2000" dirty="0" smtClean="0"/>
              <a:t>Study attitudes and perceptions</a:t>
            </a:r>
          </a:p>
          <a:p>
            <a:r>
              <a:rPr lang="en-US" sz="2000" dirty="0" smtClean="0">
                <a:solidFill>
                  <a:srgbClr val="0033CC"/>
                </a:solidFill>
              </a:rPr>
              <a:t>Collect self-reported assessment </a:t>
            </a:r>
          </a:p>
          <a:p>
            <a:r>
              <a:rPr lang="en-US" sz="2000" dirty="0" smtClean="0">
                <a:solidFill>
                  <a:srgbClr val="0033CC"/>
                </a:solidFill>
              </a:rPr>
              <a:t> of changes in response to program</a:t>
            </a:r>
          </a:p>
          <a:p>
            <a:r>
              <a:rPr lang="en-US" sz="2000" dirty="0" smtClean="0"/>
              <a:t>Collect program assessments</a:t>
            </a:r>
          </a:p>
          <a:p>
            <a:r>
              <a:rPr lang="en-US" sz="2000" dirty="0" smtClean="0">
                <a:solidFill>
                  <a:srgbClr val="0033CC"/>
                </a:solidFill>
              </a:rPr>
              <a:t>Document program implementation</a:t>
            </a:r>
          </a:p>
          <a:p>
            <a:r>
              <a:rPr lang="en-US" sz="2000" dirty="0" smtClean="0"/>
              <a:t>Determine changes over time</a:t>
            </a:r>
            <a:r>
              <a:rPr lang="en-US" sz="2000" dirty="0" smtClean="0">
                <a:solidFill>
                  <a:srgbClr val="0033CC"/>
                </a:solidFill>
              </a:rPr>
              <a:t>. </a:t>
            </a:r>
            <a:endParaRPr lang="en-US" sz="2000" dirty="0">
              <a:solidFill>
                <a:srgbClr val="0033CC"/>
              </a:solidFill>
            </a:endParaRPr>
          </a:p>
        </p:txBody>
      </p:sp>
      <p:sp>
        <p:nvSpPr>
          <p:cNvPr id="9" name="Slide Number Placeholder 8"/>
          <p:cNvSpPr>
            <a:spLocks noGrp="1"/>
          </p:cNvSpPr>
          <p:nvPr>
            <p:ph type="sldNum" sz="quarter" idx="12"/>
          </p:nvPr>
        </p:nvSpPr>
        <p:spPr/>
        <p:txBody>
          <a:bodyPr/>
          <a:lstStyle/>
          <a:p>
            <a:r>
              <a:rPr lang="en-US" dirty="0" smtClean="0"/>
              <a:t>v  Review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Observations:</a:t>
            </a:r>
            <a:endParaRPr lang="en-US" b="1"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Observations are conducted to view and hear actual program activities. </a:t>
            </a:r>
          </a:p>
          <a:p>
            <a:pPr>
              <a:spcBef>
                <a:spcPts val="3000"/>
              </a:spcBef>
            </a:pPr>
            <a:r>
              <a:rPr lang="en-US" dirty="0" smtClean="0"/>
              <a:t>Users of reports will know what and how events occur. </a:t>
            </a:r>
          </a:p>
          <a:p>
            <a:pPr>
              <a:spcBef>
                <a:spcPts val="4200"/>
              </a:spcBef>
            </a:pPr>
            <a:r>
              <a:rPr lang="en-US" dirty="0" smtClean="0"/>
              <a:t>Can be focused on</a:t>
            </a:r>
          </a:p>
          <a:p>
            <a:pPr lvl="1"/>
            <a:r>
              <a:rPr lang="en-US" dirty="0" smtClean="0"/>
              <a:t> programs overall</a:t>
            </a:r>
          </a:p>
          <a:p>
            <a:pPr lvl="1"/>
            <a:r>
              <a:rPr lang="en-US" dirty="0" smtClean="0">
                <a:latin typeface="Trebuchet MS" pitchFamily="34" charset="0"/>
              </a:rPr>
              <a:t> participants</a:t>
            </a:r>
          </a:p>
          <a:p>
            <a:pPr lvl="1"/>
            <a:r>
              <a:rPr lang="en-US" dirty="0" smtClean="0">
                <a:latin typeface="Trebuchet MS" pitchFamily="34" charset="0"/>
              </a:rPr>
              <a:t> pre-selected features</a:t>
            </a:r>
            <a:endParaRPr lang="en-US" dirty="0" smtClean="0"/>
          </a:p>
          <a:p>
            <a:pPr>
              <a:spcBef>
                <a:spcPts val="3000"/>
              </a:spcBef>
            </a:pPr>
            <a:r>
              <a:rPr lang="en-US" dirty="0" smtClean="0"/>
              <a:t>Instruments are called – protocols, guides, checklists</a:t>
            </a:r>
            <a:endParaRPr lang="en-US" dirty="0"/>
          </a:p>
        </p:txBody>
      </p:sp>
      <p:sp>
        <p:nvSpPr>
          <p:cNvPr id="4" name="TextBox 3"/>
          <p:cNvSpPr txBox="1"/>
          <p:nvPr/>
        </p:nvSpPr>
        <p:spPr>
          <a:xfrm>
            <a:off x="4572000" y="3048000"/>
            <a:ext cx="3886200" cy="1938992"/>
          </a:xfrm>
          <a:prstGeom prst="rect">
            <a:avLst/>
          </a:prstGeom>
          <a:noFill/>
        </p:spPr>
        <p:txBody>
          <a:bodyPr wrap="square" rtlCol="0">
            <a:spAutoFit/>
          </a:bodyPr>
          <a:lstStyle/>
          <a:p>
            <a:r>
              <a:rPr lang="en-US" sz="2000" dirty="0" smtClean="0"/>
              <a:t>   </a:t>
            </a:r>
            <a:r>
              <a:rPr lang="en-US" sz="2000" b="1" dirty="0" smtClean="0">
                <a:solidFill>
                  <a:srgbClr val="FF0000"/>
                </a:solidFill>
              </a:rPr>
              <a:t>USE OBSERVATIONS TO:</a:t>
            </a:r>
          </a:p>
          <a:p>
            <a:r>
              <a:rPr lang="en-US" sz="2000" dirty="0" smtClean="0"/>
              <a:t>Document program implementation</a:t>
            </a:r>
          </a:p>
          <a:p>
            <a:r>
              <a:rPr lang="en-US" sz="2000" dirty="0" smtClean="0">
                <a:solidFill>
                  <a:srgbClr val="0033CC"/>
                </a:solidFill>
              </a:rPr>
              <a:t>Witness levels of skill/ability, program practices, behaviors </a:t>
            </a:r>
            <a:r>
              <a:rPr lang="en-US" sz="2000" dirty="0" smtClean="0"/>
              <a:t>Determine changes over time</a:t>
            </a:r>
            <a:r>
              <a:rPr lang="en-US" sz="2000" dirty="0" smtClean="0">
                <a:solidFill>
                  <a:srgbClr val="0033CC"/>
                </a:solidFill>
              </a:rPr>
              <a:t>. </a:t>
            </a:r>
            <a:endParaRPr lang="en-US" sz="2000" dirty="0">
              <a:solidFill>
                <a:srgbClr val="0033CC"/>
              </a:solidFill>
            </a:endParaRPr>
          </a:p>
        </p:txBody>
      </p:sp>
      <p:sp>
        <p:nvSpPr>
          <p:cNvPr id="9" name="Slide Number Placeholder 8"/>
          <p:cNvSpPr>
            <a:spLocks noGrp="1"/>
          </p:cNvSpPr>
          <p:nvPr>
            <p:ph type="sldNum" sz="quarter" idx="12"/>
          </p:nvPr>
        </p:nvSpPr>
        <p:spPr/>
        <p:txBody>
          <a:bodyPr/>
          <a:lstStyle/>
          <a:p>
            <a:r>
              <a:rPr lang="en-US" dirty="0" smtClean="0"/>
              <a:t>vi Review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9804</TotalTime>
  <Words>3380</Words>
  <Application>Microsoft Office PowerPoint</Application>
  <PresentationFormat>On-screen Show (4:3)</PresentationFormat>
  <Paragraphs>476</Paragraphs>
  <Slides>39</Slides>
  <Notes>14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Origin</vt:lpstr>
      <vt:lpstr>Slide 0</vt:lpstr>
      <vt:lpstr>Slide 1</vt:lpstr>
      <vt:lpstr>Slide 2</vt:lpstr>
      <vt:lpstr>What is Evaluation Anyway?  </vt:lpstr>
      <vt:lpstr>How are evaluation data collected?</vt:lpstr>
      <vt:lpstr>Evaluation Data Collection Options</vt:lpstr>
      <vt:lpstr>Surveys:</vt:lpstr>
      <vt:lpstr>Interviews:</vt:lpstr>
      <vt:lpstr>Observations:</vt:lpstr>
      <vt:lpstr>Record Reviews:</vt:lpstr>
      <vt:lpstr>What happens after data are collected?</vt:lpstr>
      <vt:lpstr>Important Data-Related Terms</vt:lpstr>
      <vt:lpstr>Slide 12</vt:lpstr>
      <vt:lpstr>Slide 13</vt:lpstr>
      <vt:lpstr>Analyzing (Quantitative) Data:           A Few Important Terms*</vt:lpstr>
      <vt:lpstr>Quantitative Data Analysis: Basic Steps</vt:lpstr>
      <vt:lpstr>Quantitative Data Analysis Strategies</vt:lpstr>
      <vt:lpstr>Slide 17</vt:lpstr>
      <vt:lpstr>Slide 18</vt:lpstr>
      <vt:lpstr>Slide 19</vt:lpstr>
      <vt:lpstr>Slide 20</vt:lpstr>
      <vt:lpstr>Analysis of Qualitative Data </vt:lpstr>
      <vt:lpstr>Steps to Take When Analyzing Qualitative Data</vt:lpstr>
      <vt:lpstr>Coding  Qualitative Data</vt:lpstr>
      <vt:lpstr>Coding Strategies and Reminders</vt:lpstr>
      <vt:lpstr>Enumeration</vt:lpstr>
      <vt:lpstr>Slide 26</vt:lpstr>
      <vt:lpstr>Negative Findings</vt:lpstr>
      <vt:lpstr>Inaccurate Findings</vt:lpstr>
      <vt:lpstr>Inconclusive Findings</vt:lpstr>
      <vt:lpstr>Positive Findings</vt:lpstr>
      <vt:lpstr>Slide 31</vt:lpstr>
      <vt:lpstr>Evaluation Reporting: Initial Steps</vt:lpstr>
      <vt:lpstr>Slide 33</vt:lpstr>
      <vt:lpstr>Think About Communication Strategies</vt:lpstr>
      <vt:lpstr>Additional Reporting Tips </vt:lpstr>
      <vt:lpstr>Before You Present Your Findings,                        Answer These Questions</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Anita Baker Lerman</cp:lastModifiedBy>
  <cp:revision>314</cp:revision>
  <dcterms:created xsi:type="dcterms:W3CDTF">2011-03-07T16:46:23Z</dcterms:created>
  <dcterms:modified xsi:type="dcterms:W3CDTF">2012-11-23T13:38:29Z</dcterms:modified>
</cp:coreProperties>
</file>