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35"/>
  </p:notesMasterIdLst>
  <p:handoutMasterIdLst>
    <p:handoutMasterId r:id="rId36"/>
  </p:handoutMasterIdLst>
  <p:sldIdLst>
    <p:sldId id="430" r:id="rId2"/>
    <p:sldId id="467" r:id="rId3"/>
    <p:sldId id="415" r:id="rId4"/>
    <p:sldId id="466" r:id="rId5"/>
    <p:sldId id="468" r:id="rId6"/>
    <p:sldId id="469" r:id="rId7"/>
    <p:sldId id="471" r:id="rId8"/>
    <p:sldId id="472" r:id="rId9"/>
    <p:sldId id="473" r:id="rId10"/>
    <p:sldId id="474" r:id="rId11"/>
    <p:sldId id="463" r:id="rId12"/>
    <p:sldId id="464" r:id="rId13"/>
    <p:sldId id="419" r:id="rId14"/>
    <p:sldId id="465" r:id="rId15"/>
    <p:sldId id="420" r:id="rId16"/>
    <p:sldId id="421" r:id="rId17"/>
    <p:sldId id="444" r:id="rId18"/>
    <p:sldId id="445" r:id="rId19"/>
    <p:sldId id="446" r:id="rId20"/>
    <p:sldId id="447" r:id="rId21"/>
    <p:sldId id="448" r:id="rId22"/>
    <p:sldId id="450" r:id="rId23"/>
    <p:sldId id="452" r:id="rId24"/>
    <p:sldId id="453" r:id="rId25"/>
    <p:sldId id="454" r:id="rId26"/>
    <p:sldId id="455" r:id="rId27"/>
    <p:sldId id="456" r:id="rId28"/>
    <p:sldId id="457" r:id="rId29"/>
    <p:sldId id="458" r:id="rId30"/>
    <p:sldId id="459" r:id="rId31"/>
    <p:sldId id="460" r:id="rId32"/>
    <p:sldId id="462" r:id="rId33"/>
    <p:sldId id="437"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7F2"/>
    <a:srgbClr val="CCCC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1176"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2074" y="-77"/>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240481877967502"/>
          <c:y val="5.5390159563387886E-2"/>
          <c:w val="0.80759518122032459"/>
          <c:h val="0.82597446152564269"/>
        </c:manualLayout>
      </c:layout>
      <c:barChart>
        <c:barDir val="col"/>
        <c:grouping val="clustered"/>
        <c:varyColors val="0"/>
        <c:ser>
          <c:idx val="0"/>
          <c:order val="0"/>
          <c:tx>
            <c:strRef>
              <c:f>Sheet1!$B$1</c:f>
              <c:strCache>
                <c:ptCount val="1"/>
                <c:pt idx="0">
                  <c:v>Undergraduate</c:v>
                </c:pt>
              </c:strCache>
            </c:strRef>
          </c:tx>
          <c:spPr>
            <a:solidFill>
              <a:srgbClr val="00B0F0"/>
            </a:solidFill>
          </c:spPr>
          <c:invertIfNegative val="0"/>
          <c:cat>
            <c:strRef>
              <c:f>Sheet1!$A$2:$A$7</c:f>
              <c:strCache>
                <c:ptCount val="6"/>
                <c:pt idx="0">
                  <c:v>UIC</c:v>
                </c:pt>
                <c:pt idx="1">
                  <c:v>NIU</c:v>
                </c:pt>
                <c:pt idx="2">
                  <c:v>ISU</c:v>
                </c:pt>
                <c:pt idx="3">
                  <c:v>EIU</c:v>
                </c:pt>
                <c:pt idx="4">
                  <c:v>UIS</c:v>
                </c:pt>
                <c:pt idx="5">
                  <c:v>CSU</c:v>
                </c:pt>
              </c:strCache>
            </c:strRef>
          </c:cat>
          <c:val>
            <c:numRef>
              <c:f>Sheet1!$B$2:$B$7</c:f>
              <c:numCache>
                <c:formatCode>General</c:formatCode>
                <c:ptCount val="6"/>
                <c:pt idx="0">
                  <c:v>5000</c:v>
                </c:pt>
                <c:pt idx="1">
                  <c:v>4620</c:v>
                </c:pt>
                <c:pt idx="2">
                  <c:v>4340</c:v>
                </c:pt>
                <c:pt idx="3">
                  <c:v>3710</c:v>
                </c:pt>
                <c:pt idx="4">
                  <c:v>3280</c:v>
                </c:pt>
                <c:pt idx="5">
                  <c:v>3387</c:v>
                </c:pt>
              </c:numCache>
            </c:numRef>
          </c:val>
        </c:ser>
        <c:ser>
          <c:idx val="1"/>
          <c:order val="1"/>
          <c:tx>
            <c:strRef>
              <c:f>Sheet1!$C$1</c:f>
              <c:strCache>
                <c:ptCount val="1"/>
                <c:pt idx="0">
                  <c:v>Graduate</c:v>
                </c:pt>
              </c:strCache>
            </c:strRef>
          </c:tx>
          <c:spPr>
            <a:solidFill>
              <a:schemeClr val="tx1">
                <a:lumMod val="50000"/>
                <a:lumOff val="50000"/>
              </a:schemeClr>
            </a:solidFill>
          </c:spPr>
          <c:invertIfNegative val="0"/>
          <c:cat>
            <c:strRef>
              <c:f>Sheet1!$A$2:$A$7</c:f>
              <c:strCache>
                <c:ptCount val="6"/>
                <c:pt idx="0">
                  <c:v>UIC</c:v>
                </c:pt>
                <c:pt idx="1">
                  <c:v>NIU</c:v>
                </c:pt>
                <c:pt idx="2">
                  <c:v>ISU</c:v>
                </c:pt>
                <c:pt idx="3">
                  <c:v>EIU</c:v>
                </c:pt>
                <c:pt idx="4">
                  <c:v>UIS</c:v>
                </c:pt>
                <c:pt idx="5">
                  <c:v>CSU</c:v>
                </c:pt>
              </c:strCache>
            </c:strRef>
          </c:cat>
          <c:val>
            <c:numRef>
              <c:f>Sheet1!$C$2:$C$7</c:f>
              <c:numCache>
                <c:formatCode>General</c:formatCode>
                <c:ptCount val="6"/>
                <c:pt idx="0">
                  <c:v>5500</c:v>
                </c:pt>
                <c:pt idx="1">
                  <c:v>4500</c:v>
                </c:pt>
                <c:pt idx="2">
                  <c:v>3850</c:v>
                </c:pt>
                <c:pt idx="3">
                  <c:v>3650</c:v>
                </c:pt>
                <c:pt idx="4">
                  <c:v>3480</c:v>
                </c:pt>
                <c:pt idx="5">
                  <c:v>3559</c:v>
                </c:pt>
              </c:numCache>
            </c:numRef>
          </c:val>
        </c:ser>
        <c:dLbls>
          <c:showLegendKey val="0"/>
          <c:showVal val="0"/>
          <c:showCatName val="0"/>
          <c:showSerName val="0"/>
          <c:showPercent val="0"/>
          <c:showBubbleSize val="0"/>
        </c:dLbls>
        <c:gapWidth val="150"/>
        <c:axId val="117194752"/>
        <c:axId val="117196288"/>
      </c:barChart>
      <c:catAx>
        <c:axId val="117194752"/>
        <c:scaling>
          <c:orientation val="minMax"/>
        </c:scaling>
        <c:delete val="0"/>
        <c:axPos val="b"/>
        <c:majorTickMark val="out"/>
        <c:minorTickMark val="none"/>
        <c:tickLblPos val="nextTo"/>
        <c:crossAx val="117196288"/>
        <c:crosses val="autoZero"/>
        <c:auto val="1"/>
        <c:lblAlgn val="ctr"/>
        <c:lblOffset val="100"/>
        <c:noMultiLvlLbl val="0"/>
      </c:catAx>
      <c:valAx>
        <c:axId val="117196288"/>
        <c:scaling>
          <c:orientation val="minMax"/>
        </c:scaling>
        <c:delete val="0"/>
        <c:axPos val="l"/>
        <c:majorGridlines/>
        <c:numFmt formatCode="&quot;$&quot;#,##0" sourceLinked="0"/>
        <c:majorTickMark val="out"/>
        <c:minorTickMark val="none"/>
        <c:tickLblPos val="nextTo"/>
        <c:crossAx val="117194752"/>
        <c:crosses val="autoZero"/>
        <c:crossBetween val="between"/>
      </c:valAx>
    </c:plotArea>
    <c:legend>
      <c:legendPos val="r"/>
      <c:layout>
        <c:manualLayout>
          <c:xMode val="edge"/>
          <c:yMode val="edge"/>
          <c:x val="0.49136379722197904"/>
          <c:y val="8.9155522226389212E-4"/>
          <c:w val="0.26841856144386678"/>
          <c:h val="0.13360038328542334"/>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971435751382213"/>
          <c:y val="8.0051716363991943E-2"/>
          <c:w val="0.83026722621210813"/>
          <c:h val="0.70274089566929543"/>
        </c:manualLayout>
      </c:layout>
      <c:barChart>
        <c:barDir val="col"/>
        <c:grouping val="percentStacked"/>
        <c:varyColors val="0"/>
        <c:ser>
          <c:idx val="0"/>
          <c:order val="0"/>
          <c:tx>
            <c:strRef>
              <c:f>Sheet1!$B$1</c:f>
              <c:strCache>
                <c:ptCount val="1"/>
                <c:pt idx="0">
                  <c:v>Satisfied</c:v>
                </c:pt>
              </c:strCache>
            </c:strRef>
          </c:tx>
          <c:spPr>
            <a:solidFill>
              <a:srgbClr val="3366FF"/>
            </a:solidFill>
          </c:spPr>
          <c:invertIfNegative val="0"/>
          <c:dLbls>
            <c:showLegendKey val="0"/>
            <c:showVal val="1"/>
            <c:showCatName val="0"/>
            <c:showSerName val="0"/>
            <c:showPercent val="0"/>
            <c:showBubbleSize val="0"/>
            <c:showLeaderLines val="0"/>
          </c:dLbls>
          <c:cat>
            <c:strRef>
              <c:f>Sheet1!$A$2:$A$3</c:f>
              <c:strCache>
                <c:ptCount val="2"/>
                <c:pt idx="0">
                  <c:v>Project Schools (n=55)</c:v>
                </c:pt>
                <c:pt idx="1">
                  <c:v>Comparison Schools (n=44)</c:v>
                </c:pt>
              </c:strCache>
            </c:strRef>
          </c:cat>
          <c:val>
            <c:numRef>
              <c:f>Sheet1!$B$2:$B$3</c:f>
              <c:numCache>
                <c:formatCode>0%</c:formatCode>
                <c:ptCount val="2"/>
                <c:pt idx="0">
                  <c:v>0.7454545454545457</c:v>
                </c:pt>
                <c:pt idx="1">
                  <c:v>0.22727272727272727</c:v>
                </c:pt>
              </c:numCache>
            </c:numRef>
          </c:val>
        </c:ser>
        <c:ser>
          <c:idx val="1"/>
          <c:order val="1"/>
          <c:tx>
            <c:strRef>
              <c:f>Sheet1!$C$1</c:f>
              <c:strCache>
                <c:ptCount val="1"/>
                <c:pt idx="0">
                  <c:v>Somewhat Satisfied</c:v>
                </c:pt>
              </c:strCache>
            </c:strRef>
          </c:tx>
          <c:spPr>
            <a:solidFill>
              <a:srgbClr val="8EAFD8"/>
            </a:solidFill>
          </c:spPr>
          <c:invertIfNegative val="0"/>
          <c:cat>
            <c:strRef>
              <c:f>Sheet1!$A$2:$A$3</c:f>
              <c:strCache>
                <c:ptCount val="2"/>
                <c:pt idx="0">
                  <c:v>Project Schools (n=55)</c:v>
                </c:pt>
                <c:pt idx="1">
                  <c:v>Comparison Schools (n=44)</c:v>
                </c:pt>
              </c:strCache>
            </c:strRef>
          </c:cat>
          <c:val>
            <c:numRef>
              <c:f>Sheet1!$C$2:$C$3</c:f>
              <c:numCache>
                <c:formatCode>0%</c:formatCode>
                <c:ptCount val="2"/>
                <c:pt idx="0">
                  <c:v>0.2181818181818182</c:v>
                </c:pt>
                <c:pt idx="1">
                  <c:v>0.43181818181818504</c:v>
                </c:pt>
              </c:numCache>
            </c:numRef>
          </c:val>
        </c:ser>
        <c:ser>
          <c:idx val="2"/>
          <c:order val="2"/>
          <c:tx>
            <c:strRef>
              <c:f>Sheet1!$D$1</c:f>
              <c:strCache>
                <c:ptCount val="1"/>
                <c:pt idx="0">
                  <c:v>Not Satisfied</c:v>
                </c:pt>
              </c:strCache>
            </c:strRef>
          </c:tx>
          <c:spPr>
            <a:solidFill>
              <a:srgbClr val="FFFF00"/>
            </a:solidFill>
          </c:spPr>
          <c:invertIfNegative val="0"/>
          <c:cat>
            <c:strRef>
              <c:f>Sheet1!$A$2:$A$3</c:f>
              <c:strCache>
                <c:ptCount val="2"/>
                <c:pt idx="0">
                  <c:v>Project Schools (n=55)</c:v>
                </c:pt>
                <c:pt idx="1">
                  <c:v>Comparison Schools (n=44)</c:v>
                </c:pt>
              </c:strCache>
            </c:strRef>
          </c:cat>
          <c:val>
            <c:numRef>
              <c:f>Sheet1!$D$2:$D$3</c:f>
              <c:numCache>
                <c:formatCode>0%</c:formatCode>
                <c:ptCount val="2"/>
                <c:pt idx="0">
                  <c:v>3.6363636363636362E-2</c:v>
                </c:pt>
                <c:pt idx="1">
                  <c:v>0.34090909090909088</c:v>
                </c:pt>
              </c:numCache>
            </c:numRef>
          </c:val>
        </c:ser>
        <c:dLbls>
          <c:showLegendKey val="0"/>
          <c:showVal val="0"/>
          <c:showCatName val="0"/>
          <c:showSerName val="0"/>
          <c:showPercent val="0"/>
          <c:showBubbleSize val="0"/>
        </c:dLbls>
        <c:gapWidth val="150"/>
        <c:overlap val="100"/>
        <c:axId val="150865792"/>
        <c:axId val="150867328"/>
      </c:barChart>
      <c:catAx>
        <c:axId val="150865792"/>
        <c:scaling>
          <c:orientation val="minMax"/>
        </c:scaling>
        <c:delete val="0"/>
        <c:axPos val="b"/>
        <c:majorTickMark val="out"/>
        <c:minorTickMark val="none"/>
        <c:tickLblPos val="nextTo"/>
        <c:txPr>
          <a:bodyPr/>
          <a:lstStyle/>
          <a:p>
            <a:pPr>
              <a:defRPr sz="1600" baseline="0"/>
            </a:pPr>
            <a:endParaRPr lang="en-US"/>
          </a:p>
        </c:txPr>
        <c:crossAx val="150867328"/>
        <c:crosses val="autoZero"/>
        <c:auto val="1"/>
        <c:lblAlgn val="ctr"/>
        <c:lblOffset val="100"/>
        <c:noMultiLvlLbl val="0"/>
      </c:catAx>
      <c:valAx>
        <c:axId val="150867328"/>
        <c:scaling>
          <c:orientation val="minMax"/>
        </c:scaling>
        <c:delete val="0"/>
        <c:axPos val="l"/>
        <c:majorGridlines/>
        <c:numFmt formatCode="0%" sourceLinked="1"/>
        <c:majorTickMark val="out"/>
        <c:minorTickMark val="none"/>
        <c:tickLblPos val="nextTo"/>
        <c:crossAx val="150865792"/>
        <c:crosses val="autoZero"/>
        <c:crossBetween val="between"/>
        <c:majorUnit val="0.2"/>
      </c:valAx>
    </c:plotArea>
    <c:legend>
      <c:legendPos val="b"/>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0.10112</cdr:x>
      <cdr:y>0</cdr:y>
    </cdr:from>
    <cdr:to>
      <cdr:x>0.11236</cdr:x>
      <cdr:y>0.00033</cdr:y>
    </cdr:to>
    <cdr:cxnSp macro="">
      <cdr:nvCxnSpPr>
        <cdr:cNvPr id="2" name="Straight Arrow Connector 1"/>
        <cdr:cNvCxnSpPr/>
      </cdr:nvCxnSpPr>
      <cdr:spPr bwMode="auto">
        <a:xfrm xmlns:a="http://schemas.openxmlformats.org/drawingml/2006/main">
          <a:off x="685800" y="0"/>
          <a:ext cx="76200" cy="1588"/>
        </a:xfrm>
        <a:prstGeom xmlns:a="http://schemas.openxmlformats.org/drawingml/2006/main" prst="straightConnector1">
          <a:avLst/>
        </a:prstGeom>
        <a:solidFill xmlns:a="http://schemas.openxmlformats.org/drawingml/2006/main">
          <a:srgbClr val="BBE0E3"/>
        </a:solidFill>
        <a:ln xmlns:a="http://schemas.openxmlformats.org/drawingml/2006/main" w="9525" cap="flat" cmpd="sng" algn="ctr">
          <a:solidFill>
            <a:srgbClr val="000000"/>
          </a:solidFill>
          <a:prstDash val="solid"/>
          <a:miter lim="800000"/>
          <a:headEnd type="none" w="med" len="med"/>
          <a:tailEnd type="arrow"/>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0.17021</cdr:x>
      <cdr:y>0.38808</cdr:y>
    </cdr:from>
    <cdr:to>
      <cdr:x>0.2691</cdr:x>
      <cdr:y>0.50058</cdr:y>
    </cdr:to>
    <cdr:sp macro="" textlink="">
      <cdr:nvSpPr>
        <cdr:cNvPr id="2" name="TextBox 1"/>
        <cdr:cNvSpPr txBox="1"/>
      </cdr:nvSpPr>
      <cdr:spPr>
        <a:xfrm xmlns:a="http://schemas.openxmlformats.org/drawingml/2006/main">
          <a:off x="1219200" y="1643064"/>
          <a:ext cx="708329" cy="4763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97%</a:t>
          </a:r>
          <a:endParaRPr lang="en-US" sz="1400" b="1" dirty="0"/>
        </a:p>
      </cdr:txBody>
    </cdr:sp>
  </cdr:relSizeAnchor>
  <cdr:relSizeAnchor xmlns:cdr="http://schemas.openxmlformats.org/drawingml/2006/chartDrawing">
    <cdr:from>
      <cdr:x>0.57447</cdr:x>
      <cdr:y>0.80625</cdr:y>
    </cdr:from>
    <cdr:to>
      <cdr:x>0.98936</cdr:x>
      <cdr:y>0.9</cdr:y>
    </cdr:to>
    <cdr:sp macro="" textlink="">
      <cdr:nvSpPr>
        <cdr:cNvPr id="3" name="TextBox 2"/>
        <cdr:cNvSpPr txBox="1"/>
      </cdr:nvSpPr>
      <cdr:spPr>
        <a:xfrm xmlns:a="http://schemas.openxmlformats.org/drawingml/2006/main">
          <a:off x="4114800" y="3276600"/>
          <a:ext cx="2971800" cy="38100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307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9" tIns="48325" rIns="96649" bIns="48325"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49" tIns="48325" rIns="96649" bIns="48325" rtlCol="0"/>
          <a:lstStyle>
            <a:lvl1pPr algn="r">
              <a:defRPr sz="1300"/>
            </a:lvl1pPr>
          </a:lstStyle>
          <a:p>
            <a:fld id="{607ACC44-7D83-4D3E-9461-E9AA32BF7417}" type="datetimeFigureOut">
              <a:rPr lang="en-US" smtClean="0"/>
              <a:pPr/>
              <a:t>1/16/2015</a:t>
            </a:fld>
            <a:endParaRPr lang="en-US"/>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49" tIns="48325" rIns="96649" bIns="48325"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9" tIns="48325" rIns="96649" bIns="483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9" tIns="48325" rIns="96649" bIns="48325"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9" tIns="48325" rIns="96649" bIns="48325" rtlCol="0" anchor="b"/>
          <a:lstStyle>
            <a:lvl1pPr algn="r">
              <a:defRPr sz="1300"/>
            </a:lvl1pPr>
          </a:lstStyle>
          <a:p>
            <a:fld id="{3D971BC2-94D0-4D1D-ADF8-78757F3FED0F}" type="slidenum">
              <a:rPr lang="en-US" smtClean="0"/>
              <a:pPr/>
              <a:t>‹#›</a:t>
            </a:fld>
            <a:endParaRPr lang="en-US"/>
          </a:p>
        </p:txBody>
      </p:sp>
    </p:spTree>
    <p:extLst>
      <p:ext uri="{BB962C8B-B14F-4D97-AF65-F5344CB8AC3E}">
        <p14:creationId xmlns:p14="http://schemas.microsoft.com/office/powerpoint/2010/main" val="2539296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237517A-86AE-4A73-ACA8-CB0586A3D124}" type="slidenum">
              <a:rPr lang="en-US" smtClean="0"/>
              <a:pPr/>
              <a:t>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1219201" y="4879219"/>
            <a:ext cx="5364810" cy="4320704"/>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A282838-B3D1-439D-BEB5-1AC7D9B63028}" type="slidenum">
              <a:rPr lang="en-US"/>
              <a:pPr/>
              <a:t>16</a:t>
            </a:fld>
            <a:endParaRPr lang="en-US"/>
          </a:p>
        </p:txBody>
      </p:sp>
      <p:sp>
        <p:nvSpPr>
          <p:cNvPr id="28675" name="Rectangle 2"/>
          <p:cNvSpPr>
            <a:spLocks noGrp="1" noRot="1" noChangeAspect="1" noChangeArrowheads="1" noTextEdit="1"/>
          </p:cNvSpPr>
          <p:nvPr>
            <p:ph type="sldImg"/>
          </p:nvPr>
        </p:nvSpPr>
        <p:spPr>
          <a:xfrm>
            <a:off x="1257300" y="720725"/>
            <a:ext cx="4802188" cy="3602038"/>
          </a:xfrm>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4147266" y="9121306"/>
            <a:ext cx="3167934" cy="479896"/>
          </a:xfrm>
          <a:prstGeom prst="rect">
            <a:avLst/>
          </a:prstGeom>
          <a:noFill/>
          <a:ln w="9525">
            <a:noFill/>
            <a:miter lim="800000"/>
            <a:headEnd/>
            <a:tailEnd/>
          </a:ln>
        </p:spPr>
        <p:txBody>
          <a:bodyPr lIns="95542" tIns="47770" rIns="95542" bIns="47770" anchor="b"/>
          <a:lstStyle/>
          <a:p>
            <a:pPr algn="r" defTabSz="955515"/>
            <a:fld id="{0A4645B6-361B-429C-852E-921560038178}" type="slidenum">
              <a:rPr lang="en-US" sz="1200">
                <a:latin typeface="Times New Roman" pitchFamily="18" charset="0"/>
              </a:rPr>
              <a:pPr algn="r" defTabSz="955515"/>
              <a:t>25</a:t>
            </a:fld>
            <a:endParaRPr lang="en-US" sz="1200"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r>
              <a:rPr lang="en-US" b="1" smtClean="0"/>
              <a:t>Howard</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D72D691-582E-4007-9A81-F79E7A927356}" type="datetime1">
              <a:rPr lang="en-US" smtClean="0"/>
              <a:pPr/>
              <a:t>1/16/2015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33BA9-6201-40E3-A479-A45DD94FCCF2}" type="datetime1">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4B036A-5024-47D5-B573-CBBC0A123558}" type="datetime1">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2122"/>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609"/>
            <a:ext cx="3579812"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609"/>
            <a:ext cx="3581400"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fld id="{DBF1DAF9-CFE9-43B2-9652-DB6337FE622C}" type="datetime1">
              <a:rPr lang="en-US" smtClean="0"/>
              <a:pPr>
                <a:defRPr/>
              </a:pPr>
              <a:t>1/16/2015</a:t>
            </a:fld>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0E3F51C-7263-4E6E-9DCA-5A3E18294FE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DD1BDD5-C94D-4957-8E96-86142DCBB981}" type="datetime1">
              <a:rPr lang="en-US" smtClean="0"/>
              <a:pPr/>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C65AFC1-6D92-49B3-B9D4-770FDFAA7D9B}" type="datetime1">
              <a:rPr lang="en-US" smtClean="0"/>
              <a:pPr/>
              <a:t>1/16/2015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77E877-015C-4031-8336-14A82FC63816}" type="datetime1">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57ACB7-796E-4940-B517-5EDB006FE039}" type="datetime1">
              <a:rPr lang="en-US" smtClean="0"/>
              <a:pPr/>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0AA460-3F97-4EB4-8431-E24B20A137FF}" type="datetime1">
              <a:rPr lang="en-US" smtClean="0"/>
              <a:pPr/>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F2073-23B4-4FC4-8C8F-52A80C407F10}" type="datetime1">
              <a:rPr lang="en-US" smtClean="0"/>
              <a:pPr/>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C2C511-CD6B-4FE7-AD0B-95468A77C8CF}"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7A51F4-6402-44F3-A999-17A5878DB93C}" type="datetime1">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BF10EA-26C6-44F0-B3C5-6BBC44293DCA}" type="datetime1">
              <a:rPr lang="en-US" smtClean="0"/>
              <a:pPr/>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B6A7569-5E4A-45BE-B29C-F2B47BF34F37}" type="datetime1">
              <a:rPr lang="en-US" smtClean="0"/>
              <a:pPr/>
              <a:t>1/16/2015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png"/><Relationship Id="rId4" Type="http://schemas.openxmlformats.org/officeDocument/2006/relationships/oleObject" Target="../embeddings/Microsoft_Excel_97-2003_Worksheet2.xls"/></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emf"/><Relationship Id="rId4" Type="http://schemas.openxmlformats.org/officeDocument/2006/relationships/oleObject" Target="../embeddings/Microsoft_Excel_97-2003_Worksheet4.xls"/></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Word_97_-_2003_Document1.doc"/></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1" name="Picture 27" descr="C:\Program Files (x86)\Microsoft Office\MEDIA\CAGCAT10\j0293844.wmf"/>
          <p:cNvPicPr>
            <a:picLocks noChangeAspect="1" noChangeArrowheads="1"/>
          </p:cNvPicPr>
          <p:nvPr/>
        </p:nvPicPr>
        <p:blipFill>
          <a:blip r:embed="rId2" cstate="print"/>
          <a:srcRect/>
          <a:stretch>
            <a:fillRect/>
          </a:stretch>
        </p:blipFill>
        <p:spPr bwMode="auto">
          <a:xfrm>
            <a:off x="5791200" y="1752600"/>
            <a:ext cx="3124200" cy="3886200"/>
          </a:xfrm>
          <a:prstGeom prst="rect">
            <a:avLst/>
          </a:prstGeom>
          <a:noFill/>
        </p:spPr>
      </p:pic>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eaLnBrk="1" hangingPunct="1"/>
            <a:r>
              <a:rPr lang="en-US" sz="4000" b="1" dirty="0" smtClean="0"/>
              <a:t>How Do You Know When</a:t>
            </a:r>
          </a:p>
          <a:p>
            <a:pPr eaLnBrk="1" hangingPunct="1"/>
            <a:r>
              <a:rPr lang="en-US" sz="4000" b="1" dirty="0" smtClean="0">
                <a:latin typeface="Arial" pitchFamily="34" charset="0"/>
              </a:rPr>
              <a:t>    Your Programs Really Work?</a:t>
            </a:r>
          </a:p>
          <a:p>
            <a:pPr eaLnBrk="1" hangingPunct="1"/>
            <a:r>
              <a:rPr lang="en-US" sz="4000" b="1" dirty="0" smtClean="0">
                <a:latin typeface="Arial" pitchFamily="34" charset="0"/>
              </a:rPr>
              <a:t> </a:t>
            </a:r>
          </a:p>
          <a:p>
            <a:pPr eaLnBrk="1" hangingPunct="1">
              <a:spcBef>
                <a:spcPts val="600"/>
              </a:spcBef>
            </a:pPr>
            <a:r>
              <a:rPr lang="en-US" sz="4000" b="1" dirty="0">
                <a:latin typeface="Arial" pitchFamily="34" charset="0"/>
              </a:rPr>
              <a:t> </a:t>
            </a:r>
            <a:r>
              <a:rPr lang="en-US" sz="4000" b="1" dirty="0" smtClean="0">
                <a:latin typeface="Arial" pitchFamily="34" charset="0"/>
              </a:rPr>
              <a:t>     </a:t>
            </a:r>
            <a:endParaRPr lang="en-US" sz="4000" b="1" dirty="0">
              <a:latin typeface="Arial" pitchFamily="34" charset="0"/>
            </a:endParaRPr>
          </a:p>
          <a:p>
            <a:pPr eaLnBrk="1" hangingPunct="1"/>
            <a:endParaRPr lang="en-US" sz="4000" b="1" dirty="0">
              <a:solidFill>
                <a:srgbClr val="FF0000"/>
              </a:solidFill>
              <a:latin typeface="Arial" pitchFamily="34" charset="0"/>
            </a:endParaRPr>
          </a:p>
          <a:p>
            <a:pPr eaLnBrk="1" hangingPunct="1"/>
            <a:endParaRPr lang="en-US" sz="3600" b="1" dirty="0">
              <a:solidFill>
                <a:srgbClr val="FF0000"/>
              </a:solidFill>
              <a:latin typeface="Berlin Sans FB" pitchFamily="34" charset="0"/>
            </a:endParaRPr>
          </a:p>
        </p:txBody>
      </p:sp>
      <p:sp>
        <p:nvSpPr>
          <p:cNvPr id="30" name="Rectangle 7"/>
          <p:cNvSpPr>
            <a:spLocks noChangeArrowheads="1"/>
          </p:cNvSpPr>
          <p:nvPr/>
        </p:nvSpPr>
        <p:spPr bwMode="auto">
          <a:xfrm>
            <a:off x="609600" y="2362200"/>
            <a:ext cx="5638800" cy="2902333"/>
          </a:xfrm>
          <a:prstGeom prst="rect">
            <a:avLst/>
          </a:prstGeom>
          <a:noFill/>
          <a:ln w="9525">
            <a:noFill/>
            <a:miter lim="800000"/>
            <a:headEnd/>
            <a:tailEnd/>
          </a:ln>
        </p:spPr>
        <p:txBody>
          <a:bodyPr wrap="square">
            <a:spAutoFit/>
          </a:bodyPr>
          <a:lstStyle/>
          <a:p>
            <a:pPr eaLnBrk="1" hangingPunct="1">
              <a:spcAft>
                <a:spcPct val="15000"/>
              </a:spcAft>
            </a:pPr>
            <a:r>
              <a:rPr lang="en-US" sz="2200" dirty="0" smtClean="0"/>
              <a:t>Evaluation Essentials for Program Managers</a:t>
            </a:r>
          </a:p>
          <a:p>
            <a:pPr eaLnBrk="1" hangingPunct="1">
              <a:spcAft>
                <a:spcPct val="15000"/>
              </a:spcAft>
            </a:pPr>
            <a:endParaRPr lang="en-US" sz="2200" dirty="0" smtClean="0"/>
          </a:p>
          <a:p>
            <a:pPr algn="ctr"/>
            <a:r>
              <a:rPr lang="en-US" sz="2200" b="1" dirty="0" smtClean="0"/>
              <a:t>Session 3: SPECIFIC STRATEGIES</a:t>
            </a:r>
            <a:endParaRPr lang="en-US" sz="2200" b="1" dirty="0"/>
          </a:p>
          <a:p>
            <a:endParaRPr lang="en-US" sz="2200" b="1" dirty="0" smtClean="0"/>
          </a:p>
          <a:p>
            <a:endParaRPr lang="en-US" sz="2200" b="1" dirty="0" smtClean="0"/>
          </a:p>
          <a:p>
            <a:endParaRPr lang="en-US" sz="2200" b="1" dirty="0" smtClean="0"/>
          </a:p>
          <a:p>
            <a:pPr algn="ctr"/>
            <a:r>
              <a:rPr lang="en-US" sz="2200" b="1" dirty="0" smtClean="0"/>
              <a:t>Anita M. Baker, </a:t>
            </a:r>
            <a:r>
              <a:rPr lang="en-US" sz="2200" b="1" dirty="0" err="1" smtClean="0"/>
              <a:t>Ed.D</a:t>
            </a:r>
            <a:r>
              <a:rPr lang="en-US" sz="2200" b="1" dirty="0" smtClean="0"/>
              <a:t>.</a:t>
            </a:r>
          </a:p>
          <a:p>
            <a:pPr algn="ctr"/>
            <a:r>
              <a:rPr lang="en-US" sz="2200" b="1" i="1" dirty="0" smtClean="0"/>
              <a:t>Evaluation Services</a:t>
            </a:r>
            <a:endParaRPr lang="en-US" sz="2200" b="1" i="1" dirty="0"/>
          </a:p>
        </p:txBody>
      </p:sp>
      <p:pic>
        <p:nvPicPr>
          <p:cNvPr id="31" name="Picture 2" descr="ablogo"/>
          <p:cNvPicPr>
            <a:picLocks noChangeAspect="1" noChangeArrowheads="1"/>
          </p:cNvPicPr>
          <p:nvPr/>
        </p:nvPicPr>
        <p:blipFill>
          <a:blip r:embed="rId3" cstate="print">
            <a:grayscl/>
            <a:biLevel thresh="50000"/>
          </a:blip>
          <a:srcRect l="5714" t="11450" r="71428" b="-3053"/>
          <a:stretch>
            <a:fillRect/>
          </a:stretch>
        </p:blipFill>
        <p:spPr bwMode="auto">
          <a:xfrm>
            <a:off x="3276600" y="5562600"/>
            <a:ext cx="609600" cy="533400"/>
          </a:xfrm>
          <a:prstGeom prst="rect">
            <a:avLst/>
          </a:prstGeom>
          <a:noFill/>
          <a:ln w="9525">
            <a:noFill/>
            <a:miter lim="800000"/>
            <a:headEnd/>
            <a:tailEnd/>
          </a:ln>
        </p:spPr>
      </p:pic>
      <p:sp>
        <p:nvSpPr>
          <p:cNvPr id="7" name="TextBox 6"/>
          <p:cNvSpPr txBox="1"/>
          <p:nvPr/>
        </p:nvSpPr>
        <p:spPr>
          <a:xfrm>
            <a:off x="5105400" y="5332806"/>
            <a:ext cx="3429000" cy="1015663"/>
          </a:xfrm>
          <a:prstGeom prst="rect">
            <a:avLst/>
          </a:prstGeom>
          <a:noFill/>
        </p:spPr>
        <p:txBody>
          <a:bodyPr wrap="square" rtlCol="0">
            <a:spAutoFit/>
          </a:bodyPr>
          <a:lstStyle/>
          <a:p>
            <a:r>
              <a:rPr lang="en-US" sz="1200" dirty="0" smtClean="0"/>
              <a:t>Hartford Foundation for Public Giving, </a:t>
            </a:r>
          </a:p>
          <a:p>
            <a:r>
              <a:rPr lang="en-US" sz="1200" dirty="0" smtClean="0"/>
              <a:t>Nonprofit Support Program: BEC</a:t>
            </a:r>
          </a:p>
          <a:p>
            <a:endParaRPr lang="en-US" sz="1200" dirty="0" smtClean="0"/>
          </a:p>
          <a:p>
            <a:r>
              <a:rPr lang="en-US" sz="1200" dirty="0" smtClean="0"/>
              <a:t>Bruner </a:t>
            </a:r>
            <a:r>
              <a:rPr lang="en-US" sz="1200" dirty="0" smtClean="0"/>
              <a:t>Foundation</a:t>
            </a:r>
          </a:p>
          <a:p>
            <a:r>
              <a:rPr lang="en-US" sz="1200" dirty="0"/>
              <a:t>COPYRIGHT © by the Bruner </a:t>
            </a:r>
            <a:r>
              <a:rPr lang="en-US" sz="1200"/>
              <a:t>Foundation  </a:t>
            </a:r>
            <a:r>
              <a:rPr lang="en-US" sz="1200" smtClean="0"/>
              <a:t>2012</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914400" y="500064"/>
            <a:ext cx="7467600" cy="719137"/>
          </a:xfrm>
        </p:spPr>
        <p:txBody>
          <a:bodyPr>
            <a:normAutofit fontScale="90000"/>
          </a:bodyPr>
          <a:lstStyle/>
          <a:p>
            <a:pPr eaLnBrk="1" hangingPunct="1"/>
            <a:r>
              <a:rPr lang="en-US" sz="3600" b="1" dirty="0" smtClean="0">
                <a:solidFill>
                  <a:schemeClr val="tx1"/>
                </a:solidFill>
              </a:rPr>
              <a:t>After School Program Feedback</a:t>
            </a:r>
          </a:p>
        </p:txBody>
      </p:sp>
      <p:graphicFrame>
        <p:nvGraphicFramePr>
          <p:cNvPr id="7" name="Table 6"/>
          <p:cNvGraphicFramePr>
            <a:graphicFrameLocks noGrp="1"/>
          </p:cNvGraphicFramePr>
          <p:nvPr/>
        </p:nvGraphicFramePr>
        <p:xfrm>
          <a:off x="762001" y="1951990"/>
          <a:ext cx="7924799" cy="4067809"/>
        </p:xfrm>
        <a:graphic>
          <a:graphicData uri="http://schemas.openxmlformats.org/drawingml/2006/table">
            <a:tbl>
              <a:tblPr/>
              <a:tblGrid>
                <a:gridCol w="5033741"/>
                <a:gridCol w="1519459"/>
                <a:gridCol w="1371599"/>
              </a:tblGrid>
              <a:tr h="445417">
                <a:tc>
                  <a:txBody>
                    <a:bodyPr/>
                    <a:lstStyle/>
                    <a:p>
                      <a:pPr marL="0" marR="0">
                        <a:lnSpc>
                          <a:spcPct val="115000"/>
                        </a:lnSpc>
                        <a:spcBef>
                          <a:spcPts val="0"/>
                        </a:spcBef>
                        <a:spcAft>
                          <a:spcPts val="0"/>
                        </a:spcAft>
                        <a:tabLst>
                          <a:tab pos="2743200" algn="ctr"/>
                          <a:tab pos="5486400" algn="r"/>
                        </a:tabLst>
                      </a:pPr>
                      <a:r>
                        <a:rPr lang="en-US" sz="1900" dirty="0" smtClean="0">
                          <a:latin typeface="Trebuchet MS"/>
                          <a:ea typeface="Times New Roman"/>
                          <a:cs typeface="Times New Roman"/>
                        </a:rPr>
                        <a:t>* </a:t>
                      </a:r>
                      <a:r>
                        <a:rPr lang="en-US" sz="1900" i="1" dirty="0" smtClean="0">
                          <a:latin typeface="Trebuchet MS"/>
                          <a:ea typeface="Times New Roman"/>
                          <a:cs typeface="Times New Roman"/>
                        </a:rPr>
                        <a:t>Some </a:t>
                      </a:r>
                      <a:r>
                        <a:rPr lang="en-US" sz="1900" dirty="0" smtClean="0">
                          <a:latin typeface="Trebuchet MS"/>
                          <a:ea typeface="Times New Roman"/>
                          <a:cs typeface="Times New Roman"/>
                        </a:rPr>
                        <a:t>or </a:t>
                      </a:r>
                      <a:r>
                        <a:rPr lang="en-US" sz="1900" i="1" dirty="0" smtClean="0">
                          <a:solidFill>
                            <a:srgbClr val="0033CC"/>
                          </a:solidFill>
                          <a:latin typeface="Trebuchet MS"/>
                          <a:ea typeface="Times New Roman"/>
                          <a:cs typeface="Times New Roman"/>
                        </a:rPr>
                        <a:t>A lot</a:t>
                      </a:r>
                      <a:endParaRPr lang="en-US" sz="1900" i="1" dirty="0">
                        <a:solidFill>
                          <a:srgbClr val="0033CC"/>
                        </a:solidFill>
                        <a:latin typeface="Trebuchet MS"/>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9</a:t>
                      </a:r>
                      <a:r>
                        <a:rPr lang="en-US" sz="1200" b="1" baseline="30000">
                          <a:latin typeface="Trebuchet MS"/>
                          <a:ea typeface="Times New Roman"/>
                          <a:cs typeface="Times New Roman"/>
                        </a:rPr>
                        <a:t>th</a:t>
                      </a:r>
                      <a:r>
                        <a:rPr lang="en-US" sz="1200" b="1">
                          <a:latin typeface="Trebuchet MS"/>
                          <a:ea typeface="Times New Roman"/>
                          <a:cs typeface="Times New Roman"/>
                        </a:rPr>
                        <a:t> Grade</a:t>
                      </a:r>
                      <a:endParaRPr lang="en-US" sz="1200">
                        <a:latin typeface="Times New Roman"/>
                        <a:ea typeface="Times New Roman"/>
                        <a:cs typeface="Times New Roman"/>
                      </a:endParaRPr>
                    </a:p>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n=71</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10/11</a:t>
                      </a:r>
                      <a:r>
                        <a:rPr lang="en-US" sz="1200" b="1" baseline="30000">
                          <a:latin typeface="Trebuchet MS"/>
                          <a:ea typeface="Times New Roman"/>
                          <a:cs typeface="Times New Roman"/>
                        </a:rPr>
                        <a:t>th</a:t>
                      </a:r>
                      <a:r>
                        <a:rPr lang="en-US" sz="1200" b="1">
                          <a:latin typeface="Trebuchet MS"/>
                          <a:ea typeface="Times New Roman"/>
                          <a:cs typeface="Times New Roman"/>
                        </a:rPr>
                        <a:t> Grade</a:t>
                      </a:r>
                      <a:endParaRPr lang="en-US" sz="1200">
                        <a:latin typeface="Times New Roman"/>
                        <a:ea typeface="Times New Roman"/>
                        <a:cs typeface="Times New Roman"/>
                      </a:endParaRPr>
                    </a:p>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n=97</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02488">
                <a:tc>
                  <a:txBody>
                    <a:bodyPr/>
                    <a:lstStyle/>
                    <a:p>
                      <a:pPr marL="285750" marR="0" indent="-285750">
                        <a:lnSpc>
                          <a:spcPct val="115000"/>
                        </a:lnSpc>
                        <a:spcBef>
                          <a:spcPts val="0"/>
                        </a:spcBef>
                        <a:spcAft>
                          <a:spcPts val="0"/>
                        </a:spcAft>
                      </a:pPr>
                      <a:r>
                        <a:rPr lang="en-US" sz="1800" dirty="0">
                          <a:latin typeface="Trebuchet MS"/>
                          <a:ea typeface="Times New Roman"/>
                          <a:cs typeface="Arial"/>
                        </a:rPr>
                        <a:t>Work collaboratively with others </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90%   </a:t>
                      </a:r>
                      <a:r>
                        <a:rPr lang="en-US" sz="1800" dirty="0">
                          <a:solidFill>
                            <a:srgbClr val="0000FF"/>
                          </a:solidFill>
                          <a:latin typeface="Trebuchet MS"/>
                          <a:ea typeface="Times New Roman"/>
                          <a:cs typeface="Arial"/>
                        </a:rPr>
                        <a:t>(41%)</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95%   </a:t>
                      </a:r>
                      <a:r>
                        <a:rPr lang="en-US" sz="1800" dirty="0">
                          <a:solidFill>
                            <a:srgbClr val="0000FF"/>
                          </a:solidFill>
                          <a:latin typeface="Trebuchet MS"/>
                          <a:ea typeface="Times New Roman"/>
                          <a:cs typeface="Arial"/>
                        </a:rPr>
                        <a:t>(58%)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Try new things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85%   </a:t>
                      </a:r>
                      <a:r>
                        <a:rPr lang="en-US" sz="1800">
                          <a:solidFill>
                            <a:srgbClr val="0000FF"/>
                          </a:solidFill>
                          <a:latin typeface="Trebuchet MS"/>
                          <a:ea typeface="Times New Roman"/>
                          <a:cs typeface="Arial"/>
                        </a:rPr>
                        <a:t>(37%)</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96%   </a:t>
                      </a:r>
                      <a:r>
                        <a:rPr lang="en-US" sz="1800" dirty="0">
                          <a:solidFill>
                            <a:srgbClr val="0000FF"/>
                          </a:solidFill>
                          <a:latin typeface="Trebuchet MS"/>
                          <a:ea typeface="Times New Roman"/>
                          <a:cs typeface="Arial"/>
                        </a:rPr>
                        <a:t>(58%)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dirty="0">
                          <a:latin typeface="Trebuchet MS"/>
                          <a:ea typeface="Times New Roman"/>
                          <a:cs typeface="Arial"/>
                        </a:rPr>
                        <a:t>Listen actively</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84%   </a:t>
                      </a:r>
                      <a:r>
                        <a:rPr lang="en-US" sz="1800">
                          <a:solidFill>
                            <a:srgbClr val="0000FF"/>
                          </a:solidFill>
                          <a:latin typeface="Trebuchet MS"/>
                          <a:ea typeface="Times New Roman"/>
                          <a:cs typeface="Arial"/>
                        </a:rPr>
                        <a:t>(37%)</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89%   </a:t>
                      </a:r>
                      <a:r>
                        <a:rPr lang="en-US" sz="1800" dirty="0">
                          <a:solidFill>
                            <a:srgbClr val="0000FF"/>
                          </a:solidFill>
                          <a:latin typeface="Trebuchet MS"/>
                          <a:ea typeface="Times New Roman"/>
                          <a:cs typeface="Arial"/>
                        </a:rPr>
                        <a:t>(55%)</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See a project through from beginning to end</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79%   </a:t>
                      </a:r>
                      <a:r>
                        <a:rPr lang="en-US" sz="1800">
                          <a:solidFill>
                            <a:srgbClr val="0000FF"/>
                          </a:solidFill>
                          <a:latin typeface="Trebuchet MS"/>
                          <a:ea typeface="Times New Roman"/>
                          <a:cs typeface="Arial"/>
                        </a:rPr>
                        <a:t>(32%)</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81%   </a:t>
                      </a:r>
                      <a:r>
                        <a:rPr lang="en-US" sz="1800" dirty="0">
                          <a:solidFill>
                            <a:srgbClr val="0000FF"/>
                          </a:solidFill>
                          <a:latin typeface="Trebuchet MS"/>
                          <a:ea typeface="Times New Roman"/>
                          <a:cs typeface="Arial"/>
                        </a:rPr>
                        <a:t>(39%)</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Learn to value others’ viewpoints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71%   </a:t>
                      </a:r>
                      <a:r>
                        <a:rPr lang="en-US" sz="1800">
                          <a:solidFill>
                            <a:srgbClr val="0000FF"/>
                          </a:solidFill>
                          <a:latin typeface="Trebuchet MS"/>
                          <a:ea typeface="Times New Roman"/>
                          <a:cs typeface="Arial"/>
                        </a:rPr>
                        <a:t>(33%)</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78%   </a:t>
                      </a:r>
                      <a:r>
                        <a:rPr lang="en-US" sz="1800" dirty="0">
                          <a:solidFill>
                            <a:srgbClr val="0000FF"/>
                          </a:solidFill>
                          <a:latin typeface="Trebuchet MS"/>
                          <a:ea typeface="Times New Roman"/>
                          <a:cs typeface="Arial"/>
                        </a:rPr>
                        <a:t>(29%)</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228600" marR="0" indent="-228600">
                        <a:lnSpc>
                          <a:spcPct val="115000"/>
                        </a:lnSpc>
                        <a:spcBef>
                          <a:spcPts val="0"/>
                        </a:spcBef>
                        <a:spcAft>
                          <a:spcPts val="0"/>
                        </a:spcAft>
                      </a:pPr>
                      <a:r>
                        <a:rPr lang="en-US" sz="1800">
                          <a:latin typeface="Trebuchet MS"/>
                          <a:ea typeface="Times New Roman"/>
                          <a:cs typeface="Arial"/>
                        </a:rPr>
                        <a:t>Become more confident in front of  others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68%   </a:t>
                      </a:r>
                      <a:r>
                        <a:rPr lang="en-US" sz="1800">
                          <a:solidFill>
                            <a:srgbClr val="0000FF"/>
                          </a:solidFill>
                          <a:latin typeface="Trebuchet MS"/>
                          <a:ea typeface="Times New Roman"/>
                          <a:cs typeface="Arial"/>
                        </a:rPr>
                        <a:t>(35%)</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82%   </a:t>
                      </a:r>
                      <a:r>
                        <a:rPr lang="en-US" sz="1800" dirty="0">
                          <a:solidFill>
                            <a:srgbClr val="0000FF"/>
                          </a:solidFill>
                          <a:latin typeface="Trebuchet MS"/>
                          <a:ea typeface="Times New Roman"/>
                          <a:cs typeface="Arial"/>
                        </a:rPr>
                        <a:t>(46%)</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Use an expanded vocabulary</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67%   </a:t>
                      </a:r>
                      <a:r>
                        <a:rPr lang="en-US" sz="1800">
                          <a:solidFill>
                            <a:srgbClr val="0000FF"/>
                          </a:solidFill>
                          <a:latin typeface="Trebuchet MS"/>
                          <a:ea typeface="Times New Roman"/>
                          <a:cs typeface="Arial"/>
                        </a:rPr>
                        <a:t>(21%)</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72%   </a:t>
                      </a:r>
                      <a:r>
                        <a:rPr lang="en-US" sz="1800" dirty="0">
                          <a:solidFill>
                            <a:srgbClr val="0000FF"/>
                          </a:solidFill>
                          <a:latin typeface="Trebuchet MS"/>
                          <a:ea typeface="Times New Roman"/>
                          <a:cs typeface="Arial"/>
                        </a:rPr>
                        <a:t>(28%)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0" marR="0">
                        <a:lnSpc>
                          <a:spcPct val="115000"/>
                        </a:lnSpc>
                        <a:spcBef>
                          <a:spcPts val="0"/>
                        </a:spcBef>
                        <a:spcAft>
                          <a:spcPts val="0"/>
                        </a:spcAft>
                      </a:pPr>
                      <a:r>
                        <a:rPr lang="en-US" sz="1800">
                          <a:latin typeface="Trebuchet MS"/>
                          <a:ea typeface="Times New Roman"/>
                          <a:cs typeface="Arial"/>
                        </a:rPr>
                        <a:t>With memorization </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63%   </a:t>
                      </a:r>
                      <a:r>
                        <a:rPr lang="en-US" sz="1800">
                          <a:solidFill>
                            <a:srgbClr val="0000FF"/>
                          </a:solidFill>
                          <a:latin typeface="Trebuchet MS"/>
                          <a:ea typeface="Times New Roman"/>
                          <a:cs typeface="Arial"/>
                        </a:rPr>
                        <a:t>(29%)</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78%   </a:t>
                      </a:r>
                      <a:r>
                        <a:rPr lang="en-US" sz="1800" dirty="0">
                          <a:solidFill>
                            <a:srgbClr val="0000FF"/>
                          </a:solidFill>
                          <a:latin typeface="Trebuchet MS"/>
                          <a:ea typeface="Times New Roman"/>
                          <a:cs typeface="Arial"/>
                        </a:rPr>
                        <a:t>(40%)</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nSpc>
                          <a:spcPct val="115000"/>
                        </a:lnSpc>
                        <a:spcBef>
                          <a:spcPts val="0"/>
                        </a:spcBef>
                        <a:spcAft>
                          <a:spcPts val="0"/>
                        </a:spcAft>
                      </a:pPr>
                      <a:r>
                        <a:rPr lang="en-US" sz="1800" dirty="0">
                          <a:latin typeface="Trebuchet MS"/>
                          <a:ea typeface="Times New Roman"/>
                          <a:cs typeface="Arial"/>
                        </a:rPr>
                        <a:t>Express yourself with words</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63%   </a:t>
                      </a:r>
                      <a:r>
                        <a:rPr lang="en-US" sz="1800">
                          <a:solidFill>
                            <a:srgbClr val="0000FF"/>
                          </a:solidFill>
                          <a:latin typeface="Trebuchet MS"/>
                          <a:ea typeface="Times New Roman"/>
                          <a:cs typeface="Arial"/>
                        </a:rPr>
                        <a:t>(16%)</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83%   </a:t>
                      </a:r>
                      <a:r>
                        <a:rPr lang="en-US" sz="1800" dirty="0">
                          <a:solidFill>
                            <a:srgbClr val="0000FF"/>
                          </a:solidFill>
                          <a:latin typeface="Trebuchet MS"/>
                          <a:ea typeface="Times New Roman"/>
                          <a:cs typeface="Arial"/>
                        </a:rPr>
                        <a:t>(35%)</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
        <p:nvSpPr>
          <p:cNvPr id="1025" name="Rectangle 1"/>
          <p:cNvSpPr>
            <a:spLocks noChangeArrowheads="1"/>
          </p:cNvSpPr>
          <p:nvPr/>
        </p:nvSpPr>
        <p:spPr bwMode="auto">
          <a:xfrm>
            <a:off x="762000" y="1264624"/>
            <a:ext cx="7696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Table 4a:  Percent of Respondents Who Thought Participation in Theatre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Classes and the Spring Production Helped* Them in the Following Ways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Footer Placeholder 2"/>
          <p:cNvSpPr>
            <a:spLocks noGrp="1"/>
          </p:cNvSpPr>
          <p:nvPr>
            <p:ph type="ftr" sz="quarter" idx="11"/>
          </p:nvPr>
        </p:nvSpPr>
        <p:spPr>
          <a:xfrm>
            <a:off x="457200" y="6143625"/>
            <a:ext cx="7543800" cy="485775"/>
          </a:xfrm>
        </p:spPr>
        <p:txBody>
          <a:bodyPr/>
          <a:lstStyle/>
          <a:p>
            <a:r>
              <a:rPr lang="en-US" sz="1400" b="1" i="1" dirty="0" smtClean="0"/>
              <a:t>Findings in blue represent those who answered that the Theatre Classes helped them “A Lot”</a:t>
            </a:r>
            <a:endParaRPr lang="en-US" sz="1400" b="1"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313613" cy="752475"/>
          </a:xfrm>
        </p:spPr>
        <p:txBody>
          <a:bodyPr>
            <a:normAutofit/>
          </a:bodyPr>
          <a:lstStyle/>
          <a:p>
            <a:pPr>
              <a:defRPr/>
            </a:pPr>
            <a:r>
              <a:rPr lang="en-US" b="1" dirty="0" smtClean="0">
                <a:ea typeface="MS PGothic" pitchFamily="34" charset="-128"/>
              </a:rPr>
              <a:t>E-Surveys – Primary Uses</a:t>
            </a:r>
            <a:endParaRPr lang="en-US" b="1" dirty="0">
              <a:ea typeface="MS PGothic" pitchFamily="34" charset="-128"/>
            </a:endParaRPr>
          </a:p>
        </p:txBody>
      </p:sp>
      <p:sp>
        <p:nvSpPr>
          <p:cNvPr id="3" name="Content Placeholder 2"/>
          <p:cNvSpPr>
            <a:spLocks noGrp="1"/>
          </p:cNvSpPr>
          <p:nvPr>
            <p:ph sz="quarter" idx="1"/>
          </p:nvPr>
        </p:nvSpPr>
        <p:spPr>
          <a:xfrm>
            <a:off x="838200" y="1571625"/>
            <a:ext cx="7845425" cy="4286250"/>
          </a:xfrm>
        </p:spPr>
        <p:txBody>
          <a:bodyPr>
            <a:normAutofit/>
          </a:bodyPr>
          <a:lstStyle/>
          <a:p>
            <a:pPr>
              <a:lnSpc>
                <a:spcPct val="80000"/>
              </a:lnSpc>
              <a:spcBef>
                <a:spcPts val="2400"/>
              </a:spcBef>
              <a:spcAft>
                <a:spcPts val="2400"/>
              </a:spcAft>
              <a:buClr>
                <a:srgbClr val="000066"/>
              </a:buClr>
              <a:buSzPct val="100000"/>
              <a:buFont typeface="Wingdings" pitchFamily="2" charset="2"/>
              <a:buChar char="Ø"/>
              <a:defRPr/>
            </a:pPr>
            <a:r>
              <a:rPr lang="en-US" sz="3600" dirty="0" smtClean="0">
                <a:ea typeface="MS PGothic" pitchFamily="34" charset="-128"/>
              </a:rPr>
              <a:t> Collecting survey data</a:t>
            </a:r>
          </a:p>
          <a:p>
            <a:pPr lvl="1">
              <a:lnSpc>
                <a:spcPct val="80000"/>
              </a:lnSpc>
              <a:spcBef>
                <a:spcPts val="600"/>
              </a:spcBef>
              <a:buClr>
                <a:srgbClr val="000066"/>
              </a:buClr>
              <a:buSzPct val="100000"/>
              <a:buFont typeface="Wingdings" pitchFamily="2" charset="2"/>
              <a:buChar char="Ø"/>
              <a:defRPr/>
            </a:pPr>
            <a:r>
              <a:rPr lang="en-US" dirty="0" smtClean="0">
                <a:ea typeface="MS PGothic" pitchFamily="34" charset="-128"/>
              </a:rPr>
              <a:t> Alternative Administration</a:t>
            </a:r>
          </a:p>
          <a:p>
            <a:pPr lvl="1">
              <a:lnSpc>
                <a:spcPct val="80000"/>
              </a:lnSpc>
              <a:spcBef>
                <a:spcPts val="600"/>
              </a:spcBef>
              <a:buClr>
                <a:srgbClr val="000066"/>
              </a:buClr>
              <a:buSzPct val="100000"/>
              <a:buFont typeface="Wingdings" pitchFamily="2" charset="2"/>
              <a:buChar char="Ø"/>
              <a:defRPr/>
            </a:pPr>
            <a:r>
              <a:rPr lang="en-US" dirty="0" smtClean="0">
                <a:ea typeface="MS PGothic" pitchFamily="34" charset="-128"/>
              </a:rPr>
              <a:t> Increases ease of access for some</a:t>
            </a:r>
          </a:p>
          <a:p>
            <a:pPr>
              <a:lnSpc>
                <a:spcPct val="80000"/>
              </a:lnSpc>
              <a:spcBef>
                <a:spcPts val="3600"/>
              </a:spcBef>
              <a:buClr>
                <a:srgbClr val="000066"/>
              </a:buClr>
              <a:buSzPct val="100000"/>
              <a:buFont typeface="Wingdings" pitchFamily="2" charset="2"/>
              <a:buChar char="Ø"/>
              <a:defRPr/>
            </a:pPr>
            <a:r>
              <a:rPr lang="en-US" sz="3600" dirty="0" smtClean="0">
                <a:ea typeface="MS PGothic" pitchFamily="34" charset="-128"/>
              </a:rPr>
              <a:t> Generating hard copy surveys </a:t>
            </a:r>
          </a:p>
          <a:p>
            <a:pPr>
              <a:lnSpc>
                <a:spcPct val="80000"/>
              </a:lnSpc>
              <a:spcBef>
                <a:spcPts val="3600"/>
              </a:spcBef>
              <a:buClr>
                <a:srgbClr val="000066"/>
              </a:buClr>
              <a:buSzPct val="100000"/>
              <a:buFont typeface="Wingdings" pitchFamily="2" charset="2"/>
              <a:buChar char="Ø"/>
              <a:defRPr/>
            </a:pPr>
            <a:r>
              <a:rPr lang="en-US" sz="3600" dirty="0" smtClean="0">
                <a:ea typeface="MS PGothic" pitchFamily="34" charset="-128"/>
              </a:rPr>
              <a:t> </a:t>
            </a:r>
            <a:r>
              <a:rPr lang="en-US" sz="3600" dirty="0" smtClean="0">
                <a:solidFill>
                  <a:srgbClr val="FF0000"/>
                </a:solidFill>
                <a:ea typeface="MS PGothic" pitchFamily="34" charset="-128"/>
              </a:rPr>
              <a:t>Entering and analyzing data</a:t>
            </a:r>
          </a:p>
          <a:p>
            <a:pPr>
              <a:lnSpc>
                <a:spcPct val="80000"/>
              </a:lnSpc>
              <a:spcBef>
                <a:spcPts val="3600"/>
              </a:spcBef>
              <a:buClr>
                <a:srgbClr val="000066"/>
              </a:buClr>
              <a:buSzPct val="100000"/>
              <a:buNone/>
              <a:defRPr/>
            </a:pPr>
            <a:r>
              <a:rPr lang="en-US" sz="3600" dirty="0" smtClean="0">
                <a:ea typeface="MS PGothic" pitchFamily="34" charset="-128"/>
              </a:rPr>
              <a:t>	</a:t>
            </a:r>
          </a:p>
          <a:p>
            <a:pPr>
              <a:lnSpc>
                <a:spcPct val="80000"/>
              </a:lnSpc>
              <a:spcBef>
                <a:spcPts val="2400"/>
              </a:spcBef>
              <a:buClr>
                <a:srgbClr val="000066"/>
              </a:buClr>
              <a:buSzPct val="100000"/>
              <a:buNone/>
              <a:defRPr/>
            </a:pPr>
            <a:endParaRPr lang="en-US" sz="3600" dirty="0" smtClean="0">
              <a:ea typeface="MS PGothic" pitchFamily="34" charset="-128"/>
            </a:endParaRPr>
          </a:p>
        </p:txBody>
      </p:sp>
      <p:sp>
        <p:nvSpPr>
          <p:cNvPr id="8" name="Slide Number Placeholder 7"/>
          <p:cNvSpPr>
            <a:spLocks noGrp="1"/>
          </p:cNvSpPr>
          <p:nvPr>
            <p:ph type="sldNum" sz="quarter" idx="12"/>
          </p:nvPr>
        </p:nvSpPr>
        <p:spPr/>
        <p:txBody>
          <a:bodyPr/>
          <a:lstStyle/>
          <a:p>
            <a:fld id="{6BC2C511-CD6B-4FE7-AD0B-95468A77C8CF}" type="slidenum">
              <a:rPr lang="en-US" smtClean="0"/>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533400"/>
            <a:ext cx="7313613" cy="752475"/>
          </a:xfrm>
        </p:spPr>
        <p:txBody>
          <a:bodyPr>
            <a:normAutofit/>
          </a:bodyPr>
          <a:lstStyle/>
          <a:p>
            <a:pPr>
              <a:defRPr/>
            </a:pPr>
            <a:r>
              <a:rPr lang="en-US" b="1" dirty="0" smtClean="0">
                <a:ea typeface="MS PGothic" pitchFamily="34" charset="-128"/>
              </a:rPr>
              <a:t>E-Surveys – Key Decisions</a:t>
            </a:r>
            <a:endParaRPr lang="en-US" b="1" dirty="0">
              <a:ea typeface="MS PGothic" pitchFamily="34" charset="-128"/>
            </a:endParaRPr>
          </a:p>
        </p:txBody>
      </p:sp>
      <p:sp>
        <p:nvSpPr>
          <p:cNvPr id="3" name="Content Placeholder 2"/>
          <p:cNvSpPr>
            <a:spLocks noGrp="1"/>
          </p:cNvSpPr>
          <p:nvPr>
            <p:ph sz="quarter" idx="1"/>
          </p:nvPr>
        </p:nvSpPr>
        <p:spPr>
          <a:xfrm>
            <a:off x="609601" y="1571625"/>
            <a:ext cx="8150225" cy="4244975"/>
          </a:xfrm>
        </p:spPr>
        <p:txBody>
          <a:bodyPr>
            <a:normAutofit/>
          </a:bodyPr>
          <a:lstStyle/>
          <a:p>
            <a:pPr>
              <a:lnSpc>
                <a:spcPct val="80000"/>
              </a:lnSpc>
              <a:spcBef>
                <a:spcPts val="2400"/>
              </a:spcBef>
              <a:buClr>
                <a:srgbClr val="000066"/>
              </a:buClr>
              <a:buSzPct val="100000"/>
              <a:buFont typeface="Wingdings" pitchFamily="2" charset="2"/>
              <a:buChar char="Ø"/>
              <a:defRPr/>
            </a:pPr>
            <a:r>
              <a:rPr lang="en-US" sz="3600" dirty="0" smtClean="0">
                <a:ea typeface="MS PGothic" pitchFamily="34" charset="-128"/>
              </a:rPr>
              <a:t>What Question types do you need?</a:t>
            </a:r>
          </a:p>
          <a:p>
            <a:pPr lvl="1">
              <a:spcBef>
                <a:spcPts val="600"/>
              </a:spcBef>
              <a:buClr>
                <a:srgbClr val="000066"/>
              </a:buClr>
              <a:buSzPct val="100000"/>
              <a:buFont typeface="Wingdings" pitchFamily="2" charset="2"/>
              <a:buChar char="Ø"/>
              <a:defRPr/>
            </a:pPr>
            <a:r>
              <a:rPr lang="en-US" dirty="0" smtClean="0">
                <a:ea typeface="MS PGothic" pitchFamily="34" charset="-128"/>
              </a:rPr>
              <a:t>How will they be displayed?</a:t>
            </a:r>
          </a:p>
          <a:p>
            <a:pPr lvl="1">
              <a:spcBef>
                <a:spcPts val="600"/>
              </a:spcBef>
              <a:buClr>
                <a:srgbClr val="000066"/>
              </a:buClr>
              <a:buSzPct val="100000"/>
              <a:buFont typeface="Wingdings" pitchFamily="2" charset="2"/>
              <a:buChar char="Ø"/>
              <a:defRPr/>
            </a:pPr>
            <a:r>
              <a:rPr lang="en-US" dirty="0" smtClean="0">
                <a:ea typeface="MS PGothic" pitchFamily="34" charset="-128"/>
              </a:rPr>
              <a:t>Do you need an “other” field?</a:t>
            </a:r>
          </a:p>
          <a:p>
            <a:pPr lvl="1">
              <a:spcBef>
                <a:spcPts val="600"/>
              </a:spcBef>
              <a:buClr>
                <a:srgbClr val="000066"/>
              </a:buClr>
              <a:buSzPct val="100000"/>
              <a:buFont typeface="Wingdings" pitchFamily="2" charset="2"/>
              <a:buChar char="Ø"/>
              <a:defRPr/>
            </a:pPr>
            <a:r>
              <a:rPr lang="en-US" dirty="0" smtClean="0">
                <a:ea typeface="MS PGothic" pitchFamily="34" charset="-128"/>
              </a:rPr>
              <a:t>Should they be “required?”</a:t>
            </a:r>
          </a:p>
          <a:p>
            <a:pPr>
              <a:lnSpc>
                <a:spcPct val="80000"/>
              </a:lnSpc>
              <a:spcBef>
                <a:spcPts val="3600"/>
              </a:spcBef>
              <a:buClr>
                <a:srgbClr val="000066"/>
              </a:buClr>
              <a:buSzPct val="100000"/>
              <a:buFont typeface="Wingdings" pitchFamily="2" charset="2"/>
              <a:buChar char="Ø"/>
              <a:defRPr/>
            </a:pPr>
            <a:r>
              <a:rPr lang="en-US" sz="3600" dirty="0" smtClean="0">
                <a:ea typeface="MS PGothic" pitchFamily="34" charset="-128"/>
              </a:rPr>
              <a:t> How will you reach respondents?</a:t>
            </a:r>
          </a:p>
          <a:p>
            <a:pPr>
              <a:lnSpc>
                <a:spcPct val="80000"/>
              </a:lnSpc>
              <a:spcBef>
                <a:spcPts val="2400"/>
              </a:spcBef>
              <a:buClr>
                <a:srgbClr val="000066"/>
              </a:buClr>
              <a:buSzPct val="100000"/>
              <a:buFont typeface="Wingdings" pitchFamily="2" charset="2"/>
              <a:buChar char="Ø"/>
              <a:defRPr/>
            </a:pPr>
            <a:r>
              <a:rPr lang="en-US" sz="3600" dirty="0" smtClean="0">
                <a:ea typeface="MS PGothic" pitchFamily="34" charset="-128"/>
              </a:rPr>
              <a:t> How will you conduct follow-up?</a:t>
            </a:r>
          </a:p>
        </p:txBody>
      </p:sp>
      <p:sp>
        <p:nvSpPr>
          <p:cNvPr id="8" name="Slide Number Placeholder 7"/>
          <p:cNvSpPr>
            <a:spLocks noGrp="1"/>
          </p:cNvSpPr>
          <p:nvPr>
            <p:ph type="sldNum" sz="quarter" idx="12"/>
          </p:nvPr>
        </p:nvSpPr>
        <p:spPr/>
        <p:txBody>
          <a:bodyPr/>
          <a:lstStyle/>
          <a:p>
            <a:fld id="{6BC2C511-CD6B-4FE7-AD0B-95468A77C8CF}" type="slidenum">
              <a:rPr lang="en-US" smtClean="0"/>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09800" y="0"/>
            <a:ext cx="6096000" cy="1143000"/>
          </a:xfrm>
        </p:spPr>
        <p:txBody>
          <a:bodyPr>
            <a:normAutofit fontScale="90000"/>
          </a:bodyPr>
          <a:lstStyle/>
          <a:p>
            <a:pPr eaLnBrk="1" hangingPunct="1"/>
            <a:r>
              <a:rPr lang="en-US" sz="3600" b="1" dirty="0" smtClean="0">
                <a:ea typeface="ＭＳ Ｐゴシック" charset="-128"/>
              </a:rPr>
              <a:t>Analyzing Observation Data </a:t>
            </a:r>
          </a:p>
        </p:txBody>
      </p:sp>
      <p:sp>
        <p:nvSpPr>
          <p:cNvPr id="400387" name="Rectangle 3"/>
          <p:cNvSpPr>
            <a:spLocks noGrp="1" noChangeArrowheads="1"/>
          </p:cNvSpPr>
          <p:nvPr>
            <p:ph type="body" idx="1"/>
          </p:nvPr>
        </p:nvSpPr>
        <p:spPr>
          <a:xfrm>
            <a:off x="533400" y="1676400"/>
            <a:ext cx="8382000" cy="4267200"/>
          </a:xfrm>
        </p:spPr>
        <p:txBody>
          <a:bodyPr>
            <a:normAutofit/>
          </a:bodyPr>
          <a:lstStyle/>
          <a:p>
            <a:pPr marL="927100" lvl="2" indent="-292100" eaLnBrk="1" hangingPunct="1">
              <a:buClr>
                <a:schemeClr val="hlink"/>
              </a:buClr>
              <a:buSzPct val="110000"/>
              <a:buFont typeface="Wingdings" charset="2"/>
              <a:buChar char="Ø"/>
              <a:tabLst>
                <a:tab pos="457200" algn="l"/>
              </a:tabLst>
            </a:pPr>
            <a:endParaRPr lang="en-US" dirty="0" smtClean="0">
              <a:latin typeface="Trebuchet MS" charset="0"/>
              <a:ea typeface="ＭＳ Ｐゴシック" charset="-128"/>
            </a:endParaRPr>
          </a:p>
          <a:p>
            <a:pPr eaLnBrk="1" hangingPunct="1">
              <a:spcBef>
                <a:spcPct val="50000"/>
              </a:spcBef>
              <a:buSzPct val="100000"/>
              <a:buFont typeface="Wingdings" charset="2"/>
              <a:buChar char="Ø"/>
              <a:tabLst>
                <a:tab pos="457200" algn="l"/>
              </a:tabLst>
            </a:pPr>
            <a:r>
              <a:rPr lang="en-US" sz="2800" dirty="0" smtClean="0">
                <a:latin typeface="Trebuchet MS" charset="0"/>
                <a:ea typeface="ＭＳ Ｐゴシック" charset="-128"/>
              </a:rPr>
              <a:t>Make summary statements about trends in your observations</a:t>
            </a:r>
          </a:p>
          <a:p>
            <a:pPr marL="520700" lvl="1" indent="-63500" eaLnBrk="1" hangingPunct="1">
              <a:spcBef>
                <a:spcPct val="50000"/>
              </a:spcBef>
              <a:buClr>
                <a:schemeClr val="hlink"/>
              </a:buClr>
              <a:buSzPct val="110000"/>
              <a:buFont typeface="Wingdings" charset="2"/>
              <a:buNone/>
              <a:tabLst>
                <a:tab pos="457200" algn="l"/>
              </a:tabLst>
            </a:pPr>
            <a:r>
              <a:rPr lang="en-US" sz="2000" dirty="0" smtClean="0">
                <a:latin typeface="Trebuchet MS" charset="0"/>
                <a:ea typeface="ＭＳ Ｐゴシック" charset="-128"/>
              </a:rPr>
              <a:t> </a:t>
            </a:r>
            <a:r>
              <a:rPr lang="en-US" sz="2000" i="1" dirty="0" smtClean="0">
                <a:latin typeface="Trebuchet MS" charset="0"/>
                <a:ea typeface="ＭＳ Ｐゴシック" charset="-128"/>
              </a:rPr>
              <a:t>Every time we visited the program, the majority of the children were involved in a literacy development activity such as reading, illustrating a story they had read or written, practicing reading aloud.</a:t>
            </a:r>
          </a:p>
          <a:p>
            <a:pPr eaLnBrk="1" hangingPunct="1">
              <a:spcBef>
                <a:spcPct val="50000"/>
              </a:spcBef>
              <a:buSzPct val="100000"/>
              <a:buFont typeface="Wingdings" charset="2"/>
              <a:buChar char="Ø"/>
              <a:tabLst>
                <a:tab pos="457200" algn="l"/>
              </a:tabLst>
            </a:pPr>
            <a:r>
              <a:rPr lang="en-US" sz="2800" dirty="0" smtClean="0">
                <a:latin typeface="Trebuchet MS" charset="0"/>
                <a:ea typeface="ＭＳ Ｐゴシック" charset="-128"/>
              </a:rPr>
              <a:t>Include “snippets” or excerpts from field notes to illustrate summary points.</a:t>
            </a:r>
          </a:p>
          <a:p>
            <a:pPr eaLnBrk="1" hangingPunct="1">
              <a:spcBef>
                <a:spcPct val="50000"/>
              </a:spcBef>
              <a:buSzPct val="100000"/>
              <a:buFont typeface="Wingdings" charset="2"/>
              <a:buChar char="Ø"/>
              <a:tabLst>
                <a:tab pos="457200" algn="l"/>
              </a:tabLst>
            </a:pPr>
            <a:endParaRPr lang="en-US" sz="2800" dirty="0" smtClean="0">
              <a:latin typeface="Trebuchet MS" charset="0"/>
              <a:ea typeface="ＭＳ Ｐゴシック" charset="-128"/>
            </a:endParaRPr>
          </a:p>
        </p:txBody>
      </p:sp>
      <p:pic>
        <p:nvPicPr>
          <p:cNvPr id="20484" name="Picture 8" descr="C:\Users\Anita\AppData\Local\Microsoft\Windows\Temporary Internet Files\Content.IE5\EHK00WHP\MP900431217[1].jpg"/>
          <p:cNvPicPr>
            <a:picLocks noChangeAspect="1" noChangeArrowheads="1"/>
          </p:cNvPicPr>
          <p:nvPr/>
        </p:nvPicPr>
        <p:blipFill>
          <a:blip r:embed="rId2" cstate="print"/>
          <a:srcRect/>
          <a:stretch>
            <a:fillRect/>
          </a:stretch>
        </p:blipFill>
        <p:spPr bwMode="auto">
          <a:xfrm>
            <a:off x="0" y="0"/>
            <a:ext cx="1447800" cy="1676400"/>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6BC2C511-CD6B-4FE7-AD0B-95468A77C8CF}" type="slidenum">
              <a:rPr lang="en-US" smtClean="0"/>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0" y="304800"/>
            <a:ext cx="5715000" cy="914400"/>
          </a:xfrm>
        </p:spPr>
        <p:txBody>
          <a:bodyPr/>
          <a:lstStyle/>
          <a:p>
            <a:pPr eaLnBrk="1" hangingPunct="1"/>
            <a:r>
              <a:rPr lang="en-US" sz="3600" smtClean="0">
                <a:solidFill>
                  <a:srgbClr val="000066"/>
                </a:solidFill>
                <a:latin typeface="Trebuchet MS" charset="0"/>
                <a:ea typeface="ＭＳ Ｐゴシック" charset="-128"/>
              </a:rPr>
              <a:t>Analyzed Observation Data</a:t>
            </a:r>
            <a:r>
              <a:rPr lang="en-US" sz="3800" smtClean="0">
                <a:solidFill>
                  <a:srgbClr val="FF0000"/>
                </a:solidFill>
                <a:latin typeface="Trebuchet MS" charset="0"/>
                <a:ea typeface="ＭＳ Ｐゴシック" charset="-128"/>
              </a:rPr>
              <a:t> </a:t>
            </a:r>
          </a:p>
        </p:txBody>
      </p:sp>
      <p:sp>
        <p:nvSpPr>
          <p:cNvPr id="401411" name="Rectangle 3"/>
          <p:cNvSpPr>
            <a:spLocks noGrp="1" noChangeArrowheads="1"/>
          </p:cNvSpPr>
          <p:nvPr>
            <p:ph type="body" idx="1"/>
          </p:nvPr>
        </p:nvSpPr>
        <p:spPr>
          <a:xfrm>
            <a:off x="914400" y="1676400"/>
            <a:ext cx="7086600" cy="4267200"/>
          </a:xfrm>
        </p:spPr>
        <p:txBody>
          <a:bodyPr/>
          <a:lstStyle/>
          <a:p>
            <a:pPr marL="177800" lvl="1" indent="-63500" eaLnBrk="1" hangingPunct="1">
              <a:lnSpc>
                <a:spcPct val="80000"/>
              </a:lnSpc>
              <a:spcBef>
                <a:spcPct val="50000"/>
              </a:spcBef>
              <a:buClr>
                <a:schemeClr val="hlink"/>
              </a:buClr>
              <a:buSzPct val="110000"/>
              <a:buFont typeface="Wingdings" charset="2"/>
              <a:buNone/>
              <a:tabLst>
                <a:tab pos="457200" algn="l"/>
              </a:tabLst>
            </a:pPr>
            <a:r>
              <a:rPr lang="en-US" sz="2400" i="1" smtClean="0">
                <a:latin typeface="Trebuchet MS" charset="0"/>
                <a:ea typeface="ＭＳ Ｐゴシック" charset="-128"/>
              </a:rPr>
              <a:t>Many different types of arts activities were undertaken, and personal development was either delivered directly or integrated with arts activities.  Of the 57 different combinations of programming at the 10 sites, only 3 included activities that were not wholly successful with their target groups, 2 of those because of mismatch between instructor and the participant group. At all sites, ongoing projects were underway and examples of participant work were readily visible. Teaching artists were demonstrating skills, giving youth opportunities to try the skills, and providing one-on-one assistance as needed.</a:t>
            </a:r>
          </a:p>
          <a:p>
            <a:pPr marL="177800" lvl="1" indent="-63500" eaLnBrk="1" hangingPunct="1">
              <a:lnSpc>
                <a:spcPct val="80000"/>
              </a:lnSpc>
              <a:spcBef>
                <a:spcPct val="50000"/>
              </a:spcBef>
              <a:buClr>
                <a:schemeClr val="hlink"/>
              </a:buClr>
              <a:buSzPct val="110000"/>
              <a:buFont typeface="Wingdings" charset="2"/>
              <a:buNone/>
              <a:tabLst>
                <a:tab pos="457200" algn="l"/>
              </a:tabLst>
            </a:pPr>
            <a:endParaRPr lang="en-US" sz="2400" i="1" smtClean="0">
              <a:latin typeface="Trebuchet MS" charset="0"/>
              <a:ea typeface="ＭＳ Ｐゴシック" charset="-128"/>
            </a:endParaRPr>
          </a:p>
        </p:txBody>
      </p:sp>
      <p:sp>
        <p:nvSpPr>
          <p:cNvPr id="17412" name="Slide Number Placeholder 4"/>
          <p:cNvSpPr>
            <a:spLocks noGrp="1"/>
          </p:cNvSpPr>
          <p:nvPr>
            <p:ph type="sldNum" sz="quarter" idx="11"/>
          </p:nvPr>
        </p:nvSpPr>
        <p:spPr>
          <a:xfrm>
            <a:off x="8229600" y="6381750"/>
            <a:ext cx="533400" cy="476250"/>
          </a:xfrm>
          <a:noFill/>
        </p:spPr>
        <p:txBody>
          <a:bodyPr/>
          <a:lstStyle/>
          <a:p>
            <a:r>
              <a:rPr lang="en-US" smtClean="0"/>
              <a:t>14</a:t>
            </a:r>
          </a:p>
        </p:txBody>
      </p:sp>
      <p:sp>
        <p:nvSpPr>
          <p:cNvPr id="8" name="Footer Placeholder 5"/>
          <p:cNvSpPr>
            <a:spLocks noGrp="1"/>
          </p:cNvSpPr>
          <p:nvPr>
            <p:ph type="ftr" sz="quarter" idx="10"/>
          </p:nvPr>
        </p:nvSpPr>
        <p:spPr>
          <a:xfrm>
            <a:off x="1066800" y="6324600"/>
            <a:ext cx="6553200" cy="247650"/>
          </a:xfrm>
        </p:spPr>
        <p:txBody>
          <a:bodyPr/>
          <a:lstStyle/>
          <a:p>
            <a:pPr>
              <a:defRPr/>
            </a:pPr>
            <a:r>
              <a:rPr lang="en-US"/>
              <a:t>Bruner Foundation  </a:t>
            </a:r>
          </a:p>
          <a:p>
            <a:pPr>
              <a:defRPr/>
            </a:pPr>
            <a:r>
              <a:rPr lang="en-US"/>
              <a:t>Rochester, New York                        </a:t>
            </a:r>
            <a:r>
              <a:rPr lang="en-US" sz="1200">
                <a:latin typeface="+mn-lt"/>
              </a:rPr>
              <a:t>Anita Baker, </a:t>
            </a:r>
            <a:r>
              <a:rPr lang="en-US" sz="1200" i="1">
                <a:latin typeface="+mn-lt"/>
              </a:rPr>
              <a:t>Evaluation Services</a:t>
            </a:r>
            <a:endParaRPr lang="en-US" sz="1200" i="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14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762000" y="304800"/>
            <a:ext cx="6324600" cy="838200"/>
          </a:xfrm>
        </p:spPr>
        <p:txBody>
          <a:bodyPr>
            <a:normAutofit/>
          </a:bodyPr>
          <a:lstStyle/>
          <a:p>
            <a:pPr eaLnBrk="1" hangingPunct="1"/>
            <a:r>
              <a:rPr lang="en-US" b="1" dirty="0" smtClean="0">
                <a:latin typeface="Bookman Old Style" pitchFamily="18" charset="0"/>
                <a:ea typeface="ＭＳ Ｐゴシック" charset="-128"/>
              </a:rPr>
              <a:t>Analyzing Interview Data</a:t>
            </a:r>
          </a:p>
        </p:txBody>
      </p:sp>
      <p:sp>
        <p:nvSpPr>
          <p:cNvPr id="32772" name="Rectangle 3"/>
          <p:cNvSpPr>
            <a:spLocks noGrp="1" noChangeArrowheads="1"/>
          </p:cNvSpPr>
          <p:nvPr>
            <p:ph type="body" idx="1"/>
          </p:nvPr>
        </p:nvSpPr>
        <p:spPr>
          <a:xfrm>
            <a:off x="457200" y="1676400"/>
            <a:ext cx="7315200" cy="4419600"/>
          </a:xfrm>
        </p:spPr>
        <p:txBody>
          <a:bodyPr>
            <a:normAutofit fontScale="62500" lnSpcReduction="20000"/>
          </a:bodyPr>
          <a:lstStyle/>
          <a:p>
            <a:pPr marL="749300" lvl="2" indent="-457200" eaLnBrk="1" hangingPunct="1">
              <a:lnSpc>
                <a:spcPct val="80000"/>
              </a:lnSpc>
              <a:buFont typeface="Wingdings" charset="2"/>
              <a:buAutoNum type="arabicParenR"/>
            </a:pPr>
            <a:r>
              <a:rPr lang="en-US" sz="5100" dirty="0" smtClean="0">
                <a:latin typeface="Trebuchet MS" charset="0"/>
                <a:ea typeface="ＭＳ Ｐゴシック" charset="-128"/>
              </a:rPr>
              <a:t>Read/review completed sets of interviews.  </a:t>
            </a:r>
          </a:p>
          <a:p>
            <a:pPr marL="749300" lvl="2" indent="-457200" eaLnBrk="1" hangingPunct="1">
              <a:lnSpc>
                <a:spcPct val="80000"/>
              </a:lnSpc>
              <a:spcBef>
                <a:spcPct val="85000"/>
              </a:spcBef>
              <a:buFont typeface="Wingdings" charset="2"/>
              <a:buAutoNum type="arabicParenR"/>
            </a:pPr>
            <a:r>
              <a:rPr lang="en-US" sz="5100" dirty="0" smtClean="0">
                <a:latin typeface="Trebuchet MS" charset="0"/>
                <a:ea typeface="ＭＳ Ｐゴシック" charset="-128"/>
              </a:rPr>
              <a:t>Record general summaries </a:t>
            </a:r>
          </a:p>
          <a:p>
            <a:pPr marL="749300" lvl="2" indent="-457200" eaLnBrk="1" hangingPunct="1">
              <a:lnSpc>
                <a:spcPct val="80000"/>
              </a:lnSpc>
              <a:spcBef>
                <a:spcPct val="85000"/>
              </a:spcBef>
              <a:buFont typeface="Wingdings" charset="2"/>
              <a:buAutoNum type="arabicParenR"/>
            </a:pPr>
            <a:r>
              <a:rPr lang="en-US" sz="5100" dirty="0" smtClean="0">
                <a:latin typeface="Trebuchet MS" charset="0"/>
                <a:ea typeface="ＭＳ Ｐゴシック" charset="-128"/>
              </a:rPr>
              <a:t>Where appropriate, encode responses. </a:t>
            </a:r>
          </a:p>
          <a:p>
            <a:pPr marL="749300" lvl="2" indent="-457200" eaLnBrk="1" hangingPunct="1">
              <a:lnSpc>
                <a:spcPct val="80000"/>
              </a:lnSpc>
              <a:spcBef>
                <a:spcPct val="85000"/>
              </a:spcBef>
              <a:buFont typeface="Wingdings" charset="2"/>
              <a:buAutoNum type="arabicParenR"/>
            </a:pPr>
            <a:r>
              <a:rPr lang="en-US" sz="5100" dirty="0" smtClean="0">
                <a:latin typeface="Trebuchet MS" charset="0"/>
                <a:ea typeface="ＭＳ Ｐゴシック" charset="-128"/>
              </a:rPr>
              <a:t>Summarize coded data </a:t>
            </a:r>
          </a:p>
          <a:p>
            <a:pPr marL="749300" lvl="2" indent="-457200" eaLnBrk="1" hangingPunct="1">
              <a:lnSpc>
                <a:spcPct val="80000"/>
              </a:lnSpc>
              <a:spcBef>
                <a:spcPct val="85000"/>
              </a:spcBef>
              <a:buFont typeface="Wingdings" charset="2"/>
              <a:buAutoNum type="arabicParenR"/>
            </a:pPr>
            <a:r>
              <a:rPr lang="en-US" sz="5100" dirty="0" smtClean="0">
                <a:latin typeface="Trebuchet MS" charset="0"/>
                <a:ea typeface="ＭＳ Ｐゴシック" charset="-128"/>
              </a:rPr>
              <a:t>Pull quotes to illustrate findings.</a:t>
            </a:r>
          </a:p>
          <a:p>
            <a:pPr marL="749300" lvl="2" indent="-457200" eaLnBrk="1" hangingPunct="1">
              <a:lnSpc>
                <a:spcPct val="80000"/>
              </a:lnSpc>
              <a:spcBef>
                <a:spcPct val="85000"/>
              </a:spcBef>
              <a:buFontTx/>
              <a:buNone/>
            </a:pPr>
            <a:r>
              <a:rPr lang="en-US" sz="2800" dirty="0" smtClean="0">
                <a:latin typeface="Trebuchet MS" charset="0"/>
                <a:ea typeface="ＭＳ Ｐゴシック" charset="-128"/>
              </a:rPr>
              <a:t>         </a:t>
            </a:r>
          </a:p>
        </p:txBody>
      </p:sp>
      <p:sp>
        <p:nvSpPr>
          <p:cNvPr id="9" name="Slide Number Placeholder 8"/>
          <p:cNvSpPr>
            <a:spLocks noGrp="1"/>
          </p:cNvSpPr>
          <p:nvPr>
            <p:ph type="sldNum" sz="quarter" idx="12"/>
          </p:nvPr>
        </p:nvSpPr>
        <p:spPr/>
        <p:txBody>
          <a:bodyPr/>
          <a:lstStyle/>
          <a:p>
            <a:fld id="{6BC2C511-CD6B-4FE7-AD0B-95468A77C8CF}" type="slidenum">
              <a:rPr lang="en-US" smtClean="0"/>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descr="C:\Users\Anita\AppData\Local\Microsoft\Windows\Temporary Internet Files\Content.IE5\BPPYARPA\MC900441834[1].wmf"/>
          <p:cNvPicPr>
            <a:picLocks noChangeAspect="1" noChangeArrowheads="1"/>
          </p:cNvPicPr>
          <p:nvPr/>
        </p:nvPicPr>
        <p:blipFill>
          <a:blip r:embed="rId2" cstate="print"/>
          <a:srcRect/>
          <a:stretch>
            <a:fillRect/>
          </a:stretch>
        </p:blipFill>
        <p:spPr bwMode="auto">
          <a:xfrm>
            <a:off x="1143000" y="428625"/>
            <a:ext cx="6705600" cy="5715000"/>
          </a:xfrm>
          <a:prstGeom prst="rect">
            <a:avLst/>
          </a:prstGeom>
          <a:noFill/>
          <a:ln w="9525">
            <a:noFill/>
            <a:miter lim="800000"/>
            <a:headEnd/>
            <a:tailEnd/>
          </a:ln>
        </p:spPr>
      </p:pic>
      <p:sp>
        <p:nvSpPr>
          <p:cNvPr id="33795" name="Rectangle 4"/>
          <p:cNvSpPr>
            <a:spLocks noChangeArrowheads="1"/>
          </p:cNvSpPr>
          <p:nvPr/>
        </p:nvSpPr>
        <p:spPr bwMode="auto">
          <a:xfrm>
            <a:off x="381000" y="5929313"/>
            <a:ext cx="838200" cy="928687"/>
          </a:xfrm>
          <a:prstGeom prst="rect">
            <a:avLst/>
          </a:prstGeom>
          <a:solidFill>
            <a:schemeClr val="bg1"/>
          </a:solidFill>
          <a:ln w="9525">
            <a:noFill/>
            <a:miter lim="800000"/>
            <a:headEnd/>
            <a:tailEnd/>
          </a:ln>
        </p:spPr>
        <p:txBody>
          <a:bodyPr wrap="none"/>
          <a:lstStyle/>
          <a:p>
            <a:endParaRPr lang="en-US" sz="2400">
              <a:latin typeface="Footlight MT Light" charset="0"/>
            </a:endParaRPr>
          </a:p>
        </p:txBody>
      </p:sp>
      <p:sp>
        <p:nvSpPr>
          <p:cNvPr id="4" name="Rounded Rectangle 3"/>
          <p:cNvSpPr/>
          <p:nvPr/>
        </p:nvSpPr>
        <p:spPr>
          <a:xfrm>
            <a:off x="1447800" y="6096000"/>
            <a:ext cx="6400800" cy="609600"/>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2"/>
                </a:solidFill>
                <a:latin typeface="Trebuchet MS" charset="0"/>
                <a:ea typeface="ＭＳ Ｐゴシック" charset="-128"/>
              </a:rPr>
              <a:t>Analyze interviews </a:t>
            </a:r>
            <a:r>
              <a:rPr lang="en-US" i="1" dirty="0" smtClean="0">
                <a:solidFill>
                  <a:schemeClr val="tx2"/>
                </a:solidFill>
                <a:latin typeface="Trebuchet MS" charset="0"/>
                <a:ea typeface="ＭＳ Ｐゴシック" charset="-128"/>
              </a:rPr>
              <a:t>Participatory Evaluation Essentials</a:t>
            </a:r>
            <a:r>
              <a:rPr lang="en-US" dirty="0" smtClean="0">
                <a:solidFill>
                  <a:schemeClr val="tx2"/>
                </a:solidFill>
                <a:latin typeface="Trebuchet MS" charset="0"/>
                <a:ea typeface="ＭＳ Ｐゴシック" charset="-128"/>
              </a:rPr>
              <a:t>,   pp</a:t>
            </a:r>
            <a:r>
              <a:rPr lang="en-US" dirty="0">
                <a:solidFill>
                  <a:schemeClr val="tx2"/>
                </a:solidFill>
                <a:latin typeface="Trebuchet MS" charset="0"/>
                <a:ea typeface="ＭＳ Ｐゴシック" charset="-128"/>
              </a:rPr>
              <a:t>. 116 - 119 </a:t>
            </a:r>
            <a:endParaRPr lang="en-US" dirty="0">
              <a:solidFill>
                <a:schemeClr val="tx2"/>
              </a:solidFill>
            </a:endParaRPr>
          </a:p>
        </p:txBody>
      </p:sp>
      <p:sp>
        <p:nvSpPr>
          <p:cNvPr id="7" name="Slide Number Placeholder 6"/>
          <p:cNvSpPr>
            <a:spLocks noGrp="1"/>
          </p:cNvSpPr>
          <p:nvPr>
            <p:ph type="sldNum" sz="quarter" idx="12"/>
          </p:nvPr>
        </p:nvSpPr>
        <p:spPr/>
        <p:txBody>
          <a:bodyPr/>
          <a:lstStyle/>
          <a:p>
            <a:fld id="{6BC2C511-CD6B-4FE7-AD0B-95468A77C8CF}" type="slidenum">
              <a:rPr lang="en-US" smtClean="0"/>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1" descr="C:\Users\Anita\AppData\Local\Microsoft\Windows\Temporary Internet Files\Content.IE5\BPPYARPA\MC910216963[1].png"/>
          <p:cNvPicPr>
            <a:picLocks noChangeAspect="1" noChangeArrowheads="1"/>
          </p:cNvPicPr>
          <p:nvPr/>
        </p:nvPicPr>
        <p:blipFill>
          <a:blip r:embed="rId3" cstate="print"/>
          <a:srcRect/>
          <a:stretch>
            <a:fillRect/>
          </a:stretch>
        </p:blipFill>
        <p:spPr bwMode="auto">
          <a:xfrm>
            <a:off x="5791200" y="1143000"/>
            <a:ext cx="3352800" cy="4953000"/>
          </a:xfrm>
          <a:prstGeom prst="rect">
            <a:avLst/>
          </a:prstGeom>
          <a:noFill/>
        </p:spPr>
      </p:pic>
      <p:sp>
        <p:nvSpPr>
          <p:cNvPr id="11267" name="Rectangle 2"/>
          <p:cNvSpPr>
            <a:spLocks noGrp="1" noChangeArrowheads="1"/>
          </p:cNvSpPr>
          <p:nvPr>
            <p:ph type="title"/>
          </p:nvPr>
        </p:nvSpPr>
        <p:spPr/>
        <p:txBody>
          <a:bodyPr>
            <a:normAutofit/>
          </a:bodyPr>
          <a:lstStyle/>
          <a:p>
            <a:pPr eaLnBrk="1" hangingPunct="1"/>
            <a:r>
              <a:rPr lang="en-US" b="1" dirty="0" smtClean="0"/>
              <a:t>Enhancing Presentation Appearance</a:t>
            </a:r>
          </a:p>
        </p:txBody>
      </p:sp>
      <p:sp>
        <p:nvSpPr>
          <p:cNvPr id="11268" name="Rectangle 3"/>
          <p:cNvSpPr>
            <a:spLocks noGrp="1" noChangeArrowheads="1"/>
          </p:cNvSpPr>
          <p:nvPr>
            <p:ph type="body" idx="1"/>
          </p:nvPr>
        </p:nvSpPr>
        <p:spPr>
          <a:xfrm>
            <a:off x="228600" y="1371600"/>
            <a:ext cx="8229600" cy="4525963"/>
          </a:xfrm>
        </p:spPr>
        <p:txBody>
          <a:bodyPr/>
          <a:lstStyle/>
          <a:p>
            <a:pPr marL="533400" indent="-533400" eaLnBrk="1" hangingPunct="1">
              <a:lnSpc>
                <a:spcPct val="90000"/>
              </a:lnSpc>
              <a:buFont typeface="Wingdings" pitchFamily="2" charset="2"/>
              <a:buNone/>
            </a:pPr>
            <a:r>
              <a:rPr lang="en-US" sz="2800" dirty="0" smtClean="0"/>
              <a:t>Consider:</a:t>
            </a:r>
          </a:p>
          <a:p>
            <a:pPr marL="533400" indent="-366713" eaLnBrk="1" hangingPunct="1">
              <a:lnSpc>
                <a:spcPct val="90000"/>
              </a:lnSpc>
              <a:buFontTx/>
              <a:buChar char="•"/>
            </a:pPr>
            <a:r>
              <a:rPr lang="en-US" sz="2400" dirty="0" smtClean="0"/>
              <a:t>Use of Color</a:t>
            </a:r>
          </a:p>
          <a:p>
            <a:pPr marL="533400" indent="-366713" eaLnBrk="1" hangingPunct="1">
              <a:lnSpc>
                <a:spcPct val="90000"/>
              </a:lnSpc>
              <a:buFontTx/>
              <a:buChar char="•"/>
            </a:pPr>
            <a:r>
              <a:rPr lang="en-US" sz="2400" dirty="0" smtClean="0"/>
              <a:t>Use of Tables and Graphs</a:t>
            </a:r>
          </a:p>
          <a:p>
            <a:pPr marL="533400" indent="-366713" eaLnBrk="1" hangingPunct="1">
              <a:lnSpc>
                <a:spcPct val="90000"/>
              </a:lnSpc>
              <a:buFontTx/>
              <a:buChar char="•"/>
            </a:pPr>
            <a:r>
              <a:rPr lang="en-US" sz="2400" dirty="0" smtClean="0"/>
              <a:t>Use of Text-Boxes and Side Bar Stories</a:t>
            </a:r>
          </a:p>
          <a:p>
            <a:pPr marL="533400" indent="-366713" eaLnBrk="1" hangingPunct="1">
              <a:lnSpc>
                <a:spcPct val="90000"/>
              </a:lnSpc>
              <a:buFontTx/>
              <a:buChar char="•"/>
            </a:pPr>
            <a:r>
              <a:rPr lang="en-US" sz="2400" dirty="0" smtClean="0"/>
              <a:t>Use of Other Graphic Strategies</a:t>
            </a:r>
          </a:p>
          <a:p>
            <a:pPr marL="533400" indent="-366713" eaLnBrk="1" hangingPunct="1">
              <a:lnSpc>
                <a:spcPct val="90000"/>
              </a:lnSpc>
              <a:buFontTx/>
              <a:buChar char="•"/>
            </a:pPr>
            <a:r>
              <a:rPr lang="en-US" sz="2400" dirty="0" smtClean="0"/>
              <a:t>Use of Pull-out Quotes </a:t>
            </a:r>
          </a:p>
          <a:p>
            <a:pPr marL="533400" indent="-366713" eaLnBrk="1" hangingPunct="1">
              <a:lnSpc>
                <a:spcPct val="90000"/>
              </a:lnSpc>
              <a:buFontTx/>
              <a:buChar char="•"/>
            </a:pPr>
            <a:r>
              <a:rPr lang="en-US" sz="2400" dirty="0" smtClean="0"/>
              <a:t>Findings as Headings </a:t>
            </a:r>
          </a:p>
          <a:p>
            <a:pPr marL="533400" indent="-366713" eaLnBrk="1" hangingPunct="1">
              <a:lnSpc>
                <a:spcPct val="90000"/>
              </a:lnSpc>
              <a:buFontTx/>
              <a:buChar char="•"/>
            </a:pPr>
            <a:r>
              <a:rPr lang="en-US" sz="2400" dirty="0" smtClean="0"/>
              <a:t>Recommendations as Headings </a:t>
            </a:r>
          </a:p>
          <a:p>
            <a:pPr marL="533400" indent="-366713" eaLnBrk="1" hangingPunct="1">
              <a:spcBef>
                <a:spcPts val="0"/>
              </a:spcBef>
              <a:buFontTx/>
              <a:buChar char="•"/>
            </a:pPr>
            <a:r>
              <a:rPr lang="en-US" sz="2400" dirty="0" smtClean="0"/>
              <a:t>Executive Summary (3-5 pages with all </a:t>
            </a:r>
          </a:p>
          <a:p>
            <a:pPr marL="533400" indent="-366713" eaLnBrk="1" hangingPunct="1">
              <a:spcBef>
                <a:spcPts val="0"/>
              </a:spcBef>
              <a:buNone/>
            </a:pPr>
            <a:r>
              <a:rPr lang="en-US" sz="2400" dirty="0" smtClean="0"/>
              <a:t>	findings, conclusions as summary</a:t>
            </a:r>
          </a:p>
          <a:p>
            <a:pPr marL="533400" indent="-366713" eaLnBrk="1" hangingPunct="1">
              <a:spcBef>
                <a:spcPts val="0"/>
              </a:spcBef>
              <a:buNone/>
            </a:pPr>
            <a:r>
              <a:rPr lang="en-US" sz="2400" dirty="0" smtClean="0"/>
              <a:t>	statements or bullets)</a:t>
            </a:r>
          </a:p>
          <a:p>
            <a:pPr marL="533400" indent="-533400" eaLnBrk="1" hangingPunct="1">
              <a:lnSpc>
                <a:spcPct val="90000"/>
              </a:lnSpc>
              <a:buFont typeface="Wingdings" pitchFamily="2" charset="2"/>
              <a:buNone/>
            </a:pPr>
            <a:endParaRPr lang="en-US" sz="2400" dirty="0" smtClean="0"/>
          </a:p>
        </p:txBody>
      </p:sp>
      <p:sp>
        <p:nvSpPr>
          <p:cNvPr id="9" name="Slide Number Placeholder 8"/>
          <p:cNvSpPr>
            <a:spLocks noGrp="1"/>
          </p:cNvSpPr>
          <p:nvPr>
            <p:ph type="sldNum" sz="quarter" idx="12"/>
          </p:nvPr>
        </p:nvSpPr>
        <p:spPr/>
        <p:txBody>
          <a:bodyPr/>
          <a:lstStyle/>
          <a:p>
            <a:fld id="{6BC2C511-CD6B-4FE7-AD0B-95468A77C8CF}" type="slidenum">
              <a:rPr lang="en-US" smtClean="0"/>
              <a:pPr/>
              <a:t>16</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1371600" y="0"/>
            <a:ext cx="6096000" cy="1143000"/>
          </a:xfrm>
        </p:spPr>
        <p:txBody>
          <a:bodyPr>
            <a:normAutofit fontScale="90000"/>
          </a:bodyPr>
          <a:lstStyle/>
          <a:p>
            <a:pPr eaLnBrk="1" hangingPunct="1">
              <a:defRPr/>
            </a:pPr>
            <a:r>
              <a:rPr lang="en-US" b="1" dirty="0" smtClean="0"/>
              <a:t>General Characteristics of Effective Tables and Graphs</a:t>
            </a:r>
          </a:p>
        </p:txBody>
      </p:sp>
      <p:sp>
        <p:nvSpPr>
          <p:cNvPr id="457731" name="Rectangle 3"/>
          <p:cNvSpPr>
            <a:spLocks noGrp="1" noChangeArrowheads="1"/>
          </p:cNvSpPr>
          <p:nvPr>
            <p:ph type="body" idx="1"/>
          </p:nvPr>
        </p:nvSpPr>
        <p:spPr>
          <a:xfrm>
            <a:off x="609600" y="2071688"/>
            <a:ext cx="8077200" cy="2970609"/>
          </a:xfrm>
        </p:spPr>
        <p:txBody>
          <a:bodyPr/>
          <a:lstStyle/>
          <a:p>
            <a:pPr marL="685800" lvl="2" indent="-457200" eaLnBrk="1" hangingPunct="1">
              <a:lnSpc>
                <a:spcPct val="80000"/>
              </a:lnSpc>
              <a:buClrTx/>
              <a:buSzPct val="100000"/>
              <a:buFont typeface="Arial" pitchFamily="34" charset="0"/>
              <a:buChar char="•"/>
            </a:pPr>
            <a:r>
              <a:rPr lang="en-US" sz="3200" dirty="0" smtClean="0"/>
              <a:t>The table or graph should present </a:t>
            </a:r>
            <a:r>
              <a:rPr lang="en-US" sz="3200" b="1" dirty="0" smtClean="0"/>
              <a:t>meaningful</a:t>
            </a:r>
            <a:r>
              <a:rPr lang="en-US" sz="3200" dirty="0" smtClean="0"/>
              <a:t> data. </a:t>
            </a:r>
          </a:p>
          <a:p>
            <a:pPr marL="685800" lvl="2" indent="-457200" eaLnBrk="1" hangingPunct="1">
              <a:lnSpc>
                <a:spcPct val="80000"/>
              </a:lnSpc>
              <a:spcBef>
                <a:spcPts val="3000"/>
              </a:spcBef>
              <a:buClrTx/>
              <a:buSzPct val="100000"/>
              <a:buFont typeface="Arial" pitchFamily="34" charset="0"/>
              <a:buChar char="•"/>
            </a:pPr>
            <a:r>
              <a:rPr lang="en-US" sz="3200" dirty="0" smtClean="0"/>
              <a:t>The data should be </a:t>
            </a:r>
            <a:r>
              <a:rPr lang="en-US" sz="3200" b="1" dirty="0" smtClean="0"/>
              <a:t>unambiguous</a:t>
            </a:r>
            <a:r>
              <a:rPr lang="en-US" sz="3200" dirty="0" smtClean="0"/>
              <a:t>.</a:t>
            </a:r>
          </a:p>
          <a:p>
            <a:pPr marL="685800" lvl="2" indent="-457200" eaLnBrk="1" hangingPunct="1">
              <a:lnSpc>
                <a:spcPct val="80000"/>
              </a:lnSpc>
              <a:spcBef>
                <a:spcPts val="3000"/>
              </a:spcBef>
              <a:buClrTx/>
              <a:buSzPct val="100000"/>
              <a:buFont typeface="Arial" pitchFamily="34" charset="0"/>
              <a:buChar char="•"/>
            </a:pPr>
            <a:r>
              <a:rPr lang="en-US" sz="3200" dirty="0" smtClean="0"/>
              <a:t>The table or graph should convey ideas about data </a:t>
            </a:r>
            <a:r>
              <a:rPr lang="en-US" sz="3200" b="1" dirty="0" smtClean="0"/>
              <a:t>efficiently</a:t>
            </a:r>
            <a:r>
              <a:rPr lang="en-US" sz="3200" dirty="0" smtClean="0"/>
              <a:t>.</a:t>
            </a:r>
          </a:p>
        </p:txBody>
      </p:sp>
      <p:sp>
        <p:nvSpPr>
          <p:cNvPr id="30725" name="Text Box 5"/>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spcBef>
                <a:spcPct val="50000"/>
              </a:spcBef>
            </a:pPr>
            <a:endParaRPr lang="en-US"/>
          </a:p>
        </p:txBody>
      </p:sp>
      <p:sp>
        <p:nvSpPr>
          <p:cNvPr id="10" name="Slide Number Placeholder 9"/>
          <p:cNvSpPr>
            <a:spLocks noGrp="1"/>
          </p:cNvSpPr>
          <p:nvPr>
            <p:ph type="sldNum" sz="quarter" idx="12"/>
          </p:nvPr>
        </p:nvSpPr>
        <p:spPr/>
        <p:txBody>
          <a:bodyPr/>
          <a:lstStyle/>
          <a:p>
            <a:fld id="{6BC2C511-CD6B-4FE7-AD0B-95468A77C8CF}"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7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381000" y="228600"/>
            <a:ext cx="7924800" cy="762000"/>
          </a:xfrm>
        </p:spPr>
        <p:txBody>
          <a:bodyPr/>
          <a:lstStyle/>
          <a:p>
            <a:pPr eaLnBrk="1" hangingPunct="1"/>
            <a:r>
              <a:rPr lang="en-US" b="1" dirty="0" smtClean="0"/>
              <a:t>Thinking About Tables and Figures</a:t>
            </a:r>
          </a:p>
        </p:txBody>
      </p:sp>
      <p:sp>
        <p:nvSpPr>
          <p:cNvPr id="14341" name="Rectangle 3"/>
          <p:cNvSpPr>
            <a:spLocks noGrp="1" noChangeArrowheads="1"/>
          </p:cNvSpPr>
          <p:nvPr>
            <p:ph type="body" idx="1"/>
          </p:nvPr>
        </p:nvSpPr>
        <p:spPr>
          <a:xfrm>
            <a:off x="228600" y="2286000"/>
            <a:ext cx="8077200" cy="2742902"/>
          </a:xfrm>
        </p:spPr>
        <p:txBody>
          <a:bodyPr>
            <a:normAutofit/>
          </a:bodyPr>
          <a:lstStyle/>
          <a:p>
            <a:pPr marL="228600" lvl="2" indent="0" eaLnBrk="1" hangingPunct="1">
              <a:lnSpc>
                <a:spcPct val="80000"/>
              </a:lnSpc>
              <a:buClr>
                <a:srgbClr val="3333CC"/>
              </a:buClr>
              <a:buFont typeface="Wingdings" pitchFamily="2" charset="2"/>
              <a:buNone/>
              <a:defRPr/>
            </a:pPr>
            <a:r>
              <a:rPr lang="en-US" sz="2800" b="1" dirty="0" smtClean="0"/>
              <a:t>Tables are organized as a series </a:t>
            </a:r>
          </a:p>
          <a:p>
            <a:pPr marL="228600" lvl="2" indent="0" eaLnBrk="1" hangingPunct="1">
              <a:lnSpc>
                <a:spcPct val="80000"/>
              </a:lnSpc>
              <a:buClr>
                <a:srgbClr val="3333CC"/>
              </a:buClr>
              <a:buFont typeface="Wingdings" pitchFamily="2" charset="2"/>
              <a:buNone/>
              <a:defRPr/>
            </a:pPr>
            <a:r>
              <a:rPr lang="en-US" sz="2800" b="1" dirty="0" smtClean="0"/>
              <a:t>of rows</a:t>
            </a:r>
            <a:r>
              <a:rPr lang="en-US" sz="2800" b="1" dirty="0" smtClean="0">
                <a:sym typeface="Wingdings" pitchFamily="2" charset="2"/>
              </a:rPr>
              <a:t></a:t>
            </a:r>
            <a:r>
              <a:rPr lang="en-US" sz="2800" b="1" dirty="0" smtClean="0"/>
              <a:t> and columns  </a:t>
            </a:r>
            <a:r>
              <a:rPr lang="en-US" sz="2800" b="1" dirty="0" smtClean="0">
                <a:sym typeface="Wingdings" pitchFamily="2" charset="2"/>
              </a:rPr>
              <a:t>.</a:t>
            </a:r>
            <a:r>
              <a:rPr lang="en-US" sz="2800" dirty="0" smtClean="0">
                <a:sym typeface="Wingdings" pitchFamily="2" charset="2"/>
              </a:rPr>
              <a:t>  </a:t>
            </a:r>
          </a:p>
          <a:p>
            <a:pPr marL="1028700" lvl="3" indent="-457200" eaLnBrk="1" hangingPunct="1">
              <a:lnSpc>
                <a:spcPct val="80000"/>
              </a:lnSpc>
              <a:spcBef>
                <a:spcPct val="55000"/>
              </a:spcBef>
              <a:buClr>
                <a:srgbClr val="3333CC"/>
              </a:buClr>
              <a:buFont typeface="Wingdings" pitchFamily="2" charset="2"/>
              <a:buChar char="ü"/>
              <a:defRPr/>
            </a:pPr>
            <a:r>
              <a:rPr lang="en-US" sz="2400" dirty="0" smtClean="0"/>
              <a:t>The first step to constructing a table is to determine how many rows and columns you need. </a:t>
            </a:r>
          </a:p>
          <a:p>
            <a:pPr marL="1028700" lvl="3" indent="-457200" eaLnBrk="1" hangingPunct="1">
              <a:lnSpc>
                <a:spcPct val="80000"/>
              </a:lnSpc>
              <a:buClr>
                <a:srgbClr val="3333CC"/>
              </a:buClr>
              <a:buFont typeface="Wingdings" pitchFamily="2" charset="2"/>
              <a:buNone/>
              <a:defRPr/>
            </a:pPr>
            <a:endParaRPr lang="en-US" sz="2400" dirty="0" smtClean="0"/>
          </a:p>
          <a:p>
            <a:pPr marL="228600" lvl="2" indent="0" eaLnBrk="1" hangingPunct="1">
              <a:lnSpc>
                <a:spcPct val="80000"/>
              </a:lnSpc>
              <a:buClr>
                <a:srgbClr val="3333CC"/>
              </a:buClr>
              <a:buFont typeface="Wingdings" pitchFamily="2" charset="2"/>
              <a:buNone/>
              <a:defRPr/>
            </a:pPr>
            <a:r>
              <a:rPr lang="en-US" sz="2800" b="1" dirty="0" smtClean="0"/>
              <a:t>The individual boxes or “cells” of the table contain the information you wish to display.</a:t>
            </a:r>
            <a:r>
              <a:rPr lang="en-US" sz="2800" dirty="0" smtClean="0"/>
              <a:t> </a:t>
            </a:r>
          </a:p>
        </p:txBody>
      </p:sp>
      <p:sp>
        <p:nvSpPr>
          <p:cNvPr id="36869"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spcBef>
                <a:spcPct val="50000"/>
              </a:spcBef>
            </a:pPr>
            <a:endParaRPr lang="en-US"/>
          </a:p>
        </p:txBody>
      </p:sp>
      <p:pic>
        <p:nvPicPr>
          <p:cNvPr id="36870" name="Picture 14" descr="MCj02307850000[1]"/>
          <p:cNvPicPr>
            <a:picLocks noChangeAspect="1" noChangeArrowheads="1"/>
          </p:cNvPicPr>
          <p:nvPr/>
        </p:nvPicPr>
        <p:blipFill>
          <a:blip r:embed="rId2" cstate="print"/>
          <a:srcRect/>
          <a:stretch>
            <a:fillRect/>
          </a:stretch>
        </p:blipFill>
        <p:spPr bwMode="auto">
          <a:xfrm>
            <a:off x="6934200" y="762000"/>
            <a:ext cx="2209800" cy="2515195"/>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6BC2C511-CD6B-4FE7-AD0B-95468A77C8CF}"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fontScale="90000"/>
          </a:bodyPr>
          <a:lstStyle/>
          <a:p>
            <a:r>
              <a:rPr lang="en-US" sz="3200" b="1" dirty="0" smtClean="0">
                <a:latin typeface="Bookman Old Style" pitchFamily="18" charset="0"/>
              </a:rPr>
              <a:t>Steps to Take When Analyzing Record Review Data</a:t>
            </a:r>
          </a:p>
        </p:txBody>
      </p:sp>
      <p:sp>
        <p:nvSpPr>
          <p:cNvPr id="9" name="Slide Number Placeholder 8"/>
          <p:cNvSpPr>
            <a:spLocks noGrp="1"/>
          </p:cNvSpPr>
          <p:nvPr>
            <p:ph type="sldNum" sz="quarter" idx="12"/>
          </p:nvPr>
        </p:nvSpPr>
        <p:spPr/>
        <p:txBody>
          <a:bodyPr/>
          <a:lstStyle/>
          <a:p>
            <a:fld id="{6BC2C511-CD6B-4FE7-AD0B-95468A77C8CF}" type="slidenum">
              <a:rPr lang="en-US" smtClean="0"/>
              <a:pPr/>
              <a:t>1</a:t>
            </a:fld>
            <a:endParaRPr lang="en-US"/>
          </a:p>
        </p:txBody>
      </p:sp>
      <p:sp>
        <p:nvSpPr>
          <p:cNvPr id="5" name="TextBox 4"/>
          <p:cNvSpPr txBox="1"/>
          <p:nvPr/>
        </p:nvSpPr>
        <p:spPr>
          <a:xfrm>
            <a:off x="685800" y="1219201"/>
            <a:ext cx="7696200" cy="5093702"/>
          </a:xfrm>
          <a:prstGeom prst="rect">
            <a:avLst/>
          </a:prstGeom>
          <a:noFill/>
        </p:spPr>
        <p:txBody>
          <a:bodyPr wrap="square" rtlCol="0">
            <a:spAutoFit/>
          </a:bodyPr>
          <a:lstStyle/>
          <a:p>
            <a:pPr marL="342900" indent="-342900">
              <a:buAutoNum type="arabicPeriod"/>
            </a:pPr>
            <a:r>
              <a:rPr lang="en-US" sz="2000" dirty="0" smtClean="0"/>
              <a:t>Before data are collected, determine what is needed, what is available and what is required to collect the information (e.g., permission, IRB clearance).</a:t>
            </a:r>
          </a:p>
          <a:p>
            <a:pPr marL="342900" indent="-342900">
              <a:spcBef>
                <a:spcPts val="600"/>
              </a:spcBef>
              <a:buAutoNum type="arabicPeriod"/>
            </a:pPr>
            <a:r>
              <a:rPr lang="en-US" sz="2000" dirty="0" smtClean="0"/>
              <a:t>Where possible, establish targets for comparative purposes.</a:t>
            </a:r>
          </a:p>
          <a:p>
            <a:pPr marL="342900" indent="-342900">
              <a:spcBef>
                <a:spcPts val="600"/>
              </a:spcBef>
              <a:buAutoNum type="arabicPeriod"/>
            </a:pPr>
            <a:r>
              <a:rPr lang="en-US" sz="2000" dirty="0" smtClean="0"/>
              <a:t>Develop dummy-tables  (i.e., tables with titles and labels, but no data), and graphs and then determine what calculations are necessary to  complete them.  Finalize an analysis plan.</a:t>
            </a:r>
          </a:p>
          <a:p>
            <a:pPr marL="342900" indent="-342900">
              <a:spcBef>
                <a:spcPts val="600"/>
              </a:spcBef>
              <a:buAutoNum type="arabicPeriod"/>
            </a:pPr>
            <a:r>
              <a:rPr lang="en-US" sz="2000" dirty="0" smtClean="0"/>
              <a:t>Perform the calculations (e.g., summaries, means, totals etc. for subgroups of interest and the whole group) and record the information into the table.</a:t>
            </a:r>
          </a:p>
          <a:p>
            <a:pPr marL="342900" indent="-342900">
              <a:spcBef>
                <a:spcPts val="600"/>
              </a:spcBef>
              <a:buAutoNum type="arabicPeriod"/>
            </a:pPr>
            <a:r>
              <a:rPr lang="en-US" sz="2000" dirty="0" smtClean="0"/>
              <a:t>Where feasible compare results to targets (including data from prior years,  externally determined standards, or the best professional hunch).</a:t>
            </a:r>
          </a:p>
          <a:p>
            <a:pPr marL="342900" indent="-342900">
              <a:spcBef>
                <a:spcPts val="600"/>
              </a:spcBef>
              <a:buAutoNum type="arabicPeriod"/>
            </a:pPr>
            <a:r>
              <a:rPr lang="en-US" sz="2000" dirty="0" smtClean="0"/>
              <a:t>Use bulleted lists to make statements summarizing what is presented in the table or graph.</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228600" y="228600"/>
            <a:ext cx="7239000" cy="833438"/>
          </a:xfrm>
        </p:spPr>
        <p:txBody>
          <a:bodyPr>
            <a:normAutofit fontScale="90000"/>
          </a:bodyPr>
          <a:lstStyle/>
          <a:p>
            <a:pPr eaLnBrk="1" hangingPunct="1"/>
            <a:r>
              <a:rPr lang="en-US" b="1" dirty="0" smtClean="0"/>
              <a:t>Thinking About Tables and Figures</a:t>
            </a:r>
          </a:p>
        </p:txBody>
      </p:sp>
      <p:sp>
        <p:nvSpPr>
          <p:cNvPr id="465923" name="Rectangle 3"/>
          <p:cNvSpPr>
            <a:spLocks noGrp="1" noChangeArrowheads="1"/>
          </p:cNvSpPr>
          <p:nvPr>
            <p:ph type="body" idx="1"/>
          </p:nvPr>
        </p:nvSpPr>
        <p:spPr>
          <a:xfrm>
            <a:off x="457200" y="1600200"/>
            <a:ext cx="8229600" cy="4405313"/>
          </a:xfrm>
        </p:spPr>
        <p:txBody>
          <a:bodyPr>
            <a:normAutofit lnSpcReduction="10000"/>
          </a:bodyPr>
          <a:lstStyle/>
          <a:p>
            <a:pPr marL="401638" lvl="2" indent="-290513" eaLnBrk="1" hangingPunct="1">
              <a:lnSpc>
                <a:spcPct val="80000"/>
              </a:lnSpc>
              <a:buClr>
                <a:srgbClr val="3333CC"/>
              </a:buClr>
              <a:buFont typeface="Arial" pitchFamily="34" charset="0"/>
              <a:buChar char="•"/>
              <a:defRPr/>
            </a:pPr>
            <a:r>
              <a:rPr lang="en-US" sz="2400" dirty="0" smtClean="0"/>
              <a:t>Tables must have a table number and title                                  (be consistent).  Where possible, use the title to describe what is really in the table. </a:t>
            </a:r>
            <a:endParaRPr lang="en-US" sz="2400" dirty="0" smtClean="0">
              <a:sym typeface="Wingdings" pitchFamily="2" charset="2"/>
            </a:endParaRPr>
          </a:p>
          <a:p>
            <a:pPr marL="1028700" lvl="3" indent="-457200" eaLnBrk="1" hangingPunct="1">
              <a:lnSpc>
                <a:spcPct val="80000"/>
              </a:lnSpc>
              <a:spcBef>
                <a:spcPct val="55000"/>
              </a:spcBef>
              <a:buClr>
                <a:srgbClr val="3333CC"/>
              </a:buClr>
              <a:buFont typeface="Wingdings" pitchFamily="2" charset="2"/>
              <a:buChar char="ü"/>
              <a:defRPr/>
            </a:pPr>
            <a:r>
              <a:rPr lang="en-US" sz="2400" i="1" dirty="0" smtClean="0"/>
              <a:t>Table 1: Percent of Respondents Agreeing with Each Item in the Customer Satisfaction Scale. </a:t>
            </a:r>
          </a:p>
          <a:p>
            <a:pPr marL="450850" lvl="2" indent="-339725" eaLnBrk="1" hangingPunct="1">
              <a:lnSpc>
                <a:spcPct val="80000"/>
              </a:lnSpc>
              <a:spcBef>
                <a:spcPct val="55000"/>
              </a:spcBef>
              <a:buClr>
                <a:srgbClr val="3333CC"/>
              </a:buClr>
              <a:buFont typeface="Arial" pitchFamily="34" charset="0"/>
              <a:buChar char="•"/>
              <a:defRPr/>
            </a:pPr>
            <a:r>
              <a:rPr lang="en-US" sz="2400" dirty="0" smtClean="0"/>
              <a:t>All rows and columns must have headings. </a:t>
            </a:r>
          </a:p>
          <a:p>
            <a:pPr marL="401638" lvl="2" indent="-290513" eaLnBrk="1" hangingPunct="1">
              <a:lnSpc>
                <a:spcPct val="80000"/>
              </a:lnSpc>
              <a:spcBef>
                <a:spcPts val="2400"/>
              </a:spcBef>
              <a:buClr>
                <a:srgbClr val="3333CC"/>
              </a:buClr>
              <a:buFont typeface="Arial" pitchFamily="34" charset="0"/>
              <a:buChar char="•"/>
              <a:defRPr/>
            </a:pPr>
            <a:r>
              <a:rPr lang="en-US" sz="2400" dirty="0" smtClean="0"/>
              <a:t>It should be clear what data are displayed (</a:t>
            </a:r>
            <a:r>
              <a:rPr lang="en-US" sz="2400" dirty="0" err="1" smtClean="0"/>
              <a:t>n’s</a:t>
            </a:r>
            <a:r>
              <a:rPr lang="en-US" sz="2400" dirty="0" smtClean="0"/>
              <a:t>, %s) </a:t>
            </a:r>
          </a:p>
          <a:p>
            <a:pPr marL="401638" lvl="2" indent="-290513" eaLnBrk="1" hangingPunct="1">
              <a:lnSpc>
                <a:spcPct val="80000"/>
              </a:lnSpc>
              <a:spcBef>
                <a:spcPts val="2400"/>
              </a:spcBef>
              <a:buClr>
                <a:srgbClr val="3333CC"/>
              </a:buClr>
              <a:buFont typeface="Arial" pitchFamily="34" charset="0"/>
              <a:buChar char="•"/>
              <a:defRPr/>
            </a:pPr>
            <a:r>
              <a:rPr lang="en-US" sz="2400" dirty="0" smtClean="0"/>
              <a:t>You don’t have to show everything, but a reader should be able to independently calculate what you are displaying.  Clarify with footnotes if needed.</a:t>
            </a:r>
          </a:p>
          <a:p>
            <a:pPr marL="401638" lvl="2" indent="-290513" eaLnBrk="1" hangingPunct="1">
              <a:lnSpc>
                <a:spcPct val="80000"/>
              </a:lnSpc>
              <a:spcBef>
                <a:spcPts val="2400"/>
              </a:spcBef>
              <a:buClr>
                <a:srgbClr val="3333CC"/>
              </a:buClr>
              <a:buFont typeface="Arial" pitchFamily="34" charset="0"/>
              <a:buChar char="•"/>
              <a:defRPr/>
            </a:pPr>
            <a:r>
              <a:rPr lang="en-US" sz="2400" dirty="0" smtClean="0"/>
              <a:t>Use lines and shading to further emphasize data.</a:t>
            </a:r>
          </a:p>
        </p:txBody>
      </p:sp>
      <p:sp>
        <p:nvSpPr>
          <p:cNvPr id="37893"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spcBef>
                <a:spcPct val="50000"/>
              </a:spcBef>
            </a:pPr>
            <a:endParaRPr lang="en-US"/>
          </a:p>
        </p:txBody>
      </p:sp>
      <p:pic>
        <p:nvPicPr>
          <p:cNvPr id="37894" name="Picture 5" descr="MCj02307850000[1]"/>
          <p:cNvPicPr>
            <a:picLocks noChangeAspect="1" noChangeArrowheads="1"/>
          </p:cNvPicPr>
          <p:nvPr/>
        </p:nvPicPr>
        <p:blipFill>
          <a:blip r:embed="rId2" cstate="print"/>
          <a:srcRect/>
          <a:stretch>
            <a:fillRect/>
          </a:stretch>
        </p:blipFill>
        <p:spPr bwMode="auto">
          <a:xfrm>
            <a:off x="7010400" y="228600"/>
            <a:ext cx="2133600" cy="1675805"/>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6BC2C511-CD6B-4FE7-AD0B-95468A77C8CF}"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59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592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6592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6592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659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1676400" y="214312"/>
            <a:ext cx="7315200" cy="700088"/>
          </a:xfrm>
        </p:spPr>
        <p:txBody>
          <a:bodyPr>
            <a:normAutofit fontScale="90000"/>
          </a:bodyPr>
          <a:lstStyle/>
          <a:p>
            <a:pPr eaLnBrk="1" hangingPunct="1"/>
            <a:r>
              <a:rPr lang="en-US" b="1" dirty="0" smtClean="0"/>
              <a:t>Thinking About Tables and Figures</a:t>
            </a:r>
          </a:p>
        </p:txBody>
      </p:sp>
      <p:sp>
        <p:nvSpPr>
          <p:cNvPr id="466947" name="Rectangle 3"/>
          <p:cNvSpPr>
            <a:spLocks noGrp="1" noChangeArrowheads="1"/>
          </p:cNvSpPr>
          <p:nvPr>
            <p:ph type="body" idx="1"/>
          </p:nvPr>
        </p:nvSpPr>
        <p:spPr>
          <a:xfrm>
            <a:off x="533400" y="1857375"/>
            <a:ext cx="8305800" cy="4496098"/>
          </a:xfrm>
        </p:spPr>
        <p:txBody>
          <a:bodyPr>
            <a:normAutofit/>
          </a:bodyPr>
          <a:lstStyle/>
          <a:p>
            <a:pPr marL="228600" lvl="2" indent="-173038" eaLnBrk="1" hangingPunct="1">
              <a:lnSpc>
                <a:spcPct val="80000"/>
              </a:lnSpc>
              <a:buClr>
                <a:srgbClr val="3333CC"/>
              </a:buClr>
              <a:buFont typeface="Arial" pitchFamily="34" charset="0"/>
              <a:buChar char="•"/>
              <a:defRPr/>
            </a:pPr>
            <a:r>
              <a:rPr lang="en-US" sz="2400" dirty="0" smtClean="0"/>
              <a:t>Figures, which include graphs/charts and pictures or any other visual display also must have a figure  number and title (be consistent).  Like tables, use the title to describe what is really in the figure. </a:t>
            </a:r>
            <a:endParaRPr lang="en-US" sz="2400" dirty="0" smtClean="0">
              <a:sym typeface="Wingdings" pitchFamily="2" charset="2"/>
            </a:endParaRPr>
          </a:p>
          <a:p>
            <a:pPr marL="1028700" lvl="3" indent="-457200" eaLnBrk="1" hangingPunct="1">
              <a:lnSpc>
                <a:spcPct val="80000"/>
              </a:lnSpc>
              <a:spcBef>
                <a:spcPct val="55000"/>
              </a:spcBef>
              <a:buClr>
                <a:srgbClr val="3333CC"/>
              </a:buClr>
              <a:buFont typeface="Wingdings" pitchFamily="2" charset="2"/>
              <a:buChar char="ü"/>
              <a:defRPr/>
            </a:pPr>
            <a:r>
              <a:rPr lang="en-US" sz="2400" i="1" dirty="0" smtClean="0"/>
              <a:t>Figure 1.3 Exit Status of 2006 Domestic Violence Program Participants.  </a:t>
            </a:r>
          </a:p>
          <a:p>
            <a:pPr marL="228600" lvl="2" indent="-173038" eaLnBrk="1" hangingPunct="1">
              <a:lnSpc>
                <a:spcPct val="80000"/>
              </a:lnSpc>
              <a:spcBef>
                <a:spcPct val="55000"/>
              </a:spcBef>
              <a:buClr>
                <a:srgbClr val="3333CC"/>
              </a:buClr>
              <a:buFont typeface="Arial" pitchFamily="34" charset="0"/>
              <a:buChar char="•"/>
              <a:defRPr/>
            </a:pPr>
            <a:r>
              <a:rPr lang="en-US" sz="2400" dirty="0" smtClean="0"/>
              <a:t>For bar and line graphs, both the X </a:t>
            </a:r>
            <a:r>
              <a:rPr lang="en-US" sz="2400" dirty="0" smtClean="0">
                <a:sym typeface="Wingdings" pitchFamily="2" charset="2"/>
              </a:rPr>
              <a:t> and Y  axes must be clearly labeled. </a:t>
            </a:r>
          </a:p>
          <a:p>
            <a:pPr marL="228600" lvl="2" indent="-173038" eaLnBrk="1" hangingPunct="1">
              <a:lnSpc>
                <a:spcPct val="80000"/>
              </a:lnSpc>
              <a:spcBef>
                <a:spcPct val="55000"/>
              </a:spcBef>
              <a:buClr>
                <a:srgbClr val="3333CC"/>
              </a:buClr>
              <a:buFont typeface="Arial" pitchFamily="34" charset="0"/>
              <a:buChar char="•"/>
              <a:defRPr/>
            </a:pPr>
            <a:r>
              <a:rPr lang="en-US" sz="2400" dirty="0" smtClean="0">
                <a:sym typeface="Wingdings" pitchFamily="2" charset="2"/>
              </a:rPr>
              <a:t>The legend, clarifies what is shown on the graph.  You can also add individual data labels if needed.</a:t>
            </a:r>
          </a:p>
          <a:p>
            <a:pPr marL="228600" lvl="2" indent="-173038" eaLnBrk="1" hangingPunct="1">
              <a:lnSpc>
                <a:spcPct val="80000"/>
              </a:lnSpc>
              <a:spcBef>
                <a:spcPct val="55000"/>
              </a:spcBef>
              <a:buClr>
                <a:srgbClr val="3333CC"/>
              </a:buClr>
              <a:buFont typeface="Arial" pitchFamily="34" charset="0"/>
              <a:buChar char="•"/>
              <a:defRPr/>
            </a:pPr>
            <a:r>
              <a:rPr lang="en-US" sz="2400" dirty="0" smtClean="0">
                <a:sym typeface="Wingdings" pitchFamily="2" charset="2"/>
              </a:rPr>
              <a:t>For any bar or line graph with multiple data groups, be sure to use contrasting colors – that are printable in black and white.</a:t>
            </a:r>
          </a:p>
        </p:txBody>
      </p:sp>
      <p:sp>
        <p:nvSpPr>
          <p:cNvPr id="38917"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spcBef>
                <a:spcPct val="50000"/>
              </a:spcBef>
            </a:pPr>
            <a:endParaRPr lang="en-US"/>
          </a:p>
        </p:txBody>
      </p:sp>
      <p:pic>
        <p:nvPicPr>
          <p:cNvPr id="38918" name="Picture 6" descr="MCj04315840000[1]"/>
          <p:cNvPicPr>
            <a:picLocks noChangeAspect="1" noChangeArrowheads="1"/>
          </p:cNvPicPr>
          <p:nvPr/>
        </p:nvPicPr>
        <p:blipFill>
          <a:blip r:embed="rId2" cstate="print"/>
          <a:srcRect/>
          <a:stretch>
            <a:fillRect/>
          </a:stretch>
        </p:blipFill>
        <p:spPr bwMode="auto">
          <a:xfrm>
            <a:off x="228600" y="0"/>
            <a:ext cx="1828800" cy="1829098"/>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6BC2C511-CD6B-4FE7-AD0B-95468A77C8CF}"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694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694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694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69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533400"/>
            <a:ext cx="8229600" cy="528340"/>
          </a:xfrm>
        </p:spPr>
        <p:txBody>
          <a:bodyPr>
            <a:noAutofit/>
          </a:bodyPr>
          <a:lstStyle/>
          <a:p>
            <a:pPr eaLnBrk="1" hangingPunct="1">
              <a:defRPr/>
            </a:pPr>
            <a:r>
              <a:rPr lang="en-US" b="1" dirty="0" smtClean="0"/>
              <a:t>Rules for Pie Charts</a:t>
            </a:r>
          </a:p>
        </p:txBody>
      </p:sp>
      <p:sp>
        <p:nvSpPr>
          <p:cNvPr id="14339" name="Rectangle 3"/>
          <p:cNvSpPr>
            <a:spLocks noGrp="1" noChangeArrowheads="1"/>
          </p:cNvSpPr>
          <p:nvPr>
            <p:ph type="body" idx="1"/>
          </p:nvPr>
        </p:nvSpPr>
        <p:spPr>
          <a:xfrm>
            <a:off x="990600" y="1714500"/>
            <a:ext cx="7467600" cy="3924300"/>
          </a:xfrm>
        </p:spPr>
        <p:txBody>
          <a:bodyPr>
            <a:normAutofit/>
          </a:bodyPr>
          <a:lstStyle/>
          <a:p>
            <a:pPr>
              <a:buSzPct val="100000"/>
              <a:buFont typeface="Arial" pitchFamily="34" charset="0"/>
              <a:buChar char="•"/>
              <a:defRPr/>
            </a:pPr>
            <a:r>
              <a:rPr lang="en-US" sz="2800" dirty="0" smtClean="0"/>
              <a:t>Avoid using pie charts</a:t>
            </a:r>
          </a:p>
          <a:p>
            <a:pPr>
              <a:spcBef>
                <a:spcPts val="2400"/>
              </a:spcBef>
              <a:buSzPct val="100000"/>
              <a:buFont typeface="Arial" pitchFamily="34" charset="0"/>
              <a:buChar char="•"/>
              <a:defRPr/>
            </a:pPr>
            <a:r>
              <a:rPr lang="en-US" sz="2800" dirty="0" smtClean="0"/>
              <a:t>Use pie charts only for data that add up to some meaningful total</a:t>
            </a:r>
          </a:p>
          <a:p>
            <a:pPr>
              <a:spcBef>
                <a:spcPts val="2400"/>
              </a:spcBef>
              <a:buSzPct val="100000"/>
              <a:buFont typeface="Arial" pitchFamily="34" charset="0"/>
              <a:buChar char="•"/>
              <a:defRPr/>
            </a:pPr>
            <a:r>
              <a:rPr lang="en-US" sz="2800" dirty="0" smtClean="0"/>
              <a:t>Never use three-dimensional pie charts</a:t>
            </a:r>
          </a:p>
          <a:p>
            <a:pPr>
              <a:spcBef>
                <a:spcPts val="2400"/>
              </a:spcBef>
              <a:buSzPct val="100000"/>
              <a:buFont typeface="Arial" pitchFamily="34" charset="0"/>
              <a:buChar char="•"/>
              <a:defRPr/>
            </a:pPr>
            <a:r>
              <a:rPr lang="en-US" sz="2800" dirty="0" smtClean="0"/>
              <a:t>Avoid forcing comparisons across more than one pie chart.</a:t>
            </a:r>
          </a:p>
          <a:p>
            <a:pPr>
              <a:defRPr/>
            </a:pPr>
            <a:endParaRPr lang="en-US" dirty="0" smtClean="0"/>
          </a:p>
        </p:txBody>
      </p:sp>
      <p:sp>
        <p:nvSpPr>
          <p:cNvPr id="10" name="Slide Number Placeholder 9"/>
          <p:cNvSpPr>
            <a:spLocks noGrp="1"/>
          </p:cNvSpPr>
          <p:nvPr>
            <p:ph type="sldNum" sz="quarter" idx="12"/>
          </p:nvPr>
        </p:nvSpPr>
        <p:spPr/>
        <p:txBody>
          <a:bodyPr/>
          <a:lstStyle/>
          <a:p>
            <a:fld id="{6BC2C511-CD6B-4FE7-AD0B-95468A77C8CF}" type="slidenum">
              <a:rPr lang="en-US" smtClean="0"/>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838200" y="228600"/>
            <a:ext cx="7010400" cy="1372195"/>
          </a:xfrm>
        </p:spPr>
        <p:txBody>
          <a:bodyPr>
            <a:normAutofit fontScale="90000"/>
          </a:bodyPr>
          <a:lstStyle/>
          <a:p>
            <a:pPr eaLnBrk="1" hangingPunct="1">
              <a:defRPr/>
            </a:pPr>
            <a:r>
              <a:rPr lang="en-US" sz="3600" b="1" dirty="0" smtClean="0"/>
              <a:t>Pie Charts Show Composition of a Whole Group</a:t>
            </a:r>
          </a:p>
        </p:txBody>
      </p:sp>
      <p:sp>
        <p:nvSpPr>
          <p:cNvPr id="1029" name="Rectangle 3"/>
          <p:cNvSpPr>
            <a:spLocks noGrp="1" noChangeArrowheads="1"/>
          </p:cNvSpPr>
          <p:nvPr>
            <p:ph type="body" idx="1"/>
          </p:nvPr>
        </p:nvSpPr>
        <p:spPr>
          <a:xfrm>
            <a:off x="990600" y="1829099"/>
            <a:ext cx="7620000" cy="4496097"/>
          </a:xfrm>
        </p:spPr>
        <p:txBody>
          <a:bodyPr/>
          <a:lstStyle/>
          <a:p>
            <a:pPr marL="228600" lvl="2" indent="0" eaLnBrk="1" hangingPunct="1">
              <a:lnSpc>
                <a:spcPct val="80000"/>
              </a:lnSpc>
              <a:buClr>
                <a:srgbClr val="3333CC"/>
              </a:buClr>
              <a:buFont typeface="Wingdings" pitchFamily="2" charset="2"/>
              <a:buNone/>
            </a:pPr>
            <a:endParaRPr lang="en-US" sz="2000" b="1" smtClean="0">
              <a:sym typeface="Wingdings" pitchFamily="2" charset="2"/>
            </a:endParaRPr>
          </a:p>
          <a:p>
            <a:pPr marL="228600" lvl="2" indent="0" eaLnBrk="1" hangingPunct="1">
              <a:lnSpc>
                <a:spcPct val="80000"/>
              </a:lnSpc>
              <a:buClr>
                <a:srgbClr val="3333CC"/>
              </a:buClr>
              <a:buFont typeface="Wingdings" pitchFamily="2" charset="2"/>
              <a:buNone/>
            </a:pPr>
            <a:endParaRPr lang="en-US" sz="2000" b="1" smtClean="0">
              <a:sym typeface="Wingdings" pitchFamily="2" charset="2"/>
            </a:endParaRPr>
          </a:p>
        </p:txBody>
      </p:sp>
      <p:sp>
        <p:nvSpPr>
          <p:cNvPr id="1030" name="Text Box 4"/>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spcBef>
                <a:spcPct val="50000"/>
              </a:spcBef>
            </a:pPr>
            <a:endParaRPr lang="en-US"/>
          </a:p>
        </p:txBody>
      </p:sp>
      <p:graphicFrame>
        <p:nvGraphicFramePr>
          <p:cNvPr id="1026" name="Chart 7"/>
          <p:cNvGraphicFramePr>
            <a:graphicFrameLocks/>
          </p:cNvGraphicFramePr>
          <p:nvPr/>
        </p:nvGraphicFramePr>
        <p:xfrm>
          <a:off x="838200" y="1857375"/>
          <a:ext cx="7772400" cy="4286250"/>
        </p:xfrm>
        <a:graphic>
          <a:graphicData uri="http://schemas.openxmlformats.org/presentationml/2006/ole">
            <mc:AlternateContent xmlns:mc="http://schemas.openxmlformats.org/markup-compatibility/2006">
              <mc:Choice xmlns:v="urn:schemas-microsoft-com:vml" Requires="v">
                <p:oleObj spid="_x0000_s68611" r:id="rId4" imgW="7773074" imgH="4572396" progId="Excel.Sheet.8">
                  <p:embed/>
                </p:oleObj>
              </mc:Choice>
              <mc:Fallback>
                <p:oleObj r:id="rId4" imgW="7773074" imgH="4572396" progId="Excel.Sheet.8">
                  <p:embed/>
                  <p:pic>
                    <p:nvPicPr>
                      <p:cNvPr id="0" name="Char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857375"/>
                        <a:ext cx="7772400" cy="428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Slide Number Placeholder 11"/>
          <p:cNvSpPr>
            <a:spLocks noGrp="1"/>
          </p:cNvSpPr>
          <p:nvPr>
            <p:ph type="sldNum" sz="quarter" idx="12"/>
          </p:nvPr>
        </p:nvSpPr>
        <p:spPr/>
        <p:txBody>
          <a:bodyPr/>
          <a:lstStyle/>
          <a:p>
            <a:fld id="{6BC2C511-CD6B-4FE7-AD0B-95468A77C8CF}" type="slidenum">
              <a:rPr lang="en-US" smtClean="0"/>
              <a:pPr/>
              <a:t>22</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533400"/>
            <a:ext cx="8229600" cy="528340"/>
          </a:xfrm>
        </p:spPr>
        <p:txBody>
          <a:bodyPr>
            <a:noAutofit/>
          </a:bodyPr>
          <a:lstStyle/>
          <a:p>
            <a:pPr eaLnBrk="1" hangingPunct="1">
              <a:defRPr/>
            </a:pPr>
            <a:r>
              <a:rPr lang="en-US" sz="3600" b="1" dirty="0" smtClean="0"/>
              <a:t>Rules for Bar </a:t>
            </a:r>
            <a:r>
              <a:rPr lang="en-US" b="1" dirty="0" smtClean="0"/>
              <a:t>Graphs</a:t>
            </a:r>
            <a:endParaRPr lang="en-US" sz="3600" b="1" dirty="0" smtClean="0"/>
          </a:p>
        </p:txBody>
      </p:sp>
      <p:sp>
        <p:nvSpPr>
          <p:cNvPr id="14339" name="Rectangle 3"/>
          <p:cNvSpPr>
            <a:spLocks noGrp="1" noChangeArrowheads="1"/>
          </p:cNvSpPr>
          <p:nvPr>
            <p:ph type="body" idx="1"/>
          </p:nvPr>
        </p:nvSpPr>
        <p:spPr>
          <a:xfrm>
            <a:off x="990600" y="1500187"/>
            <a:ext cx="7772400" cy="5072063"/>
          </a:xfrm>
        </p:spPr>
        <p:txBody>
          <a:bodyPr>
            <a:normAutofit lnSpcReduction="10000"/>
          </a:bodyPr>
          <a:lstStyle/>
          <a:p>
            <a:pPr>
              <a:buSzPct val="100000"/>
              <a:buFont typeface="Arial" pitchFamily="34" charset="0"/>
              <a:buChar char="•"/>
              <a:defRPr/>
            </a:pPr>
            <a:r>
              <a:rPr lang="en-US" sz="2800" dirty="0" smtClean="0">
                <a:cs typeface="Arial" pitchFamily="34" charset="0"/>
              </a:rPr>
              <a:t>Minimize the ink.  Do not use 3-D effects.</a:t>
            </a:r>
          </a:p>
          <a:p>
            <a:pPr>
              <a:spcBef>
                <a:spcPts val="1800"/>
              </a:spcBef>
              <a:buSzPct val="100000"/>
              <a:buFont typeface="Arial" pitchFamily="34" charset="0"/>
              <a:buChar char="•"/>
              <a:defRPr/>
            </a:pPr>
            <a:r>
              <a:rPr lang="en-US" sz="2800" dirty="0" smtClean="0">
                <a:cs typeface="Arial" pitchFamily="34" charset="0"/>
              </a:rPr>
              <a:t>Sort the data on the most significant variable.</a:t>
            </a:r>
          </a:p>
          <a:p>
            <a:pPr>
              <a:spcBef>
                <a:spcPts val="1800"/>
              </a:spcBef>
              <a:buSzPct val="100000"/>
              <a:buFont typeface="Arial" pitchFamily="34" charset="0"/>
              <a:buChar char="•"/>
              <a:defRPr/>
            </a:pPr>
            <a:r>
              <a:rPr lang="en-US" sz="2800" dirty="0" smtClean="0">
                <a:cs typeface="Arial" pitchFamily="34" charset="0"/>
              </a:rPr>
              <a:t>Use rotated bar charts (i.e., horizontal) if there are more than 8 – 10 categories</a:t>
            </a:r>
          </a:p>
          <a:p>
            <a:pPr>
              <a:spcBef>
                <a:spcPts val="1800"/>
              </a:spcBef>
              <a:buSzPct val="100000"/>
              <a:buFont typeface="Arial" pitchFamily="34" charset="0"/>
              <a:buChar char="•"/>
              <a:defRPr/>
            </a:pPr>
            <a:r>
              <a:rPr lang="en-US" sz="2800" dirty="0" smtClean="0">
                <a:cs typeface="Arial" pitchFamily="34" charset="0"/>
              </a:rPr>
              <a:t>Place legends inside or below the plot area</a:t>
            </a:r>
          </a:p>
          <a:p>
            <a:pPr>
              <a:spcBef>
                <a:spcPts val="1800"/>
              </a:spcBef>
              <a:buSzPct val="100000"/>
              <a:buFont typeface="Arial" pitchFamily="34" charset="0"/>
              <a:buChar char="•"/>
              <a:defRPr/>
            </a:pPr>
            <a:r>
              <a:rPr lang="en-US" sz="2800" dirty="0" smtClean="0">
                <a:cs typeface="Arial" pitchFamily="34" charset="0"/>
              </a:rPr>
              <a:t>Keep the gridlines faint.</a:t>
            </a:r>
          </a:p>
          <a:p>
            <a:pPr>
              <a:spcBef>
                <a:spcPts val="1800"/>
              </a:spcBef>
              <a:buSzPct val="100000"/>
              <a:buFont typeface="Arial" pitchFamily="34" charset="0"/>
              <a:buChar char="•"/>
              <a:defRPr/>
            </a:pPr>
            <a:r>
              <a:rPr lang="en-US" sz="2800" dirty="0" smtClean="0">
                <a:cs typeface="Arial" pitchFamily="34" charset="0"/>
              </a:rPr>
              <a:t>With more than one data series beware of scaling distortions.</a:t>
            </a:r>
          </a:p>
          <a:p>
            <a:pPr>
              <a:lnSpc>
                <a:spcPts val="2160"/>
              </a:lnSpc>
              <a:spcBef>
                <a:spcPts val="0"/>
              </a:spcBef>
              <a:buSzPct val="100000"/>
              <a:buFont typeface="Arial" pitchFamily="34" charset="0"/>
              <a:buChar char="•"/>
              <a:defRPr/>
            </a:pPr>
            <a:r>
              <a:rPr lang="en-US" sz="1800" dirty="0" smtClean="0">
                <a:solidFill>
                  <a:srgbClr val="FF0000"/>
                </a:solidFill>
                <a:cs typeface="Arial" pitchFamily="34" charset="0"/>
              </a:rPr>
              <a:t>Bar charts often contain little data, a lot of ink and rarely reveal ideas that cannot be presented more simply in a table</a:t>
            </a:r>
            <a:r>
              <a:rPr lang="en-US" sz="2400" dirty="0" smtClean="0">
                <a:solidFill>
                  <a:srgbClr val="FF0000"/>
                </a:solidFill>
                <a:cs typeface="Arial" pitchFamily="34" charset="0"/>
              </a:rPr>
              <a:t>.</a:t>
            </a:r>
          </a:p>
        </p:txBody>
      </p:sp>
      <p:sp>
        <p:nvSpPr>
          <p:cNvPr id="8" name="Slide Number Placeholder 7"/>
          <p:cNvSpPr>
            <a:spLocks noGrp="1"/>
          </p:cNvSpPr>
          <p:nvPr>
            <p:ph type="sldNum" sz="quarter" idx="12"/>
          </p:nvPr>
        </p:nvSpPr>
        <p:spPr/>
        <p:txBody>
          <a:bodyPr/>
          <a:lstStyle/>
          <a:p>
            <a:fld id="{6BC2C511-CD6B-4FE7-AD0B-95468A77C8CF}"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3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143000" y="1857375"/>
          <a:ext cx="6781800" cy="45005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4400" y="857250"/>
            <a:ext cx="7543800" cy="369332"/>
          </a:xfrm>
          <a:prstGeom prst="rect">
            <a:avLst/>
          </a:prstGeom>
          <a:noFill/>
        </p:spPr>
        <p:txBody>
          <a:bodyPr wrap="square" rtlCol="0">
            <a:spAutoFit/>
          </a:bodyPr>
          <a:lstStyle/>
          <a:p>
            <a:r>
              <a:rPr lang="en-US" sz="1800" dirty="0" smtClean="0">
                <a:latin typeface="+mn-lt"/>
              </a:rPr>
              <a:t>Figure 1:  Mean Tuition &amp; Fees,  Per Semester Illinois Public Universities, 2001</a:t>
            </a:r>
            <a:endParaRPr lang="en-US" sz="1800" dirty="0">
              <a:latin typeface="+mn-lt"/>
            </a:endParaRPr>
          </a:p>
        </p:txBody>
      </p:sp>
      <p:sp>
        <p:nvSpPr>
          <p:cNvPr id="7" name="TextBox 6"/>
          <p:cNvSpPr txBox="1"/>
          <p:nvPr/>
        </p:nvSpPr>
        <p:spPr>
          <a:xfrm>
            <a:off x="4191000" y="6357938"/>
            <a:ext cx="1295400" cy="307777"/>
          </a:xfrm>
          <a:prstGeom prst="rect">
            <a:avLst/>
          </a:prstGeom>
          <a:noFill/>
        </p:spPr>
        <p:txBody>
          <a:bodyPr wrap="square" rtlCol="0">
            <a:spAutoFit/>
          </a:bodyPr>
          <a:lstStyle/>
          <a:p>
            <a:r>
              <a:rPr lang="en-US" sz="1400" b="1" dirty="0" smtClean="0">
                <a:latin typeface="+mn-lt"/>
              </a:rPr>
              <a:t>University</a:t>
            </a:r>
            <a:endParaRPr lang="en-US" sz="1400" b="1" dirty="0">
              <a:latin typeface="+mn-lt"/>
            </a:endParaRPr>
          </a:p>
        </p:txBody>
      </p:sp>
      <p:cxnSp>
        <p:nvCxnSpPr>
          <p:cNvPr id="9" name="Straight Arrow Connector 8"/>
          <p:cNvCxnSpPr/>
          <p:nvPr/>
        </p:nvCxnSpPr>
        <p:spPr bwMode="auto">
          <a:xfrm rot="10800000" flipV="1">
            <a:off x="7848600" y="571500"/>
            <a:ext cx="457200" cy="26670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2" name="Straight Arrow Connector 11"/>
          <p:cNvCxnSpPr/>
          <p:nvPr/>
        </p:nvCxnSpPr>
        <p:spPr bwMode="auto">
          <a:xfrm rot="10800000" flipV="1">
            <a:off x="6477000" y="1715989"/>
            <a:ext cx="1524000" cy="355699"/>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6" name="Straight Arrow Connector 15"/>
          <p:cNvCxnSpPr/>
          <p:nvPr/>
        </p:nvCxnSpPr>
        <p:spPr bwMode="auto">
          <a:xfrm rot="10800000" flipV="1">
            <a:off x="7391400" y="2357437"/>
            <a:ext cx="533400" cy="214313"/>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0" name="Straight Arrow Connector 19"/>
          <p:cNvCxnSpPr/>
          <p:nvPr/>
        </p:nvCxnSpPr>
        <p:spPr bwMode="auto">
          <a:xfrm rot="10800000" flipV="1">
            <a:off x="7772400" y="5715000"/>
            <a:ext cx="533400" cy="3571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3" name="Straight Arrow Connector 22"/>
          <p:cNvCxnSpPr/>
          <p:nvPr/>
        </p:nvCxnSpPr>
        <p:spPr bwMode="auto">
          <a:xfrm rot="10800000">
            <a:off x="5334000" y="6500812"/>
            <a:ext cx="914400" cy="1489"/>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30" name="Straight Connector 29"/>
          <p:cNvCxnSpPr/>
          <p:nvPr/>
        </p:nvCxnSpPr>
        <p:spPr bwMode="auto">
          <a:xfrm rot="16200000" flipV="1">
            <a:off x="461963" y="4572000"/>
            <a:ext cx="1285875" cy="11430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2" name="Straight Connector 31"/>
          <p:cNvCxnSpPr/>
          <p:nvPr/>
        </p:nvCxnSpPr>
        <p:spPr bwMode="auto">
          <a:xfrm rot="5400000">
            <a:off x="452438" y="2514600"/>
            <a:ext cx="1000125" cy="6858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33" name="TextBox 32"/>
          <p:cNvSpPr txBox="1"/>
          <p:nvPr/>
        </p:nvSpPr>
        <p:spPr>
          <a:xfrm>
            <a:off x="7848600" y="285750"/>
            <a:ext cx="914400" cy="338554"/>
          </a:xfrm>
          <a:prstGeom prst="rect">
            <a:avLst/>
          </a:prstGeom>
          <a:noFill/>
        </p:spPr>
        <p:txBody>
          <a:bodyPr wrap="square" rtlCol="0">
            <a:spAutoFit/>
          </a:bodyPr>
          <a:lstStyle/>
          <a:p>
            <a:r>
              <a:rPr lang="en-US" sz="1600" b="1" dirty="0" smtClean="0">
                <a:solidFill>
                  <a:srgbClr val="FF0000"/>
                </a:solidFill>
                <a:latin typeface="+mn-lt"/>
              </a:rPr>
              <a:t>Title</a:t>
            </a:r>
            <a:endParaRPr lang="en-US" sz="1600" b="1" dirty="0">
              <a:solidFill>
                <a:srgbClr val="FF0000"/>
              </a:solidFill>
              <a:latin typeface="+mn-lt"/>
            </a:endParaRPr>
          </a:p>
        </p:txBody>
      </p:sp>
      <p:sp>
        <p:nvSpPr>
          <p:cNvPr id="34" name="TextBox 33"/>
          <p:cNvSpPr txBox="1"/>
          <p:nvPr/>
        </p:nvSpPr>
        <p:spPr>
          <a:xfrm>
            <a:off x="8001000" y="1571625"/>
            <a:ext cx="914400" cy="307777"/>
          </a:xfrm>
          <a:prstGeom prst="rect">
            <a:avLst/>
          </a:prstGeom>
          <a:noFill/>
        </p:spPr>
        <p:txBody>
          <a:bodyPr wrap="square" rtlCol="0">
            <a:spAutoFit/>
          </a:bodyPr>
          <a:lstStyle/>
          <a:p>
            <a:r>
              <a:rPr lang="en-US" sz="1400" b="1" dirty="0" smtClean="0">
                <a:solidFill>
                  <a:srgbClr val="FF0000"/>
                </a:solidFill>
                <a:latin typeface="+mn-lt"/>
              </a:rPr>
              <a:t>Legend</a:t>
            </a:r>
            <a:endParaRPr lang="en-US" sz="1400" b="1" dirty="0">
              <a:solidFill>
                <a:srgbClr val="FF0000"/>
              </a:solidFill>
              <a:latin typeface="+mn-lt"/>
            </a:endParaRPr>
          </a:p>
        </p:txBody>
      </p:sp>
      <p:sp>
        <p:nvSpPr>
          <p:cNvPr id="37" name="TextBox 36"/>
          <p:cNvSpPr txBox="1"/>
          <p:nvPr/>
        </p:nvSpPr>
        <p:spPr>
          <a:xfrm>
            <a:off x="7848600" y="2214563"/>
            <a:ext cx="1295400" cy="338554"/>
          </a:xfrm>
          <a:prstGeom prst="rect">
            <a:avLst/>
          </a:prstGeom>
          <a:noFill/>
        </p:spPr>
        <p:txBody>
          <a:bodyPr wrap="square" rtlCol="0">
            <a:spAutoFit/>
          </a:bodyPr>
          <a:lstStyle/>
          <a:p>
            <a:r>
              <a:rPr lang="en-US" sz="1400" b="1" dirty="0" smtClean="0">
                <a:solidFill>
                  <a:srgbClr val="FF0000"/>
                </a:solidFill>
                <a:latin typeface="+mn-lt"/>
              </a:rPr>
              <a:t>Grid</a:t>
            </a:r>
            <a:r>
              <a:rPr lang="en-US" sz="1600" b="1" dirty="0" smtClean="0">
                <a:solidFill>
                  <a:srgbClr val="FF0000"/>
                </a:solidFill>
                <a:latin typeface="+mn-lt"/>
              </a:rPr>
              <a:t> Line</a:t>
            </a:r>
            <a:endParaRPr lang="en-US" sz="1600" b="1" dirty="0">
              <a:solidFill>
                <a:srgbClr val="FF0000"/>
              </a:solidFill>
              <a:latin typeface="+mn-lt"/>
            </a:endParaRPr>
          </a:p>
        </p:txBody>
      </p:sp>
      <p:sp>
        <p:nvSpPr>
          <p:cNvPr id="40" name="TextBox 39"/>
          <p:cNvSpPr txBox="1"/>
          <p:nvPr/>
        </p:nvSpPr>
        <p:spPr>
          <a:xfrm>
            <a:off x="7924800" y="5214937"/>
            <a:ext cx="990600" cy="523220"/>
          </a:xfrm>
          <a:prstGeom prst="rect">
            <a:avLst/>
          </a:prstGeom>
          <a:noFill/>
        </p:spPr>
        <p:txBody>
          <a:bodyPr wrap="square" rtlCol="0">
            <a:spAutoFit/>
          </a:bodyPr>
          <a:lstStyle/>
          <a:p>
            <a:r>
              <a:rPr lang="en-US" sz="1400" b="1" dirty="0" smtClean="0">
                <a:solidFill>
                  <a:srgbClr val="FF0000"/>
                </a:solidFill>
                <a:latin typeface="+mn-lt"/>
              </a:rPr>
              <a:t>X-axis label</a:t>
            </a:r>
            <a:endParaRPr lang="en-US" sz="1400" b="1" dirty="0">
              <a:solidFill>
                <a:srgbClr val="FF0000"/>
              </a:solidFill>
              <a:latin typeface="+mn-lt"/>
            </a:endParaRPr>
          </a:p>
        </p:txBody>
      </p:sp>
      <p:sp>
        <p:nvSpPr>
          <p:cNvPr id="41" name="TextBox 40"/>
          <p:cNvSpPr txBox="1"/>
          <p:nvPr/>
        </p:nvSpPr>
        <p:spPr>
          <a:xfrm>
            <a:off x="6248400" y="6357938"/>
            <a:ext cx="1524000" cy="307777"/>
          </a:xfrm>
          <a:prstGeom prst="rect">
            <a:avLst/>
          </a:prstGeom>
          <a:noFill/>
        </p:spPr>
        <p:txBody>
          <a:bodyPr wrap="square" rtlCol="0">
            <a:spAutoFit/>
          </a:bodyPr>
          <a:lstStyle/>
          <a:p>
            <a:r>
              <a:rPr lang="en-US" sz="1400" b="1" dirty="0" smtClean="0">
                <a:solidFill>
                  <a:srgbClr val="FF0000"/>
                </a:solidFill>
                <a:latin typeface="+mn-lt"/>
              </a:rPr>
              <a:t>X-axis title</a:t>
            </a:r>
            <a:endParaRPr lang="en-US" sz="1400" b="1" dirty="0">
              <a:solidFill>
                <a:srgbClr val="FF0000"/>
              </a:solidFill>
              <a:latin typeface="+mn-lt"/>
            </a:endParaRPr>
          </a:p>
        </p:txBody>
      </p:sp>
      <p:sp>
        <p:nvSpPr>
          <p:cNvPr id="42" name="TextBox 41"/>
          <p:cNvSpPr txBox="1"/>
          <p:nvPr/>
        </p:nvSpPr>
        <p:spPr>
          <a:xfrm rot="16200000">
            <a:off x="-168860" y="3545473"/>
            <a:ext cx="1285875" cy="338554"/>
          </a:xfrm>
          <a:prstGeom prst="rect">
            <a:avLst/>
          </a:prstGeom>
          <a:noFill/>
        </p:spPr>
        <p:txBody>
          <a:bodyPr wrap="square" rtlCol="0">
            <a:spAutoFit/>
          </a:bodyPr>
          <a:lstStyle/>
          <a:p>
            <a:r>
              <a:rPr lang="en-US" sz="1600" b="1" dirty="0" smtClean="0">
                <a:solidFill>
                  <a:srgbClr val="FF0000"/>
                </a:solidFill>
                <a:latin typeface="+mn-lt"/>
              </a:rPr>
              <a:t>Y-axis scale</a:t>
            </a:r>
            <a:endParaRPr lang="en-US" sz="1600" b="1" dirty="0">
              <a:solidFill>
                <a:srgbClr val="FF0000"/>
              </a:solidFill>
              <a:latin typeface="+mn-lt"/>
            </a:endParaRPr>
          </a:p>
        </p:txBody>
      </p:sp>
      <p:sp>
        <p:nvSpPr>
          <p:cNvPr id="45" name="TextBox 44"/>
          <p:cNvSpPr txBox="1"/>
          <p:nvPr/>
        </p:nvSpPr>
        <p:spPr>
          <a:xfrm>
            <a:off x="3657600" y="2743200"/>
            <a:ext cx="685800" cy="261610"/>
          </a:xfrm>
          <a:prstGeom prst="rect">
            <a:avLst/>
          </a:prstGeom>
          <a:noFill/>
        </p:spPr>
        <p:txBody>
          <a:bodyPr wrap="square" rtlCol="0">
            <a:spAutoFit/>
          </a:bodyPr>
          <a:lstStyle/>
          <a:p>
            <a:r>
              <a:rPr lang="en-US" sz="1100" b="1" dirty="0" smtClean="0">
                <a:solidFill>
                  <a:schemeClr val="accent6"/>
                </a:solidFill>
                <a:latin typeface="+mn-lt"/>
              </a:rPr>
              <a:t>   $4340</a:t>
            </a:r>
            <a:endParaRPr lang="en-US" sz="1100" b="1" dirty="0">
              <a:solidFill>
                <a:schemeClr val="accent6"/>
              </a:solidFill>
              <a:latin typeface="+mn-lt"/>
            </a:endParaRPr>
          </a:p>
        </p:txBody>
      </p:sp>
      <p:sp>
        <p:nvSpPr>
          <p:cNvPr id="46" name="TextBox 45"/>
          <p:cNvSpPr txBox="1"/>
          <p:nvPr/>
        </p:nvSpPr>
        <p:spPr>
          <a:xfrm>
            <a:off x="5486400" y="3276600"/>
            <a:ext cx="685800" cy="261610"/>
          </a:xfrm>
          <a:prstGeom prst="rect">
            <a:avLst/>
          </a:prstGeom>
          <a:noFill/>
        </p:spPr>
        <p:txBody>
          <a:bodyPr wrap="square" rtlCol="0">
            <a:spAutoFit/>
          </a:bodyPr>
          <a:lstStyle/>
          <a:p>
            <a:r>
              <a:rPr lang="en-US" sz="1100" b="1" dirty="0" smtClean="0">
                <a:solidFill>
                  <a:schemeClr val="accent6"/>
                </a:solidFill>
                <a:latin typeface="+mn-lt"/>
              </a:rPr>
              <a:t> $3710</a:t>
            </a:r>
            <a:endParaRPr lang="en-US" sz="1100" b="1" dirty="0">
              <a:solidFill>
                <a:schemeClr val="accent6"/>
              </a:solidFill>
              <a:latin typeface="+mn-lt"/>
            </a:endParaRPr>
          </a:p>
        </p:txBody>
      </p:sp>
      <p:sp>
        <p:nvSpPr>
          <p:cNvPr id="47" name="TextBox 46"/>
          <p:cNvSpPr txBox="1"/>
          <p:nvPr/>
        </p:nvSpPr>
        <p:spPr>
          <a:xfrm>
            <a:off x="6019800" y="3505200"/>
            <a:ext cx="685800" cy="261610"/>
          </a:xfrm>
          <a:prstGeom prst="rect">
            <a:avLst/>
          </a:prstGeom>
          <a:noFill/>
        </p:spPr>
        <p:txBody>
          <a:bodyPr wrap="square" rtlCol="0">
            <a:spAutoFit/>
          </a:bodyPr>
          <a:lstStyle/>
          <a:p>
            <a:r>
              <a:rPr lang="en-US" sz="1100" b="1" dirty="0" smtClean="0">
                <a:solidFill>
                  <a:srgbClr val="66C7F2"/>
                </a:solidFill>
                <a:latin typeface="+mn-lt"/>
              </a:rPr>
              <a:t>$3387</a:t>
            </a:r>
            <a:endParaRPr lang="en-US" sz="1100" b="1" dirty="0">
              <a:solidFill>
                <a:srgbClr val="66C7F2"/>
              </a:solidFill>
              <a:latin typeface="+mn-lt"/>
            </a:endParaRPr>
          </a:p>
        </p:txBody>
      </p:sp>
      <p:cxnSp>
        <p:nvCxnSpPr>
          <p:cNvPr id="49" name="Straight Arrow Connector 48"/>
          <p:cNvCxnSpPr>
            <a:endCxn id="45" idx="0"/>
          </p:cNvCxnSpPr>
          <p:nvPr/>
        </p:nvCxnSpPr>
        <p:spPr bwMode="auto">
          <a:xfrm>
            <a:off x="2819400" y="1814512"/>
            <a:ext cx="1181100" cy="9286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sp>
        <p:nvSpPr>
          <p:cNvPr id="50" name="TextBox 49"/>
          <p:cNvSpPr txBox="1"/>
          <p:nvPr/>
        </p:nvSpPr>
        <p:spPr>
          <a:xfrm>
            <a:off x="1905000" y="1500187"/>
            <a:ext cx="1219200" cy="523220"/>
          </a:xfrm>
          <a:prstGeom prst="rect">
            <a:avLst/>
          </a:prstGeom>
          <a:noFill/>
        </p:spPr>
        <p:txBody>
          <a:bodyPr wrap="square" rtlCol="0">
            <a:spAutoFit/>
          </a:bodyPr>
          <a:lstStyle/>
          <a:p>
            <a:r>
              <a:rPr lang="en-US" sz="1400" b="1" dirty="0" smtClean="0">
                <a:solidFill>
                  <a:srgbClr val="FF0000"/>
                </a:solidFill>
                <a:latin typeface="+mn-lt"/>
              </a:rPr>
              <a:t>Data</a:t>
            </a:r>
          </a:p>
          <a:p>
            <a:r>
              <a:rPr lang="en-US" sz="1400" b="1" dirty="0" smtClean="0">
                <a:solidFill>
                  <a:srgbClr val="FF0000"/>
                </a:solidFill>
                <a:latin typeface="+mn-lt"/>
              </a:rPr>
              <a:t> Label</a:t>
            </a:r>
            <a:endParaRPr lang="en-US" sz="1400" b="1" dirty="0">
              <a:solidFill>
                <a:srgbClr val="FF0000"/>
              </a:solidFill>
              <a:latin typeface="+mn-lt"/>
            </a:endParaRPr>
          </a:p>
        </p:txBody>
      </p:sp>
      <p:sp>
        <p:nvSpPr>
          <p:cNvPr id="53" name="Left Brace 52"/>
          <p:cNvSpPr/>
          <p:nvPr/>
        </p:nvSpPr>
        <p:spPr bwMode="auto">
          <a:xfrm rot="5400000">
            <a:off x="6757988" y="2566988"/>
            <a:ext cx="428625" cy="1295400"/>
          </a:xfrm>
          <a:prstGeom prst="leftBrace">
            <a:avLst>
              <a:gd name="adj1" fmla="val 8333"/>
              <a:gd name="adj2" fmla="val 51058"/>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Footlight MT Light" pitchFamily="18" charset="0"/>
            </a:endParaRPr>
          </a:p>
        </p:txBody>
      </p:sp>
      <p:sp>
        <p:nvSpPr>
          <p:cNvPr id="54" name="TextBox 53"/>
          <p:cNvSpPr txBox="1"/>
          <p:nvPr/>
        </p:nvSpPr>
        <p:spPr>
          <a:xfrm>
            <a:off x="5943600" y="2714625"/>
            <a:ext cx="2133600" cy="307777"/>
          </a:xfrm>
          <a:prstGeom prst="rect">
            <a:avLst/>
          </a:prstGeom>
          <a:noFill/>
        </p:spPr>
        <p:txBody>
          <a:bodyPr wrap="square" rtlCol="0">
            <a:spAutoFit/>
          </a:bodyPr>
          <a:lstStyle/>
          <a:p>
            <a:r>
              <a:rPr lang="en-US" sz="1400" b="1" dirty="0" smtClean="0">
                <a:solidFill>
                  <a:srgbClr val="FF0000"/>
                </a:solidFill>
                <a:latin typeface="+mn-lt"/>
              </a:rPr>
              <a:t>Graphical Elements</a:t>
            </a:r>
            <a:endParaRPr lang="en-US" sz="1400" b="1" dirty="0">
              <a:solidFill>
                <a:srgbClr val="FF0000"/>
              </a:solidFill>
              <a:latin typeface="+mn-lt"/>
            </a:endParaRPr>
          </a:p>
        </p:txBody>
      </p:sp>
      <p:sp>
        <p:nvSpPr>
          <p:cNvPr id="29" name="Oval 28"/>
          <p:cNvSpPr/>
          <p:nvPr/>
        </p:nvSpPr>
        <p:spPr bwMode="auto">
          <a:xfrm>
            <a:off x="1752600" y="1714500"/>
            <a:ext cx="304800" cy="285750"/>
          </a:xfrm>
          <a:prstGeom prst="ellipse">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Footlight MT Light" pitchFamily="18" charset="0"/>
            </a:endParaRPr>
          </a:p>
        </p:txBody>
      </p:sp>
      <p:sp>
        <p:nvSpPr>
          <p:cNvPr id="28" name="Slide Number Placeholder 27"/>
          <p:cNvSpPr>
            <a:spLocks noGrp="1"/>
          </p:cNvSpPr>
          <p:nvPr>
            <p:ph type="sldNum" sz="quarter" idx="12"/>
          </p:nvPr>
        </p:nvSpPr>
        <p:spPr/>
        <p:txBody>
          <a:bodyPr/>
          <a:lstStyle/>
          <a:p>
            <a:fld id="{6BC2C511-CD6B-4FE7-AD0B-95468A77C8CF}"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7" grpId="0"/>
      <p:bldP spid="40" grpId="0"/>
      <p:bldP spid="41" grpId="0"/>
      <p:bldP spid="42" grpId="0"/>
      <p:bldP spid="50" grpId="0"/>
      <p:bldP spid="53" grpId="0" animBg="1"/>
      <p:bldP spid="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 Box 4"/>
          <p:cNvSpPr txBox="1">
            <a:spLocks noChangeArrowheads="1"/>
          </p:cNvSpPr>
          <p:nvPr/>
        </p:nvSpPr>
        <p:spPr bwMode="auto">
          <a:xfrm>
            <a:off x="1143000" y="1785938"/>
            <a:ext cx="7772400" cy="977191"/>
          </a:xfrm>
          <a:prstGeom prst="rect">
            <a:avLst/>
          </a:prstGeom>
          <a:noFill/>
          <a:ln w="9525">
            <a:noFill/>
            <a:miter lim="800000"/>
            <a:headEnd/>
            <a:tailEnd/>
          </a:ln>
        </p:spPr>
        <p:txBody>
          <a:bodyPr>
            <a:spAutoFit/>
          </a:bodyPr>
          <a:lstStyle/>
          <a:p>
            <a:pPr>
              <a:spcBef>
                <a:spcPct val="50000"/>
              </a:spcBef>
              <a:buClr>
                <a:schemeClr val="tx1"/>
              </a:buClr>
              <a:buSzPct val="125000"/>
              <a:buFontTx/>
              <a:buChar char="•"/>
            </a:pPr>
            <a:endParaRPr lang="en-US" sz="2300">
              <a:latin typeface="Arial" pitchFamily="34" charset="0"/>
            </a:endParaRPr>
          </a:p>
          <a:p>
            <a:pPr>
              <a:spcBef>
                <a:spcPct val="50000"/>
              </a:spcBef>
              <a:buClr>
                <a:srgbClr val="E86218"/>
              </a:buClr>
              <a:buSzPct val="75000"/>
            </a:pPr>
            <a:endParaRPr lang="en-US" sz="2300">
              <a:latin typeface="Arial" pitchFamily="34" charset="0"/>
            </a:endParaRPr>
          </a:p>
        </p:txBody>
      </p:sp>
      <p:graphicFrame>
        <p:nvGraphicFramePr>
          <p:cNvPr id="1026" name="Chart 7"/>
          <p:cNvGraphicFramePr>
            <a:graphicFrameLocks/>
          </p:cNvGraphicFramePr>
          <p:nvPr/>
        </p:nvGraphicFramePr>
        <p:xfrm>
          <a:off x="989013" y="2501801"/>
          <a:ext cx="7227887" cy="3427511"/>
        </p:xfrm>
        <a:graphic>
          <a:graphicData uri="http://schemas.openxmlformats.org/presentationml/2006/ole">
            <mc:AlternateContent xmlns:mc="http://schemas.openxmlformats.org/markup-compatibility/2006">
              <mc:Choice xmlns:v="urn:schemas-microsoft-com:vml" Requires="v">
                <p:oleObj spid="_x0000_s69635" name="Worksheet" r:id="rId5" imgW="5562573" imgH="2529840" progId="Excel.Sheet.8">
                  <p:embed/>
                </p:oleObj>
              </mc:Choice>
              <mc:Fallback>
                <p:oleObj name="Worksheet" r:id="rId5" imgW="5562573" imgH="2529840" progId="Excel.Sheet.8">
                  <p:embed/>
                  <p:pic>
                    <p:nvPicPr>
                      <p:cNvPr id="0" name="Chart 7"/>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9013" y="2501801"/>
                        <a:ext cx="7227887" cy="34275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TextBox 5"/>
          <p:cNvSpPr txBox="1">
            <a:spLocks noChangeArrowheads="1"/>
          </p:cNvSpPr>
          <p:nvPr/>
        </p:nvSpPr>
        <p:spPr bwMode="auto">
          <a:xfrm>
            <a:off x="1447800" y="1857375"/>
            <a:ext cx="6400800" cy="646331"/>
          </a:xfrm>
          <a:prstGeom prst="rect">
            <a:avLst/>
          </a:prstGeom>
          <a:noFill/>
          <a:ln w="9525">
            <a:noFill/>
            <a:miter lim="800000"/>
            <a:headEnd/>
            <a:tailEnd/>
          </a:ln>
        </p:spPr>
        <p:txBody>
          <a:bodyPr>
            <a:spAutoFit/>
          </a:bodyPr>
          <a:lstStyle/>
          <a:p>
            <a:pPr algn="ctr"/>
            <a:r>
              <a:rPr lang="en-US" dirty="0"/>
              <a:t>Percent of </a:t>
            </a:r>
            <a:r>
              <a:rPr lang="en-US" dirty="0" smtClean="0"/>
              <a:t> CSI Participants </a:t>
            </a:r>
            <a:r>
              <a:rPr lang="en-US" dirty="0"/>
              <a:t>with High Attendance  </a:t>
            </a:r>
            <a:endParaRPr lang="en-US" dirty="0" smtClean="0"/>
          </a:p>
          <a:p>
            <a:pPr algn="ctr"/>
            <a:r>
              <a:rPr lang="en-US" dirty="0" smtClean="0"/>
              <a:t>(100 </a:t>
            </a:r>
            <a:r>
              <a:rPr lang="en-US" dirty="0"/>
              <a:t>or more hours),  by Year</a:t>
            </a:r>
          </a:p>
        </p:txBody>
      </p:sp>
      <p:sp>
        <p:nvSpPr>
          <p:cNvPr id="1031" name="Up Arrow 6"/>
          <p:cNvSpPr>
            <a:spLocks noChangeArrowheads="1"/>
          </p:cNvSpPr>
          <p:nvPr/>
        </p:nvSpPr>
        <p:spPr bwMode="auto">
          <a:xfrm>
            <a:off x="3886200" y="4500562"/>
            <a:ext cx="152400" cy="357188"/>
          </a:xfrm>
          <a:prstGeom prst="upArrow">
            <a:avLst>
              <a:gd name="adj1" fmla="val 50000"/>
              <a:gd name="adj2" fmla="val 50000"/>
            </a:avLst>
          </a:prstGeom>
          <a:solidFill>
            <a:srgbClr val="FF0000"/>
          </a:solidFill>
          <a:ln w="9525" algn="ctr">
            <a:solidFill>
              <a:srgbClr val="FF0000"/>
            </a:solidFill>
            <a:miter lim="800000"/>
            <a:headEnd/>
            <a:tailEnd/>
          </a:ln>
        </p:spPr>
        <p:txBody>
          <a:bodyPr wrap="none"/>
          <a:lstStyle/>
          <a:p>
            <a:endParaRPr lang="en-US"/>
          </a:p>
        </p:txBody>
      </p:sp>
      <p:sp>
        <p:nvSpPr>
          <p:cNvPr id="1032" name="Up Arrow 9"/>
          <p:cNvSpPr>
            <a:spLocks noChangeArrowheads="1"/>
          </p:cNvSpPr>
          <p:nvPr/>
        </p:nvSpPr>
        <p:spPr bwMode="auto">
          <a:xfrm>
            <a:off x="6019800" y="4286250"/>
            <a:ext cx="152400" cy="571500"/>
          </a:xfrm>
          <a:prstGeom prst="upArrow">
            <a:avLst>
              <a:gd name="adj1" fmla="val 50000"/>
              <a:gd name="adj2" fmla="val 50000"/>
            </a:avLst>
          </a:prstGeom>
          <a:solidFill>
            <a:srgbClr val="FF0000"/>
          </a:solidFill>
          <a:ln w="9525" algn="ctr">
            <a:solidFill>
              <a:schemeClr val="tx1"/>
            </a:solidFill>
            <a:miter lim="800000"/>
            <a:headEnd/>
            <a:tailEnd/>
          </a:ln>
        </p:spPr>
        <p:txBody>
          <a:bodyPr wrap="none"/>
          <a:lstStyle/>
          <a:p>
            <a:endParaRPr lang="en-US"/>
          </a:p>
        </p:txBody>
      </p:sp>
      <p:sp>
        <p:nvSpPr>
          <p:cNvPr id="10" name="Rectangle 2"/>
          <p:cNvSpPr txBox="1">
            <a:spLocks noChangeArrowheads="1"/>
          </p:cNvSpPr>
          <p:nvPr/>
        </p:nvSpPr>
        <p:spPr>
          <a:xfrm>
            <a:off x="1219200" y="500063"/>
            <a:ext cx="7391400" cy="131861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Bar Graphs Show Frequencies</a:t>
            </a:r>
            <a:br>
              <a:rPr kumimoji="0" lang="en-US" sz="3200" b="1" i="0" u="none" strike="noStrike" kern="0" cap="none" spc="0" normalizeH="0" baseline="0" noProof="0" dirty="0" smtClean="0">
                <a:ln>
                  <a:noFill/>
                </a:ln>
                <a:solidFill>
                  <a:schemeClr val="tx2"/>
                </a:solidFill>
                <a:effectLst/>
                <a:uLnTx/>
                <a:uFillTx/>
                <a:latin typeface="+mj-lt"/>
                <a:ea typeface="+mj-ea"/>
                <a:cs typeface="+mj-cs"/>
              </a:rPr>
            </a:br>
            <a:r>
              <a:rPr kumimoji="0" lang="en-US" sz="3200" b="1" i="0" u="none" strike="noStrike" kern="0" cap="none" spc="0" normalizeH="0" baseline="0" noProof="0" dirty="0" smtClean="0">
                <a:ln>
                  <a:noFill/>
                </a:ln>
                <a:solidFill>
                  <a:schemeClr val="tx2"/>
                </a:solidFill>
                <a:effectLst/>
                <a:uLnTx/>
                <a:uFillTx/>
                <a:latin typeface="+mj-lt"/>
                <a:ea typeface="+mj-ea"/>
                <a:cs typeface="+mj-cs"/>
              </a:rPr>
              <a:t>    Vertical</a:t>
            </a:r>
            <a:r>
              <a:rPr kumimoji="0" lang="en-US" sz="3200" b="1" i="0" u="none" strike="noStrike" kern="0" cap="none" spc="0" normalizeH="0" noProof="0" dirty="0" smtClean="0">
                <a:ln>
                  <a:noFill/>
                </a:ln>
                <a:solidFill>
                  <a:schemeClr val="tx2"/>
                </a:solidFill>
                <a:effectLst/>
                <a:uLnTx/>
                <a:uFillTx/>
                <a:latin typeface="+mj-lt"/>
                <a:ea typeface="+mj-ea"/>
                <a:cs typeface="+mj-cs"/>
              </a:rPr>
              <a:t> or Horizontal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cxnSp>
        <p:nvCxnSpPr>
          <p:cNvPr id="12" name="Straight Connector 11"/>
          <p:cNvCxnSpPr/>
          <p:nvPr/>
        </p:nvCxnSpPr>
        <p:spPr bwMode="auto">
          <a:xfrm>
            <a:off x="1981200" y="3286125"/>
            <a:ext cx="4953000" cy="0"/>
          </a:xfrm>
          <a:prstGeom prst="line">
            <a:avLst/>
          </a:prstGeom>
          <a:solidFill>
            <a:schemeClr val="accent1"/>
          </a:solidFill>
          <a:ln w="31750" cap="flat" cmpd="sng" algn="ctr">
            <a:solidFill>
              <a:srgbClr val="FF0000"/>
            </a:solidFill>
            <a:prstDash val="solid"/>
            <a:miter lim="800000"/>
            <a:headEnd type="none" w="med" len="med"/>
            <a:tailEnd type="none" w="med" len="med"/>
          </a:ln>
          <a:effectLst/>
        </p:spPr>
      </p:cxnSp>
      <p:sp>
        <p:nvSpPr>
          <p:cNvPr id="15" name="Slide Number Placeholder 14"/>
          <p:cNvSpPr>
            <a:spLocks noGrp="1"/>
          </p:cNvSpPr>
          <p:nvPr>
            <p:ph type="sldNum" sz="quarter" idx="12"/>
          </p:nvPr>
        </p:nvSpPr>
        <p:spPr/>
        <p:txBody>
          <a:bodyPr/>
          <a:lstStyle/>
          <a:p>
            <a:fld id="{6BC2C511-CD6B-4FE7-AD0B-95468A77C8CF}" type="slidenum">
              <a:rPr lang="en-US" smtClean="0"/>
              <a:pPr/>
              <a:t>25</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spcBef>
                <a:spcPct val="50000"/>
              </a:spcBef>
            </a:pPr>
            <a:endParaRPr lang="en-US"/>
          </a:p>
        </p:txBody>
      </p:sp>
      <p:sp>
        <p:nvSpPr>
          <p:cNvPr id="10" name="Rectangle 2"/>
          <p:cNvSpPr>
            <a:spLocks noGrp="1" noChangeArrowheads="1"/>
          </p:cNvSpPr>
          <p:nvPr>
            <p:ph type="title"/>
          </p:nvPr>
        </p:nvSpPr>
        <p:spPr>
          <a:xfrm>
            <a:off x="1371600" y="500063"/>
            <a:ext cx="7313612" cy="1143000"/>
          </a:xfrm>
        </p:spPr>
        <p:txBody>
          <a:bodyPr>
            <a:normAutofit fontScale="90000"/>
          </a:bodyPr>
          <a:lstStyle/>
          <a:p>
            <a:pPr eaLnBrk="1" hangingPunct="1"/>
            <a:r>
              <a:rPr lang="en-US" sz="3600" b="1" dirty="0" smtClean="0">
                <a:solidFill>
                  <a:schemeClr val="accent1">
                    <a:lumMod val="50000"/>
                  </a:schemeClr>
                </a:solidFill>
              </a:rPr>
              <a:t>Bar Graphs Show Frequencies</a:t>
            </a:r>
            <a:br>
              <a:rPr lang="en-US" sz="3600" b="1" dirty="0" smtClean="0">
                <a:solidFill>
                  <a:schemeClr val="accent1">
                    <a:lumMod val="50000"/>
                  </a:schemeClr>
                </a:solidFill>
              </a:rPr>
            </a:br>
            <a:r>
              <a:rPr lang="en-US" sz="3600" b="1" dirty="0" smtClean="0">
                <a:solidFill>
                  <a:schemeClr val="accent1">
                    <a:lumMod val="50000"/>
                  </a:schemeClr>
                </a:solidFill>
              </a:rPr>
              <a:t>    Horizontal or Vertical</a:t>
            </a:r>
          </a:p>
        </p:txBody>
      </p:sp>
      <p:pic>
        <p:nvPicPr>
          <p:cNvPr id="9" name="Picture 2"/>
          <p:cNvPicPr>
            <a:picLocks noChangeAspect="1" noChangeArrowheads="1"/>
          </p:cNvPicPr>
          <p:nvPr/>
        </p:nvPicPr>
        <p:blipFill>
          <a:blip r:embed="rId2" cstate="print"/>
          <a:srcRect/>
          <a:stretch>
            <a:fillRect/>
          </a:stretch>
        </p:blipFill>
        <p:spPr bwMode="auto">
          <a:xfrm>
            <a:off x="914400" y="1714500"/>
            <a:ext cx="7620000" cy="4429124"/>
          </a:xfrm>
          <a:prstGeom prst="rect">
            <a:avLst/>
          </a:prstGeom>
          <a:noFill/>
          <a:ln w="9525">
            <a:noFill/>
            <a:miter lim="800000"/>
            <a:headEnd/>
            <a:tailEnd/>
          </a:ln>
        </p:spPr>
      </p:pic>
      <p:sp>
        <p:nvSpPr>
          <p:cNvPr id="13" name="Slide Number Placeholder 12"/>
          <p:cNvSpPr>
            <a:spLocks noGrp="1"/>
          </p:cNvSpPr>
          <p:nvPr>
            <p:ph type="sldNum" sz="quarter" idx="12"/>
          </p:nvPr>
        </p:nvSpPr>
        <p:spPr/>
        <p:txBody>
          <a:bodyPr/>
          <a:lstStyle/>
          <a:p>
            <a:fld id="{6BC2C511-CD6B-4FE7-AD0B-95468A77C8CF}" type="slidenum">
              <a:rPr lang="en-US" smtClean="0"/>
              <a:pPr/>
              <a:t>26</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28600"/>
            <a:ext cx="8610600" cy="1524000"/>
          </a:xfrm>
        </p:spPr>
        <p:txBody>
          <a:bodyPr>
            <a:noAutofit/>
          </a:bodyPr>
          <a:lstStyle/>
          <a:p>
            <a:pPr eaLnBrk="1" hangingPunct="1">
              <a:defRPr/>
            </a:pPr>
            <a:r>
              <a:rPr lang="en-US" b="1" dirty="0" smtClean="0"/>
              <a:t>Bars Can Be “Stacked” </a:t>
            </a:r>
            <a:br>
              <a:rPr lang="en-US" b="1" dirty="0" smtClean="0"/>
            </a:br>
            <a:r>
              <a:rPr lang="en-US" b="1" dirty="0" smtClean="0"/>
              <a:t>            to Show Distribution</a:t>
            </a:r>
            <a:endParaRPr lang="en-US" sz="3400" b="1" dirty="0" smtClean="0"/>
          </a:p>
        </p:txBody>
      </p:sp>
      <p:sp>
        <p:nvSpPr>
          <p:cNvPr id="87043" name="Rectangle 3"/>
          <p:cNvSpPr>
            <a:spLocks noGrp="1" noChangeArrowheads="1"/>
          </p:cNvSpPr>
          <p:nvPr>
            <p:ph type="body" idx="1"/>
          </p:nvPr>
        </p:nvSpPr>
        <p:spPr>
          <a:xfrm>
            <a:off x="762000" y="2667000"/>
            <a:ext cx="7467600" cy="3119438"/>
          </a:xfrm>
        </p:spPr>
        <p:txBody>
          <a:bodyPr>
            <a:normAutofit/>
          </a:bodyPr>
          <a:lstStyle/>
          <a:p>
            <a:pPr marL="457200" indent="-457200">
              <a:buSzPct val="100000"/>
              <a:buFont typeface="Arial" pitchFamily="34" charset="0"/>
              <a:buChar char="•"/>
            </a:pPr>
            <a:r>
              <a:rPr lang="en-US" sz="2800" dirty="0" smtClean="0"/>
              <a:t>Use with caution especially when there is no implicit order to the categories.</a:t>
            </a:r>
          </a:p>
          <a:p>
            <a:pPr marL="457200" indent="-457200">
              <a:spcBef>
                <a:spcPts val="3600"/>
              </a:spcBef>
              <a:buSzPct val="100000"/>
              <a:buFont typeface="Arial" pitchFamily="34" charset="0"/>
              <a:buChar char="•"/>
            </a:pPr>
            <a:r>
              <a:rPr lang="en-US" sz="2800" dirty="0" smtClean="0"/>
              <a:t>Stacked bar charts work best when the primary comparisons are to be made across the data series represented at the bottom of the bar.</a:t>
            </a:r>
          </a:p>
        </p:txBody>
      </p:sp>
      <p:sp>
        <p:nvSpPr>
          <p:cNvPr id="9" name="Slide Number Placeholder 8"/>
          <p:cNvSpPr>
            <a:spLocks noGrp="1"/>
          </p:cNvSpPr>
          <p:nvPr>
            <p:ph type="sldNum" sz="quarter" idx="12"/>
          </p:nvPr>
        </p:nvSpPr>
        <p:spPr/>
        <p:txBody>
          <a:bodyPr/>
          <a:lstStyle/>
          <a:p>
            <a:fld id="{6BC2C511-CD6B-4FE7-AD0B-95468A77C8CF}" type="slidenum">
              <a:rPr lang="en-US" smtClean="0"/>
              <a:pPr/>
              <a:t>27</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295400" y="357187"/>
            <a:ext cx="7316788" cy="1143000"/>
          </a:xfrm>
        </p:spPr>
        <p:txBody>
          <a:bodyPr>
            <a:normAutofit fontScale="90000"/>
          </a:bodyPr>
          <a:lstStyle/>
          <a:p>
            <a:pPr eaLnBrk="1" hangingPunct="1">
              <a:defRPr/>
            </a:pPr>
            <a:r>
              <a:rPr lang="en-US" sz="2000" b="1" dirty="0" smtClean="0"/>
              <a:t>Figure 3: Survey Results: </a:t>
            </a:r>
            <a:br>
              <a:rPr lang="en-US" sz="2000" b="1" dirty="0" smtClean="0"/>
            </a:br>
            <a:r>
              <a:rPr lang="en-US" sz="2000" b="1" dirty="0" smtClean="0"/>
              <a:t>Percent of Principals Who are Satisfied with 6</a:t>
            </a:r>
            <a:r>
              <a:rPr lang="en-US" sz="2000" b="1" baseline="30000" dirty="0" smtClean="0"/>
              <a:t>th</a:t>
            </a:r>
            <a:r>
              <a:rPr lang="en-US" sz="2000" b="1" dirty="0" smtClean="0"/>
              <a:t> Grade Literacy Achievement at Community Schools and Comparison Schools</a:t>
            </a:r>
          </a:p>
        </p:txBody>
      </p:sp>
      <p:graphicFrame>
        <p:nvGraphicFramePr>
          <p:cNvPr id="6" name="Chart 5"/>
          <p:cNvGraphicFramePr/>
          <p:nvPr/>
        </p:nvGraphicFramePr>
        <p:xfrm>
          <a:off x="685800" y="1785936"/>
          <a:ext cx="7162800" cy="4386264"/>
        </p:xfrm>
        <a:graphic>
          <a:graphicData uri="http://schemas.openxmlformats.org/drawingml/2006/chart">
            <c:chart xmlns:c="http://schemas.openxmlformats.org/drawingml/2006/chart" xmlns:r="http://schemas.openxmlformats.org/officeDocument/2006/relationships" r:id="rId3"/>
          </a:graphicData>
        </a:graphic>
      </p:graphicFrame>
      <p:sp>
        <p:nvSpPr>
          <p:cNvPr id="7" name="Left Brace 6"/>
          <p:cNvSpPr/>
          <p:nvPr/>
        </p:nvSpPr>
        <p:spPr bwMode="auto">
          <a:xfrm>
            <a:off x="2362200" y="2209800"/>
            <a:ext cx="381000" cy="2819400"/>
          </a:xfrm>
          <a:prstGeom prst="leftBrac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Footlight MT Light" pitchFamily="18" charset="0"/>
            </a:endParaRPr>
          </a:p>
        </p:txBody>
      </p:sp>
      <p:sp>
        <p:nvSpPr>
          <p:cNvPr id="8" name="Left Brace 7"/>
          <p:cNvSpPr/>
          <p:nvPr/>
        </p:nvSpPr>
        <p:spPr bwMode="auto">
          <a:xfrm>
            <a:off x="5181600" y="3048000"/>
            <a:ext cx="457200" cy="1905000"/>
          </a:xfrm>
          <a:prstGeom prst="leftBrace">
            <a:avLst>
              <a:gd name="adj1" fmla="val 40151"/>
              <a:gd name="adj2" fmla="val 50000"/>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Footlight MT Light" pitchFamily="18" charset="0"/>
            </a:endParaRPr>
          </a:p>
        </p:txBody>
      </p:sp>
      <p:sp>
        <p:nvSpPr>
          <p:cNvPr id="11" name="TextBox 1"/>
          <p:cNvSpPr txBox="1"/>
          <p:nvPr/>
        </p:nvSpPr>
        <p:spPr>
          <a:xfrm>
            <a:off x="4572000" y="3886200"/>
            <a:ext cx="685780" cy="42862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t>66%</a:t>
            </a:r>
            <a:endParaRPr lang="en-US" sz="1400" b="1" dirty="0"/>
          </a:p>
        </p:txBody>
      </p:sp>
      <p:sp>
        <p:nvSpPr>
          <p:cNvPr id="14" name="TextBox 13"/>
          <p:cNvSpPr txBox="1"/>
          <p:nvPr/>
        </p:nvSpPr>
        <p:spPr>
          <a:xfrm>
            <a:off x="5181600" y="5181600"/>
            <a:ext cx="2286000" cy="523220"/>
          </a:xfrm>
          <a:prstGeom prst="rect">
            <a:avLst/>
          </a:prstGeom>
          <a:noFill/>
        </p:spPr>
        <p:txBody>
          <a:bodyPr wrap="square" rtlCol="0">
            <a:spAutoFit/>
          </a:bodyPr>
          <a:lstStyle/>
          <a:p>
            <a:r>
              <a:rPr lang="en-US" sz="1400" b="1" dirty="0" smtClean="0"/>
              <a:t>Comparison Schools</a:t>
            </a:r>
          </a:p>
          <a:p>
            <a:r>
              <a:rPr lang="en-US" sz="1400" b="1" dirty="0" smtClean="0"/>
              <a:t>         n-=13</a:t>
            </a:r>
            <a:endParaRPr lang="en-US" sz="1400" b="1" dirty="0"/>
          </a:p>
        </p:txBody>
      </p:sp>
      <p:sp>
        <p:nvSpPr>
          <p:cNvPr id="17" name="TextBox 16"/>
          <p:cNvSpPr txBox="1"/>
          <p:nvPr/>
        </p:nvSpPr>
        <p:spPr>
          <a:xfrm>
            <a:off x="2286000" y="5334000"/>
            <a:ext cx="2209800" cy="369332"/>
          </a:xfrm>
          <a:prstGeom prst="rect">
            <a:avLst/>
          </a:prstGeom>
          <a:solidFill>
            <a:schemeClr val="bg1"/>
          </a:solidFill>
        </p:spPr>
        <p:txBody>
          <a:bodyPr wrap="square" rtlCol="0">
            <a:spAutoFit/>
          </a:bodyPr>
          <a:lstStyle/>
          <a:p>
            <a:endParaRPr lang="en-US" dirty="0"/>
          </a:p>
        </p:txBody>
      </p:sp>
      <p:sp>
        <p:nvSpPr>
          <p:cNvPr id="13" name="TextBox 12"/>
          <p:cNvSpPr txBox="1"/>
          <p:nvPr/>
        </p:nvSpPr>
        <p:spPr>
          <a:xfrm>
            <a:off x="2209800" y="5181600"/>
            <a:ext cx="2362200" cy="523220"/>
          </a:xfrm>
          <a:prstGeom prst="rect">
            <a:avLst/>
          </a:prstGeom>
          <a:noFill/>
        </p:spPr>
        <p:txBody>
          <a:bodyPr wrap="square" rtlCol="0">
            <a:spAutoFit/>
          </a:bodyPr>
          <a:lstStyle/>
          <a:p>
            <a:r>
              <a:rPr lang="en-US" sz="1400" b="1" dirty="0" smtClean="0"/>
              <a:t>Community Schools</a:t>
            </a:r>
          </a:p>
          <a:p>
            <a:r>
              <a:rPr lang="en-US" sz="1400" b="1" dirty="0" smtClean="0"/>
              <a:t>         n-=12</a:t>
            </a:r>
            <a:endParaRPr lang="en-US" sz="1400" b="1" dirty="0"/>
          </a:p>
        </p:txBody>
      </p:sp>
      <p:sp>
        <p:nvSpPr>
          <p:cNvPr id="15" name="Slide Number Placeholder 14"/>
          <p:cNvSpPr>
            <a:spLocks noGrp="1"/>
          </p:cNvSpPr>
          <p:nvPr>
            <p:ph type="sldNum" sz="quarter" idx="12"/>
          </p:nvPr>
        </p:nvSpPr>
        <p:spPr/>
        <p:txBody>
          <a:bodyPr/>
          <a:lstStyle/>
          <a:p>
            <a:fld id="{6BC2C511-CD6B-4FE7-AD0B-95468A77C8CF}" type="slidenum">
              <a:rPr lang="en-US" smtClean="0"/>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fontScale="90000"/>
          </a:bodyPr>
          <a:lstStyle/>
          <a:p>
            <a:r>
              <a:rPr lang="en-US" sz="3200" b="1" dirty="0" smtClean="0">
                <a:latin typeface="Bookman Old Style" pitchFamily="18" charset="0"/>
              </a:rPr>
              <a:t>Record Review Example:  Descriptive (Example of a Dummy Table)</a:t>
            </a:r>
          </a:p>
        </p:txBody>
      </p:sp>
      <p:graphicFrame>
        <p:nvGraphicFramePr>
          <p:cNvPr id="6" name="Table 5"/>
          <p:cNvGraphicFramePr>
            <a:graphicFrameLocks noGrp="1"/>
          </p:cNvGraphicFramePr>
          <p:nvPr/>
        </p:nvGraphicFramePr>
        <p:xfrm>
          <a:off x="609600" y="1371602"/>
          <a:ext cx="8153399" cy="4871214"/>
        </p:xfrm>
        <a:graphic>
          <a:graphicData uri="http://schemas.openxmlformats.org/drawingml/2006/table">
            <a:tbl>
              <a:tblPr/>
              <a:tblGrid>
                <a:gridCol w="2831657"/>
                <a:gridCol w="890986"/>
                <a:gridCol w="874873"/>
                <a:gridCol w="900652"/>
                <a:gridCol w="882928"/>
                <a:gridCol w="1010304"/>
                <a:gridCol w="761999"/>
              </a:tblGrid>
              <a:tr h="376976">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CDR</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EF</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MHA</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CENTRAL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Calibri"/>
                          <a:ea typeface="Calibri"/>
                          <a:cs typeface="Times New Roman"/>
                        </a:rPr>
                        <a:t>TOTAL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smtClean="0">
                          <a:latin typeface="Calibri"/>
                          <a:ea typeface="Calibri"/>
                          <a:cs typeface="Times New Roman"/>
                        </a:rPr>
                        <a:t>Number</a:t>
                      </a:r>
                      <a:r>
                        <a:rPr lang="en-US" sz="1600" baseline="0" dirty="0" smtClean="0">
                          <a:latin typeface="Calibri"/>
                          <a:ea typeface="Calibri"/>
                          <a:cs typeface="Times New Roman"/>
                        </a:rPr>
                        <a:t> of Participants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l">
                        <a:lnSpc>
                          <a:spcPct val="115000"/>
                        </a:lnSpc>
                        <a:spcBef>
                          <a:spcPts val="0"/>
                        </a:spcBef>
                        <a:spcAft>
                          <a:spcPts val="0"/>
                        </a:spcAft>
                      </a:pPr>
                      <a:r>
                        <a:rPr lang="en-US" sz="1600" b="1" dirty="0">
                          <a:latin typeface="Calibri"/>
                          <a:ea typeface="Calibri"/>
                          <a:cs typeface="Times New Roman"/>
                        </a:rPr>
                        <a:t>AGE at INTAKE</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17 and Younger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65 and Older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l">
                        <a:lnSpc>
                          <a:spcPct val="115000"/>
                        </a:lnSpc>
                        <a:spcBef>
                          <a:spcPts val="0"/>
                        </a:spcBef>
                        <a:spcAft>
                          <a:spcPts val="0"/>
                        </a:spcAft>
                      </a:pPr>
                      <a:r>
                        <a:rPr lang="en-US" sz="1600" b="1" dirty="0">
                          <a:latin typeface="Calibri"/>
                          <a:ea typeface="Calibri"/>
                          <a:cs typeface="Times New Roman"/>
                        </a:rPr>
                        <a:t>PRIMARY </a:t>
                      </a:r>
                      <a:r>
                        <a:rPr lang="en-US" sz="1600" b="1" dirty="0" smtClean="0">
                          <a:latin typeface="Calibri"/>
                          <a:ea typeface="Calibri"/>
                          <a:cs typeface="Times New Roman"/>
                        </a:rPr>
                        <a:t>DISABILITY</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Neurological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Developmental/Cognitive</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Physical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Chronic Disease/Illness</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Psychiatric</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Sensory</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Other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2"/>
          </p:nvPr>
        </p:nvSpPr>
        <p:spPr/>
        <p:txBody>
          <a:bodyPr/>
          <a:lstStyle/>
          <a:p>
            <a:fld id="{6BC2C511-CD6B-4FE7-AD0B-95468A77C8CF}" type="slidenum">
              <a:rPr lang="en-US" smtClean="0"/>
              <a:pPr/>
              <a:t>2</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533400" y="381000"/>
            <a:ext cx="7848600" cy="762000"/>
          </a:xfrm>
        </p:spPr>
        <p:txBody>
          <a:bodyPr>
            <a:normAutofit fontScale="90000"/>
          </a:bodyPr>
          <a:lstStyle/>
          <a:p>
            <a:pPr eaLnBrk="1" hangingPunct="1"/>
            <a:r>
              <a:rPr lang="en-US" sz="3400" b="1" dirty="0" smtClean="0"/>
              <a:t>Line Graphs Show Change Over Time </a:t>
            </a:r>
          </a:p>
        </p:txBody>
      </p:sp>
      <p:sp>
        <p:nvSpPr>
          <p:cNvPr id="3078" name="Rectangle 3"/>
          <p:cNvSpPr>
            <a:spLocks noGrp="1" noChangeArrowheads="1"/>
          </p:cNvSpPr>
          <p:nvPr>
            <p:ph type="body" idx="1"/>
          </p:nvPr>
        </p:nvSpPr>
        <p:spPr>
          <a:xfrm>
            <a:off x="381000" y="2362200"/>
            <a:ext cx="8305800" cy="3495675"/>
          </a:xfrm>
        </p:spPr>
        <p:txBody>
          <a:bodyPr/>
          <a:lstStyle/>
          <a:p>
            <a:pPr marL="228600" lvl="2" indent="0" eaLnBrk="1" hangingPunct="1">
              <a:lnSpc>
                <a:spcPct val="80000"/>
              </a:lnSpc>
              <a:buClr>
                <a:srgbClr val="3333CC"/>
              </a:buClr>
              <a:buFont typeface="Wingdings" pitchFamily="2" charset="2"/>
              <a:buNone/>
            </a:pPr>
            <a:endParaRPr lang="en-US" sz="2000" b="1" dirty="0" smtClean="0">
              <a:sym typeface="Wingdings" pitchFamily="2" charset="2"/>
            </a:endParaRPr>
          </a:p>
          <a:p>
            <a:pPr marL="228600" lvl="2" indent="0" eaLnBrk="1" hangingPunct="1">
              <a:lnSpc>
                <a:spcPct val="80000"/>
              </a:lnSpc>
              <a:buClr>
                <a:srgbClr val="3333CC"/>
              </a:buClr>
              <a:buFont typeface="Wingdings" pitchFamily="2" charset="2"/>
              <a:buNone/>
            </a:pPr>
            <a:endParaRPr lang="en-US" sz="2000" b="1" dirty="0" smtClean="0">
              <a:sym typeface="Wingdings" pitchFamily="2" charset="2"/>
            </a:endParaRPr>
          </a:p>
        </p:txBody>
      </p:sp>
      <p:sp>
        <p:nvSpPr>
          <p:cNvPr id="3079"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spcBef>
                <a:spcPct val="50000"/>
              </a:spcBef>
            </a:pPr>
            <a:endParaRPr lang="en-US"/>
          </a:p>
        </p:txBody>
      </p:sp>
      <p:graphicFrame>
        <p:nvGraphicFramePr>
          <p:cNvPr id="3074" name="Object 9"/>
          <p:cNvGraphicFramePr>
            <a:graphicFrameLocks noChangeAspect="1"/>
          </p:cNvGraphicFramePr>
          <p:nvPr/>
        </p:nvGraphicFramePr>
        <p:xfrm>
          <a:off x="914400" y="1643063"/>
          <a:ext cx="7924800" cy="4608512"/>
        </p:xfrm>
        <a:graphic>
          <a:graphicData uri="http://schemas.openxmlformats.org/presentationml/2006/ole">
            <mc:AlternateContent xmlns:mc="http://schemas.openxmlformats.org/markup-compatibility/2006">
              <mc:Choice xmlns:v="urn:schemas-microsoft-com:vml" Requires="v">
                <p:oleObj spid="_x0000_s70659" name="Worksheet" r:id="rId4" imgW="4084428" imgH="2057508" progId="Excel.Sheet.8">
                  <p:embed/>
                </p:oleObj>
              </mc:Choice>
              <mc:Fallback>
                <p:oleObj name="Worksheet" r:id="rId4" imgW="4084428" imgH="2057508" progId="Excel.Sheet.8">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643063"/>
                        <a:ext cx="79248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0" name="Text Box 10"/>
          <p:cNvSpPr txBox="1">
            <a:spLocks noChangeArrowheads="1"/>
          </p:cNvSpPr>
          <p:nvPr/>
        </p:nvSpPr>
        <p:spPr bwMode="auto">
          <a:xfrm>
            <a:off x="1752600" y="1785938"/>
            <a:ext cx="5867400" cy="707886"/>
          </a:xfrm>
          <a:prstGeom prst="rect">
            <a:avLst/>
          </a:prstGeom>
          <a:noFill/>
          <a:ln w="9525">
            <a:noFill/>
            <a:miter lim="800000"/>
            <a:headEnd/>
            <a:tailEnd/>
          </a:ln>
        </p:spPr>
        <p:txBody>
          <a:bodyPr wrap="square">
            <a:spAutoFit/>
          </a:bodyPr>
          <a:lstStyle/>
          <a:p>
            <a:pPr algn="ctr"/>
            <a:r>
              <a:rPr lang="en-US" sz="2000" dirty="0">
                <a:latin typeface="+mn-lt"/>
              </a:rPr>
              <a:t>Figure 6.7  Proportion of Students Passing</a:t>
            </a:r>
          </a:p>
          <a:p>
            <a:pPr algn="ctr"/>
            <a:r>
              <a:rPr lang="en-US" sz="2000" dirty="0">
                <a:latin typeface="+mn-lt"/>
              </a:rPr>
              <a:t>Proficiency Test</a:t>
            </a:r>
          </a:p>
        </p:txBody>
      </p:sp>
      <p:sp>
        <p:nvSpPr>
          <p:cNvPr id="13" name="Slide Number Placeholder 12"/>
          <p:cNvSpPr>
            <a:spLocks noGrp="1"/>
          </p:cNvSpPr>
          <p:nvPr>
            <p:ph type="sldNum" sz="quarter" idx="12"/>
          </p:nvPr>
        </p:nvSpPr>
        <p:spPr/>
        <p:txBody>
          <a:bodyPr/>
          <a:lstStyle/>
          <a:p>
            <a:fld id="{6BC2C511-CD6B-4FE7-AD0B-95468A77C8CF}" type="slidenum">
              <a:rPr lang="en-US" smtClean="0"/>
              <a:pPr/>
              <a:t>29</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1" descr="http://graphjam.files.wordpress.com/2010/12/916c33ef-c72b-40a1-9943-4c2746aaad99.png"/>
          <p:cNvPicPr>
            <a:picLocks noChangeAspect="1" noChangeArrowheads="1"/>
          </p:cNvPicPr>
          <p:nvPr/>
        </p:nvPicPr>
        <p:blipFill>
          <a:blip r:embed="rId2" cstate="print"/>
          <a:srcRect/>
          <a:stretch>
            <a:fillRect/>
          </a:stretch>
        </p:blipFill>
        <p:spPr bwMode="auto">
          <a:xfrm>
            <a:off x="762000" y="1285875"/>
            <a:ext cx="7391400" cy="4866680"/>
          </a:xfrm>
          <a:prstGeom prst="rect">
            <a:avLst/>
          </a:prstGeom>
          <a:noFill/>
          <a:ln w="9525">
            <a:noFill/>
            <a:miter lim="800000"/>
            <a:headEnd/>
            <a:tailEnd/>
          </a:ln>
        </p:spPr>
      </p:pic>
      <p:sp>
        <p:nvSpPr>
          <p:cNvPr id="5" name="TextBox 4"/>
          <p:cNvSpPr txBox="1"/>
          <p:nvPr/>
        </p:nvSpPr>
        <p:spPr>
          <a:xfrm>
            <a:off x="1676400" y="428626"/>
            <a:ext cx="6248400" cy="954107"/>
          </a:xfrm>
          <a:prstGeom prst="rect">
            <a:avLst/>
          </a:prstGeom>
          <a:noFill/>
        </p:spPr>
        <p:txBody>
          <a:bodyPr wrap="square" rtlCol="0">
            <a:spAutoFit/>
          </a:bodyPr>
          <a:lstStyle/>
          <a:p>
            <a:r>
              <a:rPr lang="en-US" sz="2800" dirty="0" smtClean="0">
                <a:solidFill>
                  <a:schemeClr val="accent1">
                    <a:lumMod val="50000"/>
                  </a:schemeClr>
                </a:solidFill>
                <a:latin typeface="Trebuchet MS" pitchFamily="34" charset="0"/>
              </a:rPr>
              <a:t>Time Segments Must be Meaningful, Usually Presented on the X Axis</a:t>
            </a:r>
            <a:endParaRPr lang="en-US" sz="2800" dirty="0">
              <a:solidFill>
                <a:schemeClr val="accent1">
                  <a:lumMod val="50000"/>
                </a:schemeClr>
              </a:solidFill>
              <a:latin typeface="Trebuchet MS" pitchFamily="34" charset="0"/>
            </a:endParaRPr>
          </a:p>
        </p:txBody>
      </p:sp>
      <p:sp>
        <p:nvSpPr>
          <p:cNvPr id="9" name="Slide Number Placeholder 8"/>
          <p:cNvSpPr>
            <a:spLocks noGrp="1"/>
          </p:cNvSpPr>
          <p:nvPr>
            <p:ph type="sldNum" sz="quarter" idx="12"/>
          </p:nvPr>
        </p:nvSpPr>
        <p:spPr/>
        <p:txBody>
          <a:bodyPr/>
          <a:lstStyle/>
          <a:p>
            <a:fld id="{6BC2C511-CD6B-4FE7-AD0B-95468A77C8CF}" type="slidenum">
              <a:rPr lang="en-US" smtClean="0"/>
              <a:pPr/>
              <a:t>30</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1371600" y="0"/>
            <a:ext cx="6096000" cy="1143000"/>
          </a:xfrm>
        </p:spPr>
        <p:txBody>
          <a:bodyPr>
            <a:normAutofit fontScale="90000"/>
          </a:bodyPr>
          <a:lstStyle/>
          <a:p>
            <a:pPr eaLnBrk="1" hangingPunct="1">
              <a:defRPr/>
            </a:pPr>
            <a:r>
              <a:rPr lang="en-US" b="1" dirty="0" smtClean="0"/>
              <a:t>General Characteristics of Effective Tables and Graphs</a:t>
            </a:r>
          </a:p>
        </p:txBody>
      </p:sp>
      <p:sp>
        <p:nvSpPr>
          <p:cNvPr id="457731" name="Rectangle 3"/>
          <p:cNvSpPr>
            <a:spLocks noGrp="1" noChangeArrowheads="1"/>
          </p:cNvSpPr>
          <p:nvPr>
            <p:ph type="body" idx="1"/>
          </p:nvPr>
        </p:nvSpPr>
        <p:spPr>
          <a:xfrm>
            <a:off x="609600" y="2071688"/>
            <a:ext cx="8077200" cy="2970609"/>
          </a:xfrm>
        </p:spPr>
        <p:txBody>
          <a:bodyPr>
            <a:normAutofit/>
          </a:bodyPr>
          <a:lstStyle/>
          <a:p>
            <a:pPr marL="685800" lvl="2" indent="-457200" eaLnBrk="1" hangingPunct="1">
              <a:lnSpc>
                <a:spcPct val="80000"/>
              </a:lnSpc>
              <a:buClrTx/>
              <a:buSzPct val="100000"/>
              <a:buFont typeface="Arial" pitchFamily="34" charset="0"/>
              <a:buChar char="•"/>
            </a:pPr>
            <a:r>
              <a:rPr lang="en-US" sz="3200" dirty="0" smtClean="0"/>
              <a:t>The table or graph should present </a:t>
            </a:r>
            <a:r>
              <a:rPr lang="en-US" sz="3200" b="1" dirty="0" smtClean="0"/>
              <a:t>meaningful</a:t>
            </a:r>
            <a:r>
              <a:rPr lang="en-US" sz="3200" dirty="0" smtClean="0"/>
              <a:t> data. </a:t>
            </a:r>
          </a:p>
          <a:p>
            <a:pPr marL="685800" lvl="2" indent="-457200" eaLnBrk="1" hangingPunct="1">
              <a:lnSpc>
                <a:spcPct val="80000"/>
              </a:lnSpc>
              <a:spcBef>
                <a:spcPts val="3000"/>
              </a:spcBef>
              <a:buClrTx/>
              <a:buSzPct val="100000"/>
              <a:buFont typeface="Arial" pitchFamily="34" charset="0"/>
              <a:buChar char="•"/>
            </a:pPr>
            <a:r>
              <a:rPr lang="en-US" sz="3200" dirty="0" smtClean="0"/>
              <a:t>The data should be </a:t>
            </a:r>
            <a:r>
              <a:rPr lang="en-US" sz="3200" b="1" dirty="0" smtClean="0"/>
              <a:t>unambiguous</a:t>
            </a:r>
            <a:r>
              <a:rPr lang="en-US" sz="3200" dirty="0" smtClean="0"/>
              <a:t>.</a:t>
            </a:r>
          </a:p>
          <a:p>
            <a:pPr marL="685800" lvl="2" indent="-457200" eaLnBrk="1" hangingPunct="1">
              <a:lnSpc>
                <a:spcPct val="80000"/>
              </a:lnSpc>
              <a:spcBef>
                <a:spcPts val="3000"/>
              </a:spcBef>
              <a:buClrTx/>
              <a:buSzPct val="100000"/>
              <a:buFont typeface="Arial" pitchFamily="34" charset="0"/>
              <a:buChar char="•"/>
            </a:pPr>
            <a:r>
              <a:rPr lang="en-US" sz="3200" dirty="0" smtClean="0"/>
              <a:t>The table or graph should convey ideas about data </a:t>
            </a:r>
            <a:r>
              <a:rPr lang="en-US" sz="3200" b="1" dirty="0" smtClean="0"/>
              <a:t>efficiently</a:t>
            </a:r>
            <a:r>
              <a:rPr lang="en-US" sz="3200" dirty="0" smtClean="0"/>
              <a:t>.</a:t>
            </a:r>
          </a:p>
        </p:txBody>
      </p:sp>
      <p:sp>
        <p:nvSpPr>
          <p:cNvPr id="30725" name="Text Box 5"/>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spcBef>
                <a:spcPct val="50000"/>
              </a:spcBef>
            </a:pPr>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31</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
        <p:nvSpPr>
          <p:cNvPr id="5" name="Slide Number Placeholder 4"/>
          <p:cNvSpPr>
            <a:spLocks noGrp="1"/>
          </p:cNvSpPr>
          <p:nvPr>
            <p:ph type="sldNum" sz="quarter" idx="12"/>
          </p:nvPr>
        </p:nvSpPr>
        <p:spPr/>
        <p:txBody>
          <a:bodyPr/>
          <a:lstStyle/>
          <a:p>
            <a:fld id="{6BC2C511-CD6B-4FE7-AD0B-95468A77C8CF}" type="slidenum">
              <a:rPr lang="en-US" smtClean="0"/>
              <a:pPr/>
              <a:t>32</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lstStyle/>
          <a:p>
            <a:r>
              <a:rPr lang="en-US" sz="3200" b="1" dirty="0" smtClean="0">
                <a:latin typeface="Bookman Old Style" pitchFamily="18" charset="0"/>
              </a:rPr>
              <a:t>Record Review Example:  Descriptive</a:t>
            </a:r>
          </a:p>
        </p:txBody>
      </p:sp>
      <p:graphicFrame>
        <p:nvGraphicFramePr>
          <p:cNvPr id="6" name="Table 5"/>
          <p:cNvGraphicFramePr>
            <a:graphicFrameLocks noGrp="1"/>
          </p:cNvGraphicFramePr>
          <p:nvPr/>
        </p:nvGraphicFramePr>
        <p:xfrm>
          <a:off x="609600" y="1371602"/>
          <a:ext cx="8153399" cy="4871214"/>
        </p:xfrm>
        <a:graphic>
          <a:graphicData uri="http://schemas.openxmlformats.org/drawingml/2006/table">
            <a:tbl>
              <a:tblPr/>
              <a:tblGrid>
                <a:gridCol w="2831657"/>
                <a:gridCol w="890986"/>
                <a:gridCol w="874873"/>
                <a:gridCol w="900652"/>
                <a:gridCol w="882928"/>
                <a:gridCol w="1010304"/>
                <a:gridCol w="761999"/>
              </a:tblGrid>
              <a:tr h="376976">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CDR</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EF</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MHA</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CENTRAL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Calibri"/>
                          <a:ea typeface="Calibri"/>
                          <a:cs typeface="Times New Roman"/>
                        </a:rPr>
                        <a:t>TOTAL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smtClean="0">
                          <a:latin typeface="Calibri"/>
                          <a:ea typeface="Calibri"/>
                          <a:cs typeface="Times New Roman"/>
                        </a:rPr>
                        <a:t>Number</a:t>
                      </a:r>
                      <a:r>
                        <a:rPr lang="en-US" sz="1600" baseline="0" dirty="0" smtClean="0">
                          <a:latin typeface="Calibri"/>
                          <a:ea typeface="Calibri"/>
                          <a:cs typeface="Times New Roman"/>
                        </a:rPr>
                        <a:t> of Participants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45</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157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310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l">
                        <a:lnSpc>
                          <a:spcPct val="115000"/>
                        </a:lnSpc>
                        <a:spcBef>
                          <a:spcPts val="0"/>
                        </a:spcBef>
                        <a:spcAft>
                          <a:spcPts val="0"/>
                        </a:spcAft>
                      </a:pPr>
                      <a:r>
                        <a:rPr lang="en-US" sz="1600" b="1" dirty="0">
                          <a:latin typeface="Calibri"/>
                          <a:ea typeface="Calibri"/>
                          <a:cs typeface="Times New Roman"/>
                        </a:rPr>
                        <a:t>AGE at INTAKE</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17 and Younger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30%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23%</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65 and Older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Times New Roman"/>
                        </a:rPr>
                        <a:t> 4%</a:t>
                      </a: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l">
                        <a:lnSpc>
                          <a:spcPct val="115000"/>
                        </a:lnSpc>
                        <a:spcBef>
                          <a:spcPts val="0"/>
                        </a:spcBef>
                        <a:spcAft>
                          <a:spcPts val="0"/>
                        </a:spcAft>
                      </a:pPr>
                      <a:r>
                        <a:rPr lang="en-US" sz="1600" b="1" dirty="0">
                          <a:latin typeface="Calibri"/>
                          <a:ea typeface="Calibri"/>
                          <a:cs typeface="Times New Roman"/>
                        </a:rPr>
                        <a:t>PRIMARY </a:t>
                      </a:r>
                      <a:r>
                        <a:rPr lang="en-US" sz="1600" b="1" dirty="0" smtClean="0">
                          <a:latin typeface="Calibri"/>
                          <a:ea typeface="Calibri"/>
                          <a:cs typeface="Times New Roman"/>
                        </a:rPr>
                        <a:t>DISABILITY</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Neurological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60%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Developmental/Cognitive</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78%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43%</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Physical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Times New Roman"/>
                        </a:rPr>
                        <a:t>2%</a:t>
                      </a: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Chronic Disease/Illness</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Psychiatric</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19%</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a:latin typeface="Calibri"/>
                          <a:ea typeface="Calibri"/>
                          <a:cs typeface="Times New Roman"/>
                        </a:rPr>
                        <a:t>Sensory</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r">
                        <a:lnSpc>
                          <a:spcPct val="115000"/>
                        </a:lnSpc>
                        <a:spcBef>
                          <a:spcPts val="0"/>
                        </a:spcBef>
                        <a:spcAft>
                          <a:spcPts val="0"/>
                        </a:spcAft>
                      </a:pPr>
                      <a:r>
                        <a:rPr lang="en-US" sz="1600" dirty="0">
                          <a:latin typeface="Calibri"/>
                          <a:ea typeface="Calibri"/>
                          <a:cs typeface="Times New Roman"/>
                        </a:rPr>
                        <a:t>Other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6%</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2"/>
          </p:nvPr>
        </p:nvSpPr>
        <p:spPr/>
        <p:txBody>
          <a:bodyPr/>
          <a:lstStyle/>
          <a:p>
            <a:fld id="{6BC2C511-CD6B-4FE7-AD0B-95468A77C8CF}" type="slidenum">
              <a:rPr lang="en-US" smtClean="0"/>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Anita Baker Consulting: Evaluation Services</a:t>
            </a:r>
          </a:p>
        </p:txBody>
      </p:sp>
      <p:graphicFrame>
        <p:nvGraphicFramePr>
          <p:cNvPr id="399365" name="Object 5">
            <a:hlinkClick r:id="" action="ppaction://ole?verb=0"/>
          </p:cNvPr>
          <p:cNvGraphicFramePr>
            <a:graphicFrameLocks noGrp="1"/>
          </p:cNvGraphicFramePr>
          <p:nvPr>
            <p:ph idx="1"/>
          </p:nvPr>
        </p:nvGraphicFramePr>
        <p:xfrm>
          <a:off x="690563" y="1763713"/>
          <a:ext cx="6918325" cy="3770312"/>
        </p:xfrm>
        <a:graphic>
          <a:graphicData uri="http://schemas.openxmlformats.org/presentationml/2006/ole">
            <mc:AlternateContent xmlns:mc="http://schemas.openxmlformats.org/markup-compatibility/2006">
              <mc:Choice xmlns:v="urn:schemas-microsoft-com:vml" Requires="v">
                <p:oleObj spid="_x0000_s109571" name="Document" r:id="rId4" imgW="9575345" imgH="5218356" progId="Word.Document.8">
                  <p:embed/>
                </p:oleObj>
              </mc:Choice>
              <mc:Fallback>
                <p:oleObj name="Document" r:id="rId4" imgW="9575345" imgH="5218356" progId="Word.Document.8">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1763713"/>
                        <a:ext cx="6918325" cy="377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itle 6"/>
          <p:cNvSpPr>
            <a:spLocks noGrp="1"/>
          </p:cNvSpPr>
          <p:nvPr>
            <p:ph type="title"/>
          </p:nvPr>
        </p:nvSpPr>
        <p:spPr/>
        <p:txBody>
          <a:bodyPr/>
          <a:lstStyle/>
          <a:p>
            <a:r>
              <a:rPr lang="en-US" dirty="0" smtClean="0"/>
              <a:t>Results 1: Goals vs. Actual</a:t>
            </a:r>
            <a:endParaRPr lang="en-US" dirty="0"/>
          </a:p>
        </p:txBody>
      </p:sp>
      <p:sp>
        <p:nvSpPr>
          <p:cNvPr id="8" name="TextBox 7"/>
          <p:cNvSpPr txBox="1"/>
          <p:nvPr/>
        </p:nvSpPr>
        <p:spPr>
          <a:xfrm>
            <a:off x="990600" y="5105400"/>
            <a:ext cx="7010400" cy="646331"/>
          </a:xfrm>
          <a:prstGeom prst="rect">
            <a:avLst/>
          </a:prstGeom>
          <a:noFill/>
        </p:spPr>
        <p:txBody>
          <a:bodyPr wrap="square" rtlCol="0">
            <a:spAutoFit/>
          </a:bodyPr>
          <a:lstStyle/>
          <a:p>
            <a:r>
              <a:rPr lang="en-US" dirty="0" smtClean="0"/>
              <a:t>The ASAP project was training high school graduates to increase their eligibility for acceptance into post-secondary programs.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990600" y="304800"/>
            <a:ext cx="7543800" cy="914400"/>
          </a:xfrm>
        </p:spPr>
        <p:txBody>
          <a:bodyPr>
            <a:normAutofit fontScale="90000"/>
          </a:bodyPr>
          <a:lstStyle/>
          <a:p>
            <a:pPr algn="ctr" eaLnBrk="1" hangingPunct="1"/>
            <a:r>
              <a:rPr lang="en-US" sz="3200" b="1" dirty="0" smtClean="0"/>
              <a:t>Attendance Intensity: </a:t>
            </a:r>
            <a:br>
              <a:rPr lang="en-US" sz="3200" b="1" dirty="0" smtClean="0"/>
            </a:br>
            <a:r>
              <a:rPr lang="en-US" sz="3200" b="1" dirty="0" smtClean="0"/>
              <a:t>SOAR Initiative </a:t>
            </a:r>
            <a:r>
              <a:rPr lang="en-US" sz="2800" b="1" dirty="0" smtClean="0"/>
              <a:t>2008-09</a:t>
            </a:r>
          </a:p>
        </p:txBody>
      </p:sp>
      <p:sp>
        <p:nvSpPr>
          <p:cNvPr id="32772" name="Rectangle 3"/>
          <p:cNvSpPr>
            <a:spLocks noGrp="1" noChangeArrowheads="1"/>
          </p:cNvSpPr>
          <p:nvPr>
            <p:ph type="body" sz="half" idx="1"/>
          </p:nvPr>
        </p:nvSpPr>
        <p:spPr>
          <a:xfrm>
            <a:off x="1447801" y="1785938"/>
            <a:ext cx="3579813" cy="4115098"/>
          </a:xfrm>
        </p:spPr>
        <p:txBody>
          <a:bodyPr/>
          <a:lstStyle/>
          <a:p>
            <a:pPr eaLnBrk="1" hangingPunct="1">
              <a:buFont typeface="Wingdings" pitchFamily="2" charset="2"/>
              <a:buNone/>
            </a:pPr>
            <a:endParaRPr lang="en-US" sz="2500" smtClean="0"/>
          </a:p>
          <a:p>
            <a:pPr eaLnBrk="1" hangingPunct="1"/>
            <a:endParaRPr lang="en-US" sz="2500" smtClean="0"/>
          </a:p>
        </p:txBody>
      </p:sp>
      <p:graphicFrame>
        <p:nvGraphicFramePr>
          <p:cNvPr id="523384" name="Group 120"/>
          <p:cNvGraphicFramePr>
            <a:graphicFrameLocks noGrp="1"/>
          </p:cNvGraphicFramePr>
          <p:nvPr>
            <p:ph sz="half" idx="2"/>
          </p:nvPr>
        </p:nvGraphicFramePr>
        <p:xfrm>
          <a:off x="838201" y="1643063"/>
          <a:ext cx="7924799" cy="3545214"/>
        </p:xfrm>
        <a:graphic>
          <a:graphicData uri="http://schemas.openxmlformats.org/drawingml/2006/table">
            <a:tbl>
              <a:tblPr/>
              <a:tblGrid>
                <a:gridCol w="4040094"/>
                <a:gridCol w="1786965"/>
                <a:gridCol w="2097740"/>
              </a:tblGrid>
              <a:tr h="542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 SPRING SEMESTER</a:t>
                      </a:r>
                      <a:endPar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Verdana" pitchFamily="34" charset="0"/>
                          <a:ea typeface="Times New Roman" pitchFamily="18" charset="0"/>
                          <a:cs typeface="Arial" charset="0"/>
                        </a:rPr>
                        <a:t> New Schools</a:t>
                      </a:r>
                      <a:endParaRPr kumimoji="0" lang="en-US" sz="15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Verdana" pitchFamily="34" charset="0"/>
                          <a:ea typeface="Times New Roman" pitchFamily="18" charset="0"/>
                          <a:cs typeface="Arial" charset="0"/>
                        </a:rPr>
                        <a:t>Existing Schools</a:t>
                      </a:r>
                      <a:endParaRPr kumimoji="0" lang="en-US" sz="15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sym typeface="Wingdings" pitchFamily="2" charset="2"/>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Verdana" pitchFamily="34" charset="0"/>
                        </a:rPr>
                        <a:t>     n=1140</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Verdana" pitchFamily="34" charset="0"/>
                        </a:rPr>
                        <a:t>     n=915</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sym typeface="Wingdings" pitchFamily="2" charset="2"/>
                        </a:rPr>
                        <a:t>Average Attendance ASP</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Verdana" pitchFamily="34" charset="0"/>
                        </a:rPr>
                        <a:t> 146.5 hrs</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cap="none" normalizeH="0" baseline="0" dirty="0" smtClean="0">
                          <a:ln>
                            <a:noFill/>
                          </a:ln>
                          <a:solidFill>
                            <a:schemeClr val="tx1"/>
                          </a:solidFill>
                          <a:effectLst/>
                          <a:latin typeface="Verdana" pitchFamily="34" charset="0"/>
                        </a:rPr>
                        <a:t>166.9 hrs</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Total Hours </a:t>
                      </a: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sym typeface="Wingdings" pitchFamily="2" charset="2"/>
                        </a:rPr>
                        <a:t></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en-US" sz="1900" b="0" i="0" u="none" strike="noStrike" cap="none" normalizeH="0" baseline="0" smtClean="0">
                        <a:ln>
                          <a:noFill/>
                        </a:ln>
                        <a:solidFill>
                          <a:schemeClr val="tx1"/>
                        </a:solidFill>
                        <a:effectLst/>
                        <a:latin typeface="Verdana"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en-US" sz="1900" b="0" i="0" u="none" strike="noStrike" cap="none" normalizeH="0" baseline="0" smtClean="0">
                        <a:ln>
                          <a:noFill/>
                        </a:ln>
                        <a:solidFill>
                          <a:schemeClr val="tx1"/>
                        </a:solidFill>
                        <a:effectLst/>
                        <a:latin typeface="Verdana" pitchFamily="34"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Low (1 - 45)</a:t>
                      </a:r>
                      <a:endPar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rPr>
                        <a:t>45%</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30%</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Mid  (46 - 99)</a:t>
                      </a:r>
                      <a:endPar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17%</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17%</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High (100 - 144)</a:t>
                      </a:r>
                      <a:endPar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11%</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19%</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Verdana" pitchFamily="34" charset="0"/>
                          <a:ea typeface="Times New Roman" pitchFamily="18" charset="0"/>
                          <a:cs typeface="Arial" charset="0"/>
                        </a:rPr>
                        <a:t>Accelerated (145+)</a:t>
                      </a:r>
                      <a:endParaRPr kumimoji="0" lang="en-US" sz="1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28%</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Verdana" pitchFamily="34" charset="0"/>
                          <a:ea typeface="Times New Roman" pitchFamily="18" charset="0"/>
                          <a:cs typeface="Arial" charset="0"/>
                        </a:rPr>
                        <a:t>35%</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700" b="1" i="0" u="none" strike="noStrike" cap="small" normalizeH="0" baseline="0" dirty="0" smtClean="0">
                          <a:ln>
                            <a:noFill/>
                          </a:ln>
                          <a:solidFill>
                            <a:srgbClr val="3333FF"/>
                          </a:solidFill>
                          <a:effectLst/>
                          <a:latin typeface="Verdana" pitchFamily="34" charset="0"/>
                        </a:rPr>
                        <a:t>Target:  50% high Attendance</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en-US" sz="1900" b="0" i="0" u="none" strike="noStrike" cap="none" normalizeH="0" baseline="0" dirty="0" smtClean="0">
                        <a:ln>
                          <a:noFill/>
                        </a:ln>
                        <a:solidFill>
                          <a:schemeClr val="tx1"/>
                        </a:solidFill>
                        <a:effectLst/>
                        <a:latin typeface="Verdana"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en-US" sz="1900" b="0" i="0" u="none" strike="noStrike" cap="none" normalizeH="0" baseline="0" dirty="0" smtClean="0">
                        <a:ln>
                          <a:noFill/>
                        </a:ln>
                        <a:solidFill>
                          <a:schemeClr val="tx1"/>
                        </a:solidFill>
                        <a:effectLst/>
                        <a:latin typeface="Verdana" pitchFamily="34"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7" name="TextBox 6"/>
          <p:cNvSpPr txBox="1"/>
          <p:nvPr/>
        </p:nvSpPr>
        <p:spPr>
          <a:xfrm>
            <a:off x="1143000" y="5334000"/>
            <a:ext cx="7467600" cy="1077218"/>
          </a:xfrm>
          <a:prstGeom prst="rect">
            <a:avLst/>
          </a:prstGeom>
          <a:noFill/>
        </p:spPr>
        <p:txBody>
          <a:bodyPr wrap="square">
            <a:spAutoFit/>
          </a:bodyPr>
          <a:lstStyle/>
          <a:p>
            <a:pPr>
              <a:defRPr/>
            </a:pPr>
            <a:r>
              <a:rPr lang="en-US" b="1" dirty="0">
                <a:solidFill>
                  <a:srgbClr val="FF0000"/>
                </a:solidFill>
                <a:latin typeface="+mj-lt"/>
              </a:rPr>
              <a:t>Which group did better, </a:t>
            </a:r>
            <a:r>
              <a:rPr lang="en-US" b="1" dirty="0" smtClean="0">
                <a:solidFill>
                  <a:srgbClr val="FF0000"/>
                </a:solidFill>
                <a:latin typeface="+mj-lt"/>
              </a:rPr>
              <a:t>New or Existing?</a:t>
            </a:r>
            <a:endParaRPr lang="en-US" b="1" dirty="0">
              <a:solidFill>
                <a:srgbClr val="FF0000"/>
              </a:solidFill>
              <a:latin typeface="+mj-lt"/>
            </a:endParaRPr>
          </a:p>
          <a:p>
            <a:pPr>
              <a:spcBef>
                <a:spcPts val="1200"/>
              </a:spcBef>
              <a:defRPr/>
            </a:pPr>
            <a:r>
              <a:rPr lang="en-US" b="1" dirty="0">
                <a:solidFill>
                  <a:srgbClr val="FF0000"/>
                </a:solidFill>
                <a:latin typeface="+mj-lt"/>
              </a:rPr>
              <a:t>What proportion altogether of the </a:t>
            </a:r>
            <a:r>
              <a:rPr lang="en-US" b="1" dirty="0" smtClean="0">
                <a:solidFill>
                  <a:srgbClr val="FF0000"/>
                </a:solidFill>
                <a:latin typeface="+mj-lt"/>
              </a:rPr>
              <a:t>new </a:t>
            </a:r>
            <a:r>
              <a:rPr lang="en-US" b="1" dirty="0">
                <a:solidFill>
                  <a:srgbClr val="FF0000"/>
                </a:solidFill>
                <a:latin typeface="+mj-lt"/>
              </a:rPr>
              <a:t>participants had </a:t>
            </a:r>
            <a:r>
              <a:rPr lang="en-US" b="1" dirty="0" smtClean="0">
                <a:solidFill>
                  <a:srgbClr val="FF0000"/>
                </a:solidFill>
                <a:latin typeface="+mj-lt"/>
              </a:rPr>
              <a:t>100 or more </a:t>
            </a:r>
            <a:r>
              <a:rPr lang="en-US" b="1" dirty="0">
                <a:solidFill>
                  <a:srgbClr val="FF0000"/>
                </a:solidFill>
                <a:latin typeface="+mj-lt"/>
              </a:rPr>
              <a:t>hours or </a:t>
            </a:r>
            <a:r>
              <a:rPr lang="en-US" b="1" dirty="0" smtClean="0">
                <a:solidFill>
                  <a:srgbClr val="FF0000"/>
                </a:solidFill>
                <a:latin typeface="+mj-lt"/>
              </a:rPr>
              <a:t>attendance?  Did they meet their target?</a:t>
            </a:r>
            <a:endParaRPr lang="en-US" b="1" dirty="0">
              <a:solidFill>
                <a:srgbClr val="FF0000"/>
              </a:solidFill>
              <a:latin typeface="+mj-lt"/>
            </a:endParaRPr>
          </a:p>
        </p:txBody>
      </p:sp>
      <p:sp>
        <p:nvSpPr>
          <p:cNvPr id="9" name="TextBox 8"/>
          <p:cNvSpPr txBox="1"/>
          <p:nvPr/>
        </p:nvSpPr>
        <p:spPr>
          <a:xfrm>
            <a:off x="5334000" y="4786312"/>
            <a:ext cx="990600" cy="369332"/>
          </a:xfrm>
          <a:prstGeom prst="rect">
            <a:avLst/>
          </a:prstGeom>
          <a:noFill/>
        </p:spPr>
        <p:txBody>
          <a:bodyPr wrap="square" rtlCol="0">
            <a:spAutoFit/>
          </a:bodyPr>
          <a:lstStyle/>
          <a:p>
            <a:r>
              <a:rPr lang="en-US" b="1" dirty="0" smtClean="0">
                <a:solidFill>
                  <a:srgbClr val="0000FF"/>
                </a:solidFill>
              </a:rPr>
              <a:t>39%</a:t>
            </a:r>
            <a:endParaRPr lang="en-US" b="1" dirty="0">
              <a:solidFill>
                <a:srgbClr val="0000FF"/>
              </a:solidFill>
            </a:endParaRPr>
          </a:p>
        </p:txBody>
      </p:sp>
      <p:sp>
        <p:nvSpPr>
          <p:cNvPr id="10" name="TextBox 9"/>
          <p:cNvSpPr txBox="1"/>
          <p:nvPr/>
        </p:nvSpPr>
        <p:spPr>
          <a:xfrm>
            <a:off x="7315200" y="4786312"/>
            <a:ext cx="914400" cy="369332"/>
          </a:xfrm>
          <a:prstGeom prst="rect">
            <a:avLst/>
          </a:prstGeom>
          <a:noFill/>
        </p:spPr>
        <p:txBody>
          <a:bodyPr wrap="square" rtlCol="0">
            <a:spAutoFit/>
          </a:bodyPr>
          <a:lstStyle/>
          <a:p>
            <a:r>
              <a:rPr lang="en-US" b="1" dirty="0" smtClean="0">
                <a:solidFill>
                  <a:srgbClr val="0033CC"/>
                </a:solidFill>
              </a:rPr>
              <a:t>54%</a:t>
            </a:r>
            <a:endParaRPr lang="en-US" b="1" dirty="0">
              <a:solidFill>
                <a:srgbClr val="0033CC"/>
              </a:solidFill>
            </a:endParaRPr>
          </a:p>
        </p:txBody>
      </p:sp>
      <p:sp>
        <p:nvSpPr>
          <p:cNvPr id="11" name="Slide Number Placeholder 10"/>
          <p:cNvSpPr>
            <a:spLocks noGrp="1"/>
          </p:cNvSpPr>
          <p:nvPr>
            <p:ph type="sldNum" sz="quarter" idx="12"/>
          </p:nvPr>
        </p:nvSpPr>
        <p:spPr/>
        <p:txBody>
          <a:bodyPr/>
          <a:lstStyle/>
          <a:p>
            <a:pPr>
              <a:defRPr/>
            </a:pPr>
            <a:r>
              <a:rPr lang="en-US" dirty="0" smtClean="0"/>
              <a:t>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fontScale="90000"/>
          </a:bodyPr>
          <a:lstStyle/>
          <a:p>
            <a:r>
              <a:rPr lang="en-US" sz="3200" b="1" dirty="0" smtClean="0">
                <a:latin typeface="Bookman Old Style" pitchFamily="18" charset="0"/>
              </a:rPr>
              <a:t>Steps to Take When Analyzing Survey Data</a:t>
            </a:r>
          </a:p>
        </p:txBody>
      </p:sp>
      <p:sp>
        <p:nvSpPr>
          <p:cNvPr id="9" name="Slide Number Placeholder 8"/>
          <p:cNvSpPr>
            <a:spLocks noGrp="1"/>
          </p:cNvSpPr>
          <p:nvPr>
            <p:ph type="sldNum" sz="quarter" idx="12"/>
          </p:nvPr>
        </p:nvSpPr>
        <p:spPr/>
        <p:txBody>
          <a:bodyPr/>
          <a:lstStyle/>
          <a:p>
            <a:fld id="{6BC2C511-CD6B-4FE7-AD0B-95468A77C8CF}" type="slidenum">
              <a:rPr lang="en-US" smtClean="0"/>
              <a:pPr/>
              <a:t>6</a:t>
            </a:fld>
            <a:endParaRPr lang="en-US"/>
          </a:p>
        </p:txBody>
      </p:sp>
      <p:sp>
        <p:nvSpPr>
          <p:cNvPr id="5" name="TextBox 4"/>
          <p:cNvSpPr txBox="1"/>
          <p:nvPr/>
        </p:nvSpPr>
        <p:spPr>
          <a:xfrm>
            <a:off x="685800" y="1219201"/>
            <a:ext cx="7696200" cy="5016758"/>
          </a:xfrm>
          <a:prstGeom prst="rect">
            <a:avLst/>
          </a:prstGeom>
          <a:noFill/>
        </p:spPr>
        <p:txBody>
          <a:bodyPr wrap="square" rtlCol="0">
            <a:spAutoFit/>
          </a:bodyPr>
          <a:lstStyle/>
          <a:p>
            <a:pPr marL="342900" indent="-342900">
              <a:buAutoNum type="arabicPeriod"/>
            </a:pPr>
            <a:r>
              <a:rPr lang="en-US" sz="2000" dirty="0" smtClean="0"/>
              <a:t>Before survey is administered, determine how data will be collected, (electronically, hard copy, via phone, through checklist or group response). </a:t>
            </a:r>
          </a:p>
          <a:p>
            <a:pPr marL="342900" indent="-342900">
              <a:buAutoNum type="arabicPeriod"/>
            </a:pPr>
            <a:r>
              <a:rPr lang="en-US" sz="2000" dirty="0" smtClean="0"/>
              <a:t>Where possible, establish targets for comparative purposes.</a:t>
            </a:r>
          </a:p>
          <a:p>
            <a:pPr marL="342900" indent="-342900">
              <a:spcBef>
                <a:spcPts val="600"/>
              </a:spcBef>
              <a:buAutoNum type="arabicPeriod"/>
            </a:pPr>
            <a:r>
              <a:rPr lang="en-US" sz="2000" dirty="0" smtClean="0"/>
              <a:t>Develop dummy-tables  (i.e., tables with titles and labels, but no data), or graphs and then determine what calculations are necessary to  complete them.  Finalize an analysis plan.</a:t>
            </a:r>
          </a:p>
          <a:p>
            <a:pPr marL="342900" indent="-342900">
              <a:spcBef>
                <a:spcPts val="600"/>
              </a:spcBef>
              <a:buAutoNum type="arabicPeriod"/>
            </a:pPr>
            <a:r>
              <a:rPr lang="en-US" sz="2000" dirty="0" smtClean="0"/>
              <a:t>Perform the calculations (e.g., summaries, means, totals etc. for subgroups of interest and the whole group) and record the information into the table or graph.</a:t>
            </a:r>
          </a:p>
          <a:p>
            <a:pPr marL="342900" indent="-342900">
              <a:spcBef>
                <a:spcPts val="600"/>
              </a:spcBef>
              <a:buAutoNum type="arabicPeriod"/>
            </a:pPr>
            <a:r>
              <a:rPr lang="en-US" sz="2000" dirty="0" smtClean="0"/>
              <a:t>Where feasible compare results to targets (including data from prior years,  externally determined standards, or the best professional hunch).</a:t>
            </a:r>
          </a:p>
          <a:p>
            <a:pPr marL="342900" indent="-342900">
              <a:spcBef>
                <a:spcPts val="600"/>
              </a:spcBef>
              <a:buAutoNum type="arabicPeriod"/>
            </a:pPr>
            <a:r>
              <a:rPr lang="en-US" sz="2000" dirty="0" smtClean="0"/>
              <a:t>Use bulleted lists to make statements summarizing what is presented in the table or graph.</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1066800" y="533400"/>
            <a:ext cx="7620000" cy="762000"/>
          </a:xfrm>
        </p:spPr>
        <p:txBody>
          <a:bodyPr anchor="b">
            <a:normAutofit/>
          </a:bodyPr>
          <a:lstStyle/>
          <a:p>
            <a:pPr eaLnBrk="1" hangingPunct="1">
              <a:defRPr/>
            </a:pPr>
            <a:r>
              <a:rPr lang="en-US" b="1" dirty="0" smtClean="0">
                <a:solidFill>
                  <a:schemeClr val="accent6">
                    <a:lumMod val="75000"/>
                  </a:schemeClr>
                </a:solidFill>
                <a:ea typeface="MS PGothic" pitchFamily="34" charset="-128"/>
              </a:rPr>
              <a:t>Survey Findings Example</a:t>
            </a:r>
            <a:endParaRPr lang="en-US" b="1" dirty="0" smtClean="0">
              <a:solidFill>
                <a:srgbClr val="FF0000"/>
              </a:solidFill>
              <a:ea typeface="MS PGothic" pitchFamily="34" charset="-128"/>
            </a:endParaRPr>
          </a:p>
        </p:txBody>
      </p:sp>
      <p:graphicFrame>
        <p:nvGraphicFramePr>
          <p:cNvPr id="11" name="Table 10"/>
          <p:cNvGraphicFramePr>
            <a:graphicFrameLocks noGrp="1"/>
          </p:cNvGraphicFramePr>
          <p:nvPr/>
        </p:nvGraphicFramePr>
        <p:xfrm>
          <a:off x="609600" y="1357312"/>
          <a:ext cx="7772400" cy="4515564"/>
        </p:xfrm>
        <a:graphic>
          <a:graphicData uri="http://schemas.openxmlformats.org/drawingml/2006/table">
            <a:tbl>
              <a:tblPr/>
              <a:tblGrid>
                <a:gridCol w="5398034"/>
                <a:gridCol w="752421"/>
                <a:gridCol w="728826"/>
                <a:gridCol w="893119"/>
              </a:tblGrid>
              <a:tr h="857250">
                <a:tc>
                  <a:txBody>
                    <a:bodyPr/>
                    <a:lstStyle/>
                    <a:p>
                      <a:pPr marL="0" marR="0">
                        <a:spcBef>
                          <a:spcPts val="0"/>
                        </a:spcBef>
                        <a:spcAft>
                          <a:spcPts val="0"/>
                        </a:spcAft>
                      </a:pPr>
                      <a:r>
                        <a:rPr lang="en-US" sz="1700" b="1" dirty="0">
                          <a:latin typeface="Calibri"/>
                          <a:ea typeface="Times New Roman"/>
                          <a:cs typeface="Times New Roman"/>
                        </a:rPr>
                        <a:t>Percent of Training Participants (N=93) who Think AAV </a:t>
                      </a:r>
                      <a:r>
                        <a:rPr lang="en-US" sz="1700" b="1" dirty="0" smtClean="0">
                          <a:latin typeface="Calibri"/>
                          <a:ea typeface="Times New Roman"/>
                          <a:cs typeface="Times New Roman"/>
                        </a:rPr>
                        <a:t>Helped or Will</a:t>
                      </a:r>
                      <a:r>
                        <a:rPr lang="en-US" sz="1700" b="1" baseline="0" dirty="0" smtClean="0">
                          <a:latin typeface="Calibri"/>
                          <a:ea typeface="Times New Roman"/>
                          <a:cs typeface="Times New Roman"/>
                        </a:rPr>
                        <a:t> Help Them</a:t>
                      </a:r>
                      <a:r>
                        <a:rPr lang="en-US" sz="1700" b="1" dirty="0" smtClean="0">
                          <a:latin typeface="Calibri"/>
                          <a:ea typeface="Times New Roman"/>
                          <a:cs typeface="Times New Roman"/>
                        </a:rPr>
                        <a:t>:</a:t>
                      </a:r>
                      <a:r>
                        <a:rPr lang="en-US" sz="1700" b="1" dirty="0">
                          <a:latin typeface="Calibri"/>
                          <a:ea typeface="Times New Roman"/>
                          <a:cs typeface="Times New Roman"/>
                          <a:sym typeface="Wingdings"/>
                        </a:rPr>
                        <a:t></a:t>
                      </a:r>
                      <a:r>
                        <a:rPr lang="en-US" sz="1700" b="1" dirty="0">
                          <a:latin typeface="Calibri"/>
                          <a:ea typeface="Times New Roman"/>
                          <a:cs typeface="Times New Roman"/>
                        </a:rPr>
                        <a:t> </a:t>
                      </a:r>
                      <a:endParaRPr lang="en-US" sz="1700" b="1" dirty="0" smtClean="0">
                        <a:latin typeface="Calibri"/>
                        <a:ea typeface="Times New Roman"/>
                        <a:cs typeface="Times New Roman"/>
                      </a:endParaRPr>
                    </a:p>
                    <a:p>
                      <a:pPr marL="0" marR="0">
                        <a:spcBef>
                          <a:spcPts val="0"/>
                        </a:spcBef>
                        <a:spcAft>
                          <a:spcPts val="0"/>
                        </a:spcAft>
                      </a:pPr>
                      <a:endParaRPr lang="en-US" sz="17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Some</a:t>
                      </a:r>
                      <a:endParaRPr lang="en-US" sz="17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A Lot</a:t>
                      </a:r>
                      <a:endParaRPr lang="en-US" sz="17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TOTAL</a:t>
                      </a:r>
                      <a:endParaRPr lang="en-US" sz="17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spcBef>
                          <a:spcPts val="0"/>
                        </a:spcBef>
                        <a:spcAft>
                          <a:spcPts val="0"/>
                        </a:spcAft>
                      </a:pPr>
                      <a:r>
                        <a:rPr lang="en-US" sz="1700">
                          <a:latin typeface="Calibri"/>
                          <a:ea typeface="Times New Roman"/>
                          <a:cs typeface="Times New Roman"/>
                        </a:rPr>
                        <a:t> Discuss issues of violence with clients</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smtClean="0">
                          <a:latin typeface="Calibri"/>
                          <a:ea typeface="Times New Roman"/>
                          <a:cs typeface="Times New Roman"/>
                        </a:rPr>
                        <a:t>45%</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smtClean="0">
                          <a:latin typeface="Calibri"/>
                          <a:ea typeface="Times New Roman"/>
                          <a:cs typeface="Times New Roman"/>
                        </a:rPr>
                        <a:t>55%</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100%</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434">
                <a:tc>
                  <a:txBody>
                    <a:bodyPr/>
                    <a:lstStyle/>
                    <a:p>
                      <a:pPr marL="0" marR="0">
                        <a:spcBef>
                          <a:spcPts val="0"/>
                        </a:spcBef>
                        <a:spcAft>
                          <a:spcPts val="0"/>
                        </a:spcAft>
                      </a:pPr>
                      <a:r>
                        <a:rPr lang="en-US" sz="1700">
                          <a:latin typeface="Calibri"/>
                          <a:ea typeface="Times New Roman"/>
                          <a:cs typeface="Times New Roman"/>
                        </a:rPr>
                        <a:t> Provide positive interventions for clients</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a:latin typeface="Calibri"/>
                          <a:ea typeface="Times New Roman"/>
                          <a:cs typeface="Times New Roman"/>
                        </a:rPr>
                        <a:t>32%</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65%</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97%</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109">
                <a:tc>
                  <a:txBody>
                    <a:bodyPr/>
                    <a:lstStyle/>
                    <a:p>
                      <a:pPr marL="0" marR="0">
                        <a:spcBef>
                          <a:spcPts val="0"/>
                        </a:spcBef>
                        <a:spcAft>
                          <a:spcPts val="0"/>
                        </a:spcAft>
                      </a:pPr>
                      <a:r>
                        <a:rPr lang="en-US" sz="1700" dirty="0">
                          <a:latin typeface="Calibri"/>
                          <a:ea typeface="Times New Roman"/>
                          <a:cs typeface="Times New Roman"/>
                        </a:rPr>
                        <a:t> Understand the importance of self-care/stress reduction</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smtClean="0">
                          <a:latin typeface="Calibri"/>
                          <a:ea typeface="Times New Roman"/>
                          <a:cs typeface="Times New Roman"/>
                        </a:rPr>
                        <a:t>38%</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smtClean="0">
                          <a:latin typeface="Calibri"/>
                          <a:ea typeface="Times New Roman"/>
                          <a:cs typeface="Times New Roman"/>
                        </a:rPr>
                        <a:t>58%</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96%</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109">
                <a:tc>
                  <a:txBody>
                    <a:bodyPr/>
                    <a:lstStyle/>
                    <a:p>
                      <a:pPr marL="0" marR="0">
                        <a:spcBef>
                          <a:spcPts val="0"/>
                        </a:spcBef>
                        <a:spcAft>
                          <a:spcPts val="0"/>
                        </a:spcAft>
                      </a:pPr>
                      <a:r>
                        <a:rPr lang="en-US" sz="1700">
                          <a:latin typeface="Calibri"/>
                          <a:ea typeface="Times New Roman"/>
                          <a:cs typeface="Times New Roman"/>
                        </a:rPr>
                        <a:t> Access additional strategies for self-care/stress reduction</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47%</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a:latin typeface="Calibri"/>
                          <a:ea typeface="Times New Roman"/>
                          <a:cs typeface="Times New Roman"/>
                        </a:rPr>
                        <a:t>51%</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98%</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spcBef>
                          <a:spcPts val="0"/>
                        </a:spcBef>
                        <a:spcAft>
                          <a:spcPts val="0"/>
                        </a:spcAft>
                      </a:pP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spcBef>
                          <a:spcPts val="0"/>
                        </a:spcBef>
                        <a:spcAft>
                          <a:spcPts val="0"/>
                        </a:spcAft>
                      </a:pPr>
                      <a:r>
                        <a:rPr lang="en-US" sz="1700">
                          <a:latin typeface="Calibri"/>
                          <a:ea typeface="Times New Roman"/>
                          <a:cs typeface="Times New Roman"/>
                        </a:rPr>
                        <a:t> </a:t>
                      </a:r>
                      <a:r>
                        <a:rPr lang="en-US" sz="1700" i="1">
                          <a:latin typeface="Calibri"/>
                          <a:ea typeface="Times New Roman"/>
                          <a:cs typeface="Times New Roman"/>
                        </a:rPr>
                        <a:t>Offer clients new ways to:</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a:spcBef>
                          <a:spcPts val="0"/>
                        </a:spcBef>
                        <a:spcAft>
                          <a:spcPts val="0"/>
                        </a:spcAft>
                      </a:pPr>
                      <a:r>
                        <a:rPr lang="en-US" sz="1700">
                          <a:latin typeface="Calibri"/>
                          <a:ea typeface="Times New Roman"/>
                          <a:cs typeface="Times New Roman"/>
                        </a:rPr>
                        <a:t>De-escalate Situations</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31%</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67%</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98%</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a:spcBef>
                          <a:spcPts val="0"/>
                        </a:spcBef>
                        <a:spcAft>
                          <a:spcPts val="0"/>
                        </a:spcAft>
                      </a:pPr>
                      <a:r>
                        <a:rPr lang="en-US" sz="1700">
                          <a:latin typeface="Calibri"/>
                          <a:ea typeface="Times New Roman"/>
                          <a:cs typeface="Times New Roman"/>
                        </a:rPr>
                        <a:t>      Manage Anger</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54%</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dirty="0">
                          <a:latin typeface="Calibri"/>
                          <a:ea typeface="Times New Roman"/>
                          <a:cs typeface="Times New Roman"/>
                        </a:rPr>
                        <a:t>43%</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97%</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a:spcBef>
                          <a:spcPts val="0"/>
                        </a:spcBef>
                        <a:spcAft>
                          <a:spcPts val="0"/>
                        </a:spcAft>
                      </a:pPr>
                      <a:r>
                        <a:rPr lang="en-US" sz="1700">
                          <a:latin typeface="Calibri"/>
                          <a:ea typeface="Times New Roman"/>
                          <a:cs typeface="Times New Roman"/>
                        </a:rPr>
                        <a:t>Do safety planning</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45%</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52%</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97%</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a:spcBef>
                          <a:spcPts val="0"/>
                        </a:spcBef>
                        <a:spcAft>
                          <a:spcPts val="0"/>
                        </a:spcAft>
                      </a:pPr>
                      <a:r>
                        <a:rPr lang="en-US" sz="1700" dirty="0">
                          <a:latin typeface="Calibri"/>
                          <a:ea typeface="Times New Roman"/>
                          <a:cs typeface="Times New Roman"/>
                        </a:rPr>
                        <a:t>Conduct Bystander Interventions</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39%</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a:latin typeface="Calibri"/>
                          <a:ea typeface="Times New Roman"/>
                          <a:cs typeface="Times New Roman"/>
                        </a:rPr>
                        <a:t>58%</a:t>
                      </a:r>
                      <a:endParaRPr lang="en-US" sz="17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700" b="1" dirty="0">
                          <a:latin typeface="Calibri"/>
                          <a:ea typeface="Times New Roman"/>
                          <a:cs typeface="Times New Roman"/>
                        </a:rPr>
                        <a:t>97%</a:t>
                      </a:r>
                      <a:endParaRPr lang="en-US" sz="17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Slide Number Placeholder 12"/>
          <p:cNvSpPr>
            <a:spLocks noGrp="1"/>
          </p:cNvSpPr>
          <p:nvPr>
            <p:ph type="sldNum" sz="quarter" idx="12"/>
          </p:nvPr>
        </p:nvSpPr>
        <p:spPr/>
        <p:txBody>
          <a:bodyPr/>
          <a:lstStyle/>
          <a:p>
            <a:r>
              <a:rPr lang="en-US" dirty="0" smtClean="0"/>
              <a:t>8</a:t>
            </a:r>
            <a:endParaRPr lang="en-US" dirty="0"/>
          </a:p>
        </p:txBody>
      </p:sp>
      <p:sp>
        <p:nvSpPr>
          <p:cNvPr id="7" name="TextBox 6"/>
          <p:cNvSpPr txBox="1"/>
          <p:nvPr/>
        </p:nvSpPr>
        <p:spPr>
          <a:xfrm>
            <a:off x="1371600" y="1857375"/>
            <a:ext cx="4648200" cy="369332"/>
          </a:xfrm>
          <a:prstGeom prst="rect">
            <a:avLst/>
          </a:prstGeom>
          <a:noFill/>
        </p:spPr>
        <p:txBody>
          <a:bodyPr wrap="square" rtlCol="0">
            <a:spAutoFit/>
          </a:bodyPr>
          <a:lstStyle/>
          <a:p>
            <a:r>
              <a:rPr lang="en-US" sz="1800" dirty="0" smtClean="0">
                <a:solidFill>
                  <a:srgbClr val="FF0000"/>
                </a:solidFill>
                <a:latin typeface="+mn-lt"/>
              </a:rPr>
              <a:t>Target = 50% or more say “a lot” to each</a:t>
            </a:r>
            <a:endParaRPr lang="en-US" sz="1800" dirty="0">
              <a:solidFill>
                <a:srgbClr val="FF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1066800" y="533400"/>
            <a:ext cx="7620000" cy="762000"/>
          </a:xfrm>
        </p:spPr>
        <p:txBody>
          <a:bodyPr anchor="b">
            <a:normAutofit/>
          </a:bodyPr>
          <a:lstStyle/>
          <a:p>
            <a:pPr eaLnBrk="1" hangingPunct="1">
              <a:defRPr/>
            </a:pPr>
            <a:r>
              <a:rPr lang="en-US" b="1" dirty="0" smtClean="0">
                <a:solidFill>
                  <a:schemeClr val="accent6">
                    <a:lumMod val="75000"/>
                  </a:schemeClr>
                </a:solidFill>
                <a:ea typeface="MS PGothic" pitchFamily="34" charset="-128"/>
              </a:rPr>
              <a:t>Survey Findings Example</a:t>
            </a:r>
            <a:endParaRPr lang="en-US" b="1" dirty="0" smtClean="0">
              <a:solidFill>
                <a:srgbClr val="FF0000"/>
              </a:solidFill>
              <a:ea typeface="MS PGothic" pitchFamily="34" charset="-128"/>
            </a:endParaRPr>
          </a:p>
        </p:txBody>
      </p:sp>
      <p:graphicFrame>
        <p:nvGraphicFramePr>
          <p:cNvPr id="411785" name="Group 137"/>
          <p:cNvGraphicFramePr>
            <a:graphicFrameLocks noGrp="1"/>
          </p:cNvGraphicFramePr>
          <p:nvPr>
            <p:ph idx="1"/>
          </p:nvPr>
        </p:nvGraphicFramePr>
        <p:xfrm>
          <a:off x="533400" y="2214562"/>
          <a:ext cx="8229600" cy="3134381"/>
        </p:xfrm>
        <a:graphic>
          <a:graphicData uri="http://schemas.openxmlformats.org/drawingml/2006/table">
            <a:tbl>
              <a:tblPr/>
              <a:tblGrid>
                <a:gridCol w="4724400"/>
                <a:gridCol w="1219200"/>
                <a:gridCol w="1143000"/>
                <a:gridCol w="1143000"/>
              </a:tblGrid>
              <a:tr h="500063">
                <a:tc rowSpan="2">
                  <a:txBody>
                    <a:bodyPr/>
                    <a:lstStyle/>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100" b="1" i="0" u="none" strike="noStrike" cap="none" normalizeH="0" baseline="0" dirty="0" smtClean="0">
                          <a:ln>
                            <a:noFill/>
                          </a:ln>
                          <a:solidFill>
                            <a:schemeClr val="tx1"/>
                          </a:solidFill>
                          <a:effectLst/>
                          <a:latin typeface="Trebuchet MS" pitchFamily="34" charset="0"/>
                          <a:ea typeface="MS PGothic" pitchFamily="34" charset="-128"/>
                        </a:rPr>
                        <a:t>% of 2005-06 Freshman who . .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Peer Study Group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658">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Yes</a:t>
                      </a: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n=232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No</a:t>
                      </a: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n=247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18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N=479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7374">
                <a:tc>
                  <a:txBody>
                    <a:bodyPr/>
                    <a:lstStyle/>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Reported struggling to maintain grades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1523">
                <a:tc>
                  <a:txBody>
                    <a:bodyPr/>
                    <a:lstStyle/>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Are planning to enroll for the sophomore year at this school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endParaRPr kumimoji="0" lang="en-US" sz="20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TextBox 9"/>
          <p:cNvSpPr txBox="1"/>
          <p:nvPr/>
        </p:nvSpPr>
        <p:spPr>
          <a:xfrm>
            <a:off x="457200" y="5429250"/>
            <a:ext cx="8001000" cy="584775"/>
          </a:xfrm>
          <a:prstGeom prst="rect">
            <a:avLst/>
          </a:prstGeom>
          <a:noFill/>
        </p:spPr>
        <p:txBody>
          <a:bodyPr wrap="square" rtlCol="0">
            <a:spAutoFit/>
          </a:bodyPr>
          <a:lstStyle/>
          <a:p>
            <a:r>
              <a:rPr lang="en-US" sz="1600" dirty="0" smtClean="0">
                <a:latin typeface="Trebuchet MS" pitchFamily="34" charset="0"/>
              </a:rPr>
              <a:t>Note:  A total of 1000 Freshmen were enrolled 2005-06, about ½ of whom were involved in Peer Study groups.</a:t>
            </a:r>
            <a:endParaRPr lang="en-US" sz="1600" dirty="0">
              <a:latin typeface="Trebuchet MS"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9762</TotalTime>
  <Words>2113</Words>
  <Application>Microsoft Office PowerPoint</Application>
  <PresentationFormat>On-screen Show (4:3)</PresentationFormat>
  <Paragraphs>444</Paragraphs>
  <Slides>33</Slides>
  <Notes>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37" baseType="lpstr">
      <vt:lpstr>Origin</vt:lpstr>
      <vt:lpstr>Document</vt:lpstr>
      <vt:lpstr>Microsoft Excel 97-2003 Worksheet</vt:lpstr>
      <vt:lpstr>Worksheet</vt:lpstr>
      <vt:lpstr>PowerPoint Presentation</vt:lpstr>
      <vt:lpstr>Steps to Take When Analyzing Record Review Data</vt:lpstr>
      <vt:lpstr>Record Review Example:  Descriptive (Example of a Dummy Table)</vt:lpstr>
      <vt:lpstr>Record Review Example:  Descriptive</vt:lpstr>
      <vt:lpstr>Results 1: Goals vs. Actual</vt:lpstr>
      <vt:lpstr>Attendance Intensity:  SOAR Initiative 2008-09</vt:lpstr>
      <vt:lpstr>Steps to Take When Analyzing Survey Data</vt:lpstr>
      <vt:lpstr>Survey Findings Example</vt:lpstr>
      <vt:lpstr>Survey Findings Example</vt:lpstr>
      <vt:lpstr>After School Program Feedback</vt:lpstr>
      <vt:lpstr>E-Surveys – Primary Uses</vt:lpstr>
      <vt:lpstr>E-Surveys – Key Decisions</vt:lpstr>
      <vt:lpstr>Analyzing Observation Data </vt:lpstr>
      <vt:lpstr>Analyzed Observation Data </vt:lpstr>
      <vt:lpstr>Analyzing Interview Data</vt:lpstr>
      <vt:lpstr>PowerPoint Presentation</vt:lpstr>
      <vt:lpstr>Enhancing Presentation Appearance</vt:lpstr>
      <vt:lpstr>General Characteristics of Effective Tables and Graphs</vt:lpstr>
      <vt:lpstr>Thinking About Tables and Figures</vt:lpstr>
      <vt:lpstr>Thinking About Tables and Figures</vt:lpstr>
      <vt:lpstr>Thinking About Tables and Figures</vt:lpstr>
      <vt:lpstr>Rules for Pie Charts</vt:lpstr>
      <vt:lpstr>Pie Charts Show Composition of a Whole Group</vt:lpstr>
      <vt:lpstr>Rules for Bar Graphs</vt:lpstr>
      <vt:lpstr>PowerPoint Presentation</vt:lpstr>
      <vt:lpstr>PowerPoint Presentation</vt:lpstr>
      <vt:lpstr>Bar Graphs Show Frequencies     Horizontal or Vertical</vt:lpstr>
      <vt:lpstr>Bars Can Be “Stacked”              to Show Distribution</vt:lpstr>
      <vt:lpstr>Figure 3: Survey Results:  Percent of Principals Who are Satisfied with 6th Grade Literacy Achievement at Community Schools and Comparison Schools</vt:lpstr>
      <vt:lpstr>Line Graphs Show Change Over Time </vt:lpstr>
      <vt:lpstr>PowerPoint Presentation</vt:lpstr>
      <vt:lpstr>General Characteristics of Effective Tables and Graphs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Cheryl</cp:lastModifiedBy>
  <cp:revision>314</cp:revision>
  <dcterms:created xsi:type="dcterms:W3CDTF">2011-03-07T16:46:23Z</dcterms:created>
  <dcterms:modified xsi:type="dcterms:W3CDTF">2015-01-16T13:52:52Z</dcterms:modified>
</cp:coreProperties>
</file>